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приключени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</c:v>
                </c:pt>
                <c:pt idx="4">
                  <c:v>София (град)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</c:v>
                </c:pt>
                <c:pt idx="1">
                  <c:v>7</c:v>
                </c:pt>
                <c:pt idx="2">
                  <c:v>11</c:v>
                </c:pt>
                <c:pt idx="3">
                  <c:v>27</c:v>
                </c:pt>
                <c:pt idx="4">
                  <c:v>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сключени договори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</c:v>
                </c:pt>
                <c:pt idx="4">
                  <c:v>София (град)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60</c:v>
                </c:pt>
                <c:pt idx="1">
                  <c:v>22</c:v>
                </c:pt>
                <c:pt idx="2">
                  <c:v>24</c:v>
                </c:pt>
                <c:pt idx="3">
                  <c:v>75</c:v>
                </c:pt>
                <c:pt idx="4">
                  <c:v>221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подадени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</c:v>
                </c:pt>
                <c:pt idx="4">
                  <c:v>София (град)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166</c:v>
                </c:pt>
                <c:pt idx="1">
                  <c:v>87</c:v>
                </c:pt>
                <c:pt idx="2">
                  <c:v>94</c:v>
                </c:pt>
                <c:pt idx="3">
                  <c:v>242</c:v>
                </c:pt>
                <c:pt idx="4">
                  <c:v>532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5395712"/>
        <c:axId val="145397248"/>
      </c:barChart>
      <c:catAx>
        <c:axId val="145395712"/>
        <c:scaling>
          <c:orientation val="minMax"/>
        </c:scaling>
        <c:delete val="0"/>
        <c:axPos val="l"/>
        <c:majorTickMark val="none"/>
        <c:minorTickMark val="none"/>
        <c:tickLblPos val="nextTo"/>
        <c:crossAx val="145397248"/>
        <c:crosses val="autoZero"/>
        <c:auto val="1"/>
        <c:lblAlgn val="ctr"/>
        <c:lblOffset val="100"/>
        <c:noMultiLvlLbl val="0"/>
      </c:catAx>
      <c:valAx>
        <c:axId val="14539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53957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приключени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</c:v>
                </c:pt>
                <c:pt idx="4">
                  <c:v>София (град)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сключени договори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</c:v>
                </c:pt>
                <c:pt idx="4">
                  <c:v>София (град)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14</c:v>
                </c:pt>
                <c:pt idx="1">
                  <c:v>1</c:v>
                </c:pt>
                <c:pt idx="2">
                  <c:v>3</c:v>
                </c:pt>
                <c:pt idx="3">
                  <c:v>6</c:v>
                </c:pt>
                <c:pt idx="4">
                  <c:v>47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подадени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</c:v>
                </c:pt>
                <c:pt idx="4">
                  <c:v>София (град)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27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0830464"/>
        <c:axId val="172492288"/>
      </c:barChart>
      <c:catAx>
        <c:axId val="170830464"/>
        <c:scaling>
          <c:orientation val="minMax"/>
        </c:scaling>
        <c:delete val="0"/>
        <c:axPos val="l"/>
        <c:majorTickMark val="none"/>
        <c:minorTickMark val="none"/>
        <c:tickLblPos val="nextTo"/>
        <c:crossAx val="172492288"/>
        <c:crosses val="autoZero"/>
        <c:auto val="1"/>
        <c:lblAlgn val="ctr"/>
        <c:lblOffset val="100"/>
        <c:noMultiLvlLbl val="0"/>
      </c:catAx>
      <c:valAx>
        <c:axId val="17249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08304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приключени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</c:v>
                </c:pt>
                <c:pt idx="4">
                  <c:v>София (град)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сключени договори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</c:v>
                </c:pt>
                <c:pt idx="4">
                  <c:v>София (град)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156</c:v>
                </c:pt>
                <c:pt idx="1">
                  <c:v>28</c:v>
                </c:pt>
                <c:pt idx="2">
                  <c:v>29</c:v>
                </c:pt>
                <c:pt idx="3">
                  <c:v>37</c:v>
                </c:pt>
                <c:pt idx="4">
                  <c:v>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подадени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</c:v>
                </c:pt>
                <c:pt idx="4">
                  <c:v>София (град)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336</c:v>
                </c:pt>
                <c:pt idx="1">
                  <c:v>76</c:v>
                </c:pt>
                <c:pt idx="2">
                  <c:v>48</c:v>
                </c:pt>
                <c:pt idx="3">
                  <c:v>62</c:v>
                </c:pt>
                <c:pt idx="4">
                  <c:v>116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0715008"/>
        <c:axId val="170716544"/>
      </c:barChart>
      <c:catAx>
        <c:axId val="170715008"/>
        <c:scaling>
          <c:orientation val="minMax"/>
        </c:scaling>
        <c:delete val="0"/>
        <c:axPos val="l"/>
        <c:majorTickMark val="none"/>
        <c:minorTickMark val="none"/>
        <c:tickLblPos val="nextTo"/>
        <c:crossAx val="170716544"/>
        <c:crosses val="autoZero"/>
        <c:auto val="1"/>
        <c:lblAlgn val="ctr"/>
        <c:lblOffset val="100"/>
        <c:noMultiLvlLbl val="0"/>
      </c:catAx>
      <c:valAx>
        <c:axId val="17071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07150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приключени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</c:v>
                </c:pt>
                <c:pt idx="4">
                  <c:v>София (град)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сключени договори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</c:v>
                </c:pt>
                <c:pt idx="4">
                  <c:v>София (град)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155</c:v>
                </c:pt>
                <c:pt idx="1">
                  <c:v>55</c:v>
                </c:pt>
                <c:pt idx="2">
                  <c:v>21</c:v>
                </c:pt>
                <c:pt idx="3">
                  <c:v>26</c:v>
                </c:pt>
                <c:pt idx="4">
                  <c:v>37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подадени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</c:v>
                </c:pt>
                <c:pt idx="4">
                  <c:v>София (град)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256</c:v>
                </c:pt>
                <c:pt idx="1">
                  <c:v>111</c:v>
                </c:pt>
                <c:pt idx="2">
                  <c:v>46</c:v>
                </c:pt>
                <c:pt idx="3">
                  <c:v>60</c:v>
                </c:pt>
                <c:pt idx="4">
                  <c:v>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4604672"/>
        <c:axId val="264922624"/>
      </c:barChart>
      <c:catAx>
        <c:axId val="264604672"/>
        <c:scaling>
          <c:orientation val="minMax"/>
        </c:scaling>
        <c:delete val="0"/>
        <c:axPos val="l"/>
        <c:majorTickMark val="none"/>
        <c:minorTickMark val="none"/>
        <c:tickLblPos val="nextTo"/>
        <c:crossAx val="264922624"/>
        <c:crosses val="autoZero"/>
        <c:auto val="1"/>
        <c:lblAlgn val="ctr"/>
        <c:lblOffset val="100"/>
        <c:noMultiLvlLbl val="0"/>
      </c:catAx>
      <c:valAx>
        <c:axId val="26492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646046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приключени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</c:v>
                </c:pt>
                <c:pt idx="4">
                  <c:v>София (град)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сключени договори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</c:v>
                </c:pt>
                <c:pt idx="4">
                  <c:v>София (град)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19</c:v>
                </c:pt>
                <c:pt idx="1">
                  <c:v>3</c:v>
                </c:pt>
                <c:pt idx="2">
                  <c:v>3</c:v>
                </c:pt>
                <c:pt idx="3">
                  <c:v>24</c:v>
                </c:pt>
                <c:pt idx="4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подадени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</c:v>
                </c:pt>
                <c:pt idx="4">
                  <c:v>София (град)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56</c:v>
                </c:pt>
                <c:pt idx="1">
                  <c:v>15</c:v>
                </c:pt>
                <c:pt idx="2">
                  <c:v>20</c:v>
                </c:pt>
                <c:pt idx="3">
                  <c:v>87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6151808"/>
        <c:axId val="266153344"/>
      </c:barChart>
      <c:catAx>
        <c:axId val="266151808"/>
        <c:scaling>
          <c:orientation val="minMax"/>
        </c:scaling>
        <c:delete val="0"/>
        <c:axPos val="l"/>
        <c:majorTickMark val="none"/>
        <c:minorTickMark val="none"/>
        <c:tickLblPos val="nextTo"/>
        <c:crossAx val="266153344"/>
        <c:crosses val="autoZero"/>
        <c:auto val="1"/>
        <c:lblAlgn val="ctr"/>
        <c:lblOffset val="100"/>
        <c:noMultiLvlLbl val="0"/>
      </c:catAx>
      <c:valAx>
        <c:axId val="26615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661518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приключени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</c:v>
                </c:pt>
                <c:pt idx="4">
                  <c:v>София (град)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сключени договори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</c:v>
                </c:pt>
                <c:pt idx="4">
                  <c:v>София (град)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3</c:v>
                </c:pt>
                <c:pt idx="3">
                  <c:v>8</c:v>
                </c:pt>
                <c:pt idx="4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подадени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</c:v>
                </c:pt>
                <c:pt idx="4">
                  <c:v>София (град)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</c:v>
                </c:pt>
                <c:pt idx="1">
                  <c:v>13</c:v>
                </c:pt>
                <c:pt idx="2">
                  <c:v>5</c:v>
                </c:pt>
                <c:pt idx="3">
                  <c:v>30</c:v>
                </c:pt>
                <c:pt idx="4">
                  <c:v>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2130816"/>
        <c:axId val="266039680"/>
      </c:barChart>
      <c:catAx>
        <c:axId val="212130816"/>
        <c:scaling>
          <c:orientation val="minMax"/>
        </c:scaling>
        <c:delete val="0"/>
        <c:axPos val="l"/>
        <c:majorTickMark val="none"/>
        <c:minorTickMark val="none"/>
        <c:tickLblPos val="nextTo"/>
        <c:crossAx val="266039680"/>
        <c:crosses val="autoZero"/>
        <c:auto val="1"/>
        <c:lblAlgn val="ctr"/>
        <c:lblOffset val="100"/>
        <c:noMultiLvlLbl val="0"/>
      </c:catAx>
      <c:valAx>
        <c:axId val="26603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21308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4.0999999999999996</c:v>
                </c:pt>
                <c:pt idx="1">
                  <c:v>4.2</c:v>
                </c:pt>
                <c:pt idx="2">
                  <c:v>6.1</c:v>
                </c:pt>
                <c:pt idx="3">
                  <c:v>6.3</c:v>
                </c:pt>
                <c:pt idx="4">
                  <c:v>7.2</c:v>
                </c:pt>
                <c:pt idx="5">
                  <c:v>7.6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285</c:v>
                </c:pt>
                <c:pt idx="1">
                  <c:v>63</c:v>
                </c:pt>
                <c:pt idx="2">
                  <c:v>295</c:v>
                </c:pt>
                <c:pt idx="3">
                  <c:v>288</c:v>
                </c:pt>
                <c:pt idx="4">
                  <c:v>52</c:v>
                </c:pt>
                <c:pt idx="5">
                  <c:v>26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908720"/>
            <a:ext cx="7772400" cy="2016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bg-BG" sz="4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Регионален съвет за развитие на ЮГОЗАПАДЕН район</a:t>
            </a:r>
            <a:br>
              <a:rPr lang="bg-BG" sz="4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</a:br>
            <a:r>
              <a:rPr lang="bg-BG" sz="4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20.06.2018 г.</a:t>
            </a:r>
            <a:endParaRPr lang="bg-BG" sz="40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3569" y="3140968"/>
            <a:ext cx="7632848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40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Програма за развитие на селските райони 2014-2020</a:t>
            </a:r>
          </a:p>
          <a:p>
            <a:r>
              <a:rPr lang="bg-BG" sz="15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европейски земеделски фонд за развитие на селските райони: </a:t>
            </a:r>
          </a:p>
          <a:p>
            <a:r>
              <a:rPr lang="bg-BG" sz="15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Европа инвестира в селските райони</a:t>
            </a:r>
            <a:endParaRPr lang="bg-BG" sz="15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Picture 2" descr="Резултат с изображение за една посока много възможно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13750"/>
            <a:ext cx="2615431" cy="147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Резултат с изображение за mz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301208"/>
            <a:ext cx="1679328" cy="113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Резултат с изображение за европейски съюз знам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301210"/>
            <a:ext cx="1460566" cy="1136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160-LOGOEU2018BG---preview.1-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55224"/>
            <a:ext cx="1381125" cy="1428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0415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7924411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300" y="37795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Напредък по ПРСР 2014 – 2020 г. за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Югозападен район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Подмярка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7.2/брой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3825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254748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300" y="37795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Напредък по ПРСР 2014 – 2020 г. за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Югозападен район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Подмярка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7.6/брой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8614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28738"/>
            <a:ext cx="8839200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5300" y="37795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Напредък по ПРСР 2014 – 2020 г. за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Югозападен район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Договорени и изплатени средства по ПРСР, вкл. междинни и окончателни плащания към 31.12.2017 г.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4837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5300" y="37795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Напредък по ПРСР 2014 – 2020 г. за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Югозападен район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Договорени и изплатени средства по ПРСР, вкл. междинни и окончателни плащания към юни 2018 г.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328738"/>
            <a:ext cx="7791450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4220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" y="37795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Напредък по ПРСР 2014 – 2020 г. за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Югозападен район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Брой проекти в процес на разглеждане и такива с неподадени заявки за окончателно плащане към юни 2018 г.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922039950"/>
              </p:ext>
            </p:extLst>
          </p:nvPr>
        </p:nvGraphicFramePr>
        <p:xfrm>
          <a:off x="1562100" y="1676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2397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96211" y="561879"/>
            <a:ext cx="7772400" cy="2016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70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bg-BG" sz="40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Благодаря за вниманието</a:t>
            </a:r>
          </a:p>
          <a:p>
            <a:pPr>
              <a:spcBef>
                <a:spcPct val="20000"/>
              </a:spcBef>
            </a:pPr>
            <a:r>
              <a:rPr lang="bg-BG" sz="40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Георги </a:t>
            </a:r>
            <a:r>
              <a:rPr lang="bg-BG" sz="4000" b="1" cap="all" dirty="0" err="1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ильов</a:t>
            </a:r>
            <a:r>
              <a:rPr lang="bg-BG" sz="40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 – гл. експерт отдел „ПМ“ дирекция „</a:t>
            </a:r>
            <a:r>
              <a:rPr lang="bg-BG" sz="4000" b="1" cap="all" dirty="0" err="1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рср</a:t>
            </a:r>
            <a:r>
              <a:rPr lang="bg-BG" sz="40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“</a:t>
            </a:r>
          </a:p>
          <a:p>
            <a:pPr>
              <a:spcBef>
                <a:spcPct val="20000"/>
              </a:spcBef>
            </a:pPr>
            <a:r>
              <a:rPr lang="bg-BG" sz="40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Тел. 02/ 985 11 592 </a:t>
            </a:r>
            <a:r>
              <a:rPr lang="en-GB" sz="40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email: gilyov@mzh.goverment.bg</a:t>
            </a:r>
            <a:endParaRPr lang="bg-BG" sz="4000" b="1" cap="all" dirty="0" smtClean="0">
              <a:ln w="0"/>
              <a:solidFill>
                <a:schemeClr val="tx2"/>
              </a:solidFill>
              <a:effectLst>
                <a:reflection blurRad="12700" stA="50000" endPos="50000" dist="5000" dir="5400000" sy="-100000" rotWithShape="0"/>
              </a:effectLst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endParaRPr lang="bg-BG" sz="1200" b="1" cap="all" dirty="0">
              <a:ln w="0"/>
              <a:solidFill>
                <a:schemeClr val="tx2"/>
              </a:solidFill>
              <a:effectLst>
                <a:reflection blurRad="12700" stA="50000" endPos="50000" dist="5000" dir="5400000" sy="-100000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01991" y="2780928"/>
            <a:ext cx="7632848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4000" b="1" cap="all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Програма за развитие на селските райони 2014-2020</a:t>
            </a:r>
          </a:p>
          <a:p>
            <a:r>
              <a:rPr lang="bg-BG" sz="1500" b="1" cap="all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европейски земеделски фонд за развитие на селските райони: Европа инвестира в селските райони</a:t>
            </a:r>
            <a:endParaRPr lang="bg-BG" sz="15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Picture 2" descr="Резултат с изображение за една посока много възможно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35" y="5172577"/>
            <a:ext cx="2615431" cy="147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Резултат с изображение за mz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247" y="5301208"/>
            <a:ext cx="1679328" cy="113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Резултат с изображение за европейски съюз знам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495" y="5301210"/>
            <a:ext cx="1460566" cy="1136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160-LOGOEU2018BG---preview.1-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55224"/>
            <a:ext cx="1381125" cy="1428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6562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>
                <a:solidFill>
                  <a:schemeClr val="accent6">
                    <a:lumMod val="50000"/>
                  </a:schemeClr>
                </a:solidFill>
              </a:rPr>
              <a:t>Осъществени приеми на проекти по ПРСР 2014 – 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Подмярка 4.1 «Инвестиции в земеделски стопанства»</a:t>
            </a:r>
          </a:p>
          <a:p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Подмярка 4.2 «Инвестиции в преработка/маркетинг на селскостопански продукти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Подмярка 6.1 «Стартова помощ за млади земеделски производители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Подмярка 6.3 «Стартова помощ за развитието на малки стопанства»(ТПП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just"/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Подмярка 7.2 «Инвестиции в създаването, подобряването или разширяването на всички видове малка по мащаби инфраструктура»</a:t>
            </a:r>
          </a:p>
          <a:p>
            <a:pPr algn="just"/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Подмярка 7.6 «Проучвания и инвестиции, свързани с поддържане, възстановяване и на културното и природното наследство на селата»</a:t>
            </a:r>
            <a:endParaRPr lang="bg-BG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036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28738"/>
            <a:ext cx="8839200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" y="37795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Информация за постъпили заявления, заявени разходи и финансова помощ по ПРСР 2014-2020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7170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28738"/>
            <a:ext cx="8839200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5300" y="37795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Информация за одобрени заявления, одобрени разходи и финансова помощ по ПРСР 2014-2020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29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85988"/>
            <a:ext cx="8839200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5300" y="37795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Информация за подадени проектни предложения през 2018 г. в ИСУН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765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" y="37795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Напредък по ПРСР 2014 – 2020 г. за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Югозападен район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Подмярка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4.1/брой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0373179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0171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22415895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5300" y="37795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Напредък по ПРСР 2014 – 2020 г. за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Югозападен район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Подмярка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4.2/брой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4409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2283792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300" y="37795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Напредък по ПРСР 2014 – 2020 г. за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Югозападен район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Подмярка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6.1/брой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6770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3864165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300" y="37795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Напредък по ПРСР 2014 – 2020 г. за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Югозападен район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Подмярка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6.3/брой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5353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301</Words>
  <Application>Microsoft Office PowerPoint</Application>
  <PresentationFormat>On-screen Show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Осъществени приеми на проекти по ПРСР 2014 –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Svetoslav Tsekov</dc:creator>
  <cp:lastModifiedBy>Svetoslav Tsekov</cp:lastModifiedBy>
  <cp:revision>9</cp:revision>
  <dcterms:created xsi:type="dcterms:W3CDTF">2006-08-16T00:00:00Z</dcterms:created>
  <dcterms:modified xsi:type="dcterms:W3CDTF">2018-06-20T15:50:28Z</dcterms:modified>
</cp:coreProperties>
</file>