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0" r:id="rId3"/>
    <p:sldId id="288" r:id="rId4"/>
    <p:sldId id="269" r:id="rId5"/>
    <p:sldId id="289" r:id="rId6"/>
    <p:sldId id="290" r:id="rId7"/>
    <p:sldId id="296" r:id="rId8"/>
    <p:sldId id="297" r:id="rId9"/>
    <p:sldId id="298" r:id="rId10"/>
    <p:sldId id="299" r:id="rId11"/>
    <p:sldId id="300" r:id="rId12"/>
    <p:sldId id="301" r:id="rId13"/>
    <p:sldId id="291" r:id="rId14"/>
    <p:sldId id="295" r:id="rId15"/>
    <p:sldId id="292" r:id="rId16"/>
    <p:sldId id="293" r:id="rId17"/>
    <p:sldId id="274" r:id="rId18"/>
    <p:sldId id="275" r:id="rId19"/>
    <p:sldId id="276" r:id="rId20"/>
    <p:sldId id="277" r:id="rId21"/>
    <p:sldId id="28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CC99FF"/>
    <a:srgbClr val="9966FF"/>
    <a:srgbClr val="FF999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85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6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48FD48-98FD-43DD-BA9C-F12CBC6CAB4F}" type="datetimeFigureOut">
              <a:rPr lang="bg-BG" smtClean="0"/>
              <a:t>17.9.2018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E457A3-45A2-4A34-A30A-8C01AE5F1EC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949893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9B5B1-84B2-4435-830C-693F5B159487}" type="datetimeFigureOut">
              <a:rPr lang="bg-BG" smtClean="0"/>
              <a:t>17.9.2018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44B9A-C06B-452D-BEC5-C0ADEE90BD7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1881622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6481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457200" y="152400"/>
            <a:ext cx="8255000" cy="6707833"/>
            <a:chOff x="457200" y="152400"/>
            <a:chExt cx="8255000" cy="6707833"/>
          </a:xfrm>
        </p:grpSpPr>
        <p:sp>
          <p:nvSpPr>
            <p:cNvPr id="8" name="Line 7"/>
            <p:cNvSpPr>
              <a:spLocks noChangeShapeType="1"/>
            </p:cNvSpPr>
            <p:nvPr userDrawn="1"/>
          </p:nvSpPr>
          <p:spPr bwMode="auto">
            <a:xfrm>
              <a:off x="457201" y="6358881"/>
              <a:ext cx="8229599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9" name="Rectangle 9"/>
            <p:cNvSpPr>
              <a:spLocks noChangeArrowheads="1"/>
            </p:cNvSpPr>
            <p:nvPr userDrawn="1"/>
          </p:nvSpPr>
          <p:spPr bwMode="auto">
            <a:xfrm>
              <a:off x="3643832" y="6398568"/>
              <a:ext cx="1856341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www.primebg.com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endPara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" name="Group 9"/>
            <p:cNvGrpSpPr/>
            <p:nvPr userDrawn="1"/>
          </p:nvGrpSpPr>
          <p:grpSpPr>
            <a:xfrm>
              <a:off x="457200" y="152400"/>
              <a:ext cx="8255000" cy="990600"/>
              <a:chOff x="457200" y="152400"/>
              <a:chExt cx="8255000" cy="990600"/>
            </a:xfrm>
          </p:grpSpPr>
          <p:pic>
            <p:nvPicPr>
              <p:cNvPr id="11" name="Picture 3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201" y="152400"/>
                <a:ext cx="6026234" cy="814492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" name="Line 7"/>
              <p:cNvSpPr>
                <a:spLocks noChangeShapeType="1"/>
              </p:cNvSpPr>
              <p:nvPr userDrawn="1"/>
            </p:nvSpPr>
            <p:spPr bwMode="auto">
              <a:xfrm>
                <a:off x="457200" y="1143000"/>
                <a:ext cx="8229600" cy="0"/>
              </a:xfrm>
              <a:prstGeom prst="line">
                <a:avLst/>
              </a:prstGeom>
              <a:noFill/>
              <a:ln w="19050">
                <a:solidFill>
                  <a:srgbClr val="CC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/>
              </a:p>
            </p:txBody>
          </p:sp>
          <p:sp>
            <p:nvSpPr>
              <p:cNvPr id="13" name="TextBox 12"/>
              <p:cNvSpPr txBox="1"/>
              <p:nvPr userDrawn="1"/>
            </p:nvSpPr>
            <p:spPr>
              <a:xfrm>
                <a:off x="5130800" y="162326"/>
                <a:ext cx="3581400" cy="900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София 1202</a:t>
                </a:r>
                <a:endParaRPr lang="en-US" sz="1050" kern="1200" dirty="0" smtClean="0">
                  <a:solidFill>
                    <a:schemeClr val="tx1"/>
                  </a:solidFill>
                  <a:effectLst/>
                  <a:latin typeface="Arial" pitchFamily="34" charset="0"/>
                  <a:ea typeface="+mn-ea"/>
                  <a:cs typeface="Arial" pitchFamily="34" charset="0"/>
                </a:endParaRPr>
              </a:p>
              <a:p>
                <a:pPr marL="0" marR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ул. “Родопи” №68, ет. </a:t>
                </a:r>
                <a:r>
                  <a:rPr lang="bg-BG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3</a:t>
                </a:r>
                <a:endParaRPr lang="en-US" sz="1050" kern="1200" dirty="0" smtClean="0">
                  <a:solidFill>
                    <a:schemeClr val="tx1"/>
                  </a:solidFill>
                  <a:effectLst/>
                  <a:latin typeface="Arial" pitchFamily="34" charset="0"/>
                  <a:ea typeface="+mn-ea"/>
                  <a:cs typeface="Arial" pitchFamily="34" charset="0"/>
                </a:endParaRPr>
              </a:p>
              <a:p>
                <a:pPr marL="0" marR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тел.: +359 2/ </a:t>
                </a:r>
                <a:r>
                  <a:rPr lang="ru-RU" sz="100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943</a:t>
                </a:r>
                <a:r>
                  <a:rPr lang="ru-RU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 49 39</a:t>
                </a:r>
                <a:endParaRPr lang="en-US" sz="1050" kern="1200" dirty="0" smtClean="0">
                  <a:solidFill>
                    <a:schemeClr val="tx1"/>
                  </a:solidFill>
                  <a:effectLst/>
                  <a:latin typeface="Arial" pitchFamily="34" charset="0"/>
                  <a:ea typeface="+mn-ea"/>
                  <a:cs typeface="Arial" pitchFamily="34" charset="0"/>
                </a:endParaRPr>
              </a:p>
              <a:p>
                <a:pPr marL="0" marR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факс: +359 2/  </a:t>
                </a:r>
                <a:r>
                  <a:rPr lang="en-US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465 1493</a:t>
                </a:r>
              </a:p>
              <a:p>
                <a:pPr marL="0" marR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050" kern="1200" dirty="0" err="1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vladislav</a:t>
                </a:r>
                <a:r>
                  <a:rPr lang="ru-RU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@</a:t>
                </a:r>
                <a:r>
                  <a:rPr lang="en-US" sz="1050" kern="1200" dirty="0" err="1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primebg</a:t>
                </a:r>
                <a:r>
                  <a:rPr lang="ru-RU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.</a:t>
                </a:r>
                <a:r>
                  <a:rPr lang="en-US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com</a:t>
                </a:r>
                <a:endParaRPr lang="bg-BG" sz="1050" kern="1200" dirty="0" smtClean="0">
                  <a:solidFill>
                    <a:schemeClr val="tx1"/>
                  </a:solidFill>
                  <a:effectLst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07051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895600"/>
            <a:ext cx="7772400" cy="1470025"/>
          </a:xfrm>
          <a:prstGeom prst="rect">
            <a:avLst/>
          </a:prstGeom>
        </p:spPr>
        <p:txBody>
          <a:bodyPr/>
          <a:lstStyle/>
          <a:p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11" name="Line 7"/>
          <p:cNvSpPr>
            <a:spLocks noChangeShapeType="1"/>
          </p:cNvSpPr>
          <p:nvPr userDrawn="1"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6201695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895600"/>
            <a:ext cx="7772400" cy="1470025"/>
          </a:xfrm>
          <a:prstGeom prst="rect">
            <a:avLst/>
          </a:prstGeom>
        </p:spPr>
        <p:txBody>
          <a:bodyPr/>
          <a:lstStyle/>
          <a:p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457200" y="152400"/>
            <a:ext cx="8255000" cy="6707833"/>
            <a:chOff x="457200" y="152400"/>
            <a:chExt cx="8255000" cy="6707833"/>
          </a:xfrm>
        </p:grpSpPr>
        <p:sp>
          <p:nvSpPr>
            <p:cNvPr id="17" name="Line 7"/>
            <p:cNvSpPr>
              <a:spLocks noChangeShapeType="1"/>
            </p:cNvSpPr>
            <p:nvPr userDrawn="1"/>
          </p:nvSpPr>
          <p:spPr bwMode="auto">
            <a:xfrm>
              <a:off x="457201" y="6358881"/>
              <a:ext cx="8229599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18" name="Rectangle 9"/>
            <p:cNvSpPr>
              <a:spLocks noChangeArrowheads="1"/>
            </p:cNvSpPr>
            <p:nvPr userDrawn="1"/>
          </p:nvSpPr>
          <p:spPr bwMode="auto">
            <a:xfrm>
              <a:off x="3643832" y="6398568"/>
              <a:ext cx="1856341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www.primebg.com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endPara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0" name="Group 19"/>
            <p:cNvGrpSpPr/>
            <p:nvPr userDrawn="1"/>
          </p:nvGrpSpPr>
          <p:grpSpPr>
            <a:xfrm>
              <a:off x="457200" y="152400"/>
              <a:ext cx="8255000" cy="990600"/>
              <a:chOff x="457200" y="152400"/>
              <a:chExt cx="8255000" cy="990600"/>
            </a:xfrm>
          </p:grpSpPr>
          <p:pic>
            <p:nvPicPr>
              <p:cNvPr id="35843" name="Picture 3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201" y="152400"/>
                <a:ext cx="6026234" cy="814492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Line 7"/>
              <p:cNvSpPr>
                <a:spLocks noChangeShapeType="1"/>
              </p:cNvSpPr>
              <p:nvPr userDrawn="1"/>
            </p:nvSpPr>
            <p:spPr bwMode="auto">
              <a:xfrm>
                <a:off x="457200" y="1143000"/>
                <a:ext cx="8229600" cy="0"/>
              </a:xfrm>
              <a:prstGeom prst="line">
                <a:avLst/>
              </a:prstGeom>
              <a:noFill/>
              <a:ln w="19050">
                <a:solidFill>
                  <a:srgbClr val="CC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/>
              </a:p>
            </p:txBody>
          </p:sp>
          <p:sp>
            <p:nvSpPr>
              <p:cNvPr id="24" name="TextBox 23"/>
              <p:cNvSpPr txBox="1"/>
              <p:nvPr userDrawn="1"/>
            </p:nvSpPr>
            <p:spPr>
              <a:xfrm>
                <a:off x="5130800" y="162326"/>
                <a:ext cx="3581400" cy="900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София 1202</a:t>
                </a:r>
                <a:endParaRPr lang="en-US" sz="1050" kern="1200" dirty="0" smtClean="0">
                  <a:solidFill>
                    <a:schemeClr val="tx1"/>
                  </a:solidFill>
                  <a:effectLst/>
                  <a:latin typeface="Arial" pitchFamily="34" charset="0"/>
                  <a:ea typeface="+mn-ea"/>
                  <a:cs typeface="Arial" pitchFamily="34" charset="0"/>
                </a:endParaRPr>
              </a:p>
              <a:p>
                <a:pPr marL="0" marR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ул. “Родопи” №68, ет. </a:t>
                </a:r>
                <a:r>
                  <a:rPr lang="bg-BG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3</a:t>
                </a:r>
                <a:endParaRPr lang="en-US" sz="1050" kern="1200" dirty="0" smtClean="0">
                  <a:solidFill>
                    <a:schemeClr val="tx1"/>
                  </a:solidFill>
                  <a:effectLst/>
                  <a:latin typeface="Arial" pitchFamily="34" charset="0"/>
                  <a:ea typeface="+mn-ea"/>
                  <a:cs typeface="Arial" pitchFamily="34" charset="0"/>
                </a:endParaRPr>
              </a:p>
              <a:p>
                <a:pPr marL="0" marR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тел.: +359 2/ </a:t>
                </a:r>
                <a:r>
                  <a:rPr lang="ru-RU" sz="100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943</a:t>
                </a:r>
                <a:r>
                  <a:rPr lang="ru-RU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 49 39</a:t>
                </a:r>
                <a:endParaRPr lang="en-US" sz="1050" kern="1200" dirty="0" smtClean="0">
                  <a:solidFill>
                    <a:schemeClr val="tx1"/>
                  </a:solidFill>
                  <a:effectLst/>
                  <a:latin typeface="Arial" pitchFamily="34" charset="0"/>
                  <a:ea typeface="+mn-ea"/>
                  <a:cs typeface="Arial" pitchFamily="34" charset="0"/>
                </a:endParaRPr>
              </a:p>
              <a:p>
                <a:pPr marL="0" marR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факс: +359 2/  </a:t>
                </a:r>
                <a:r>
                  <a:rPr lang="en-US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465 1493</a:t>
                </a:r>
              </a:p>
              <a:p>
                <a:pPr marL="0" marR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050" kern="1200" dirty="0" err="1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vladislav</a:t>
                </a:r>
                <a:r>
                  <a:rPr lang="ru-RU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@</a:t>
                </a:r>
                <a:r>
                  <a:rPr lang="en-US" sz="1050" kern="1200" dirty="0" err="1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primebg</a:t>
                </a:r>
                <a:r>
                  <a:rPr lang="ru-RU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.</a:t>
                </a:r>
                <a:r>
                  <a:rPr lang="en-US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com</a:t>
                </a:r>
                <a:endParaRPr lang="bg-BG" sz="1050" kern="1200" dirty="0" smtClean="0">
                  <a:solidFill>
                    <a:schemeClr val="tx1"/>
                  </a:solidFill>
                  <a:effectLst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595209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err="1" smtClean="0"/>
              <a:t>Fsdfgdafgadvsourth</a:t>
            </a:r>
            <a:r>
              <a:rPr lang="en-US" dirty="0" smtClean="0"/>
              <a:t> level</a:t>
            </a:r>
          </a:p>
          <a:p>
            <a:pPr lvl="4"/>
            <a:r>
              <a:rPr lang="en-US" dirty="0" smtClean="0"/>
              <a:t>Fifth level</a:t>
            </a:r>
            <a:endParaRPr lang="bg-BG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457201" y="152400"/>
            <a:ext cx="8254999" cy="6707833"/>
            <a:chOff x="457201" y="152400"/>
            <a:chExt cx="8254999" cy="6707833"/>
          </a:xfrm>
        </p:grpSpPr>
        <p:sp>
          <p:nvSpPr>
            <p:cNvPr id="7" name="Line 7"/>
            <p:cNvSpPr>
              <a:spLocks noChangeShapeType="1"/>
            </p:cNvSpPr>
            <p:nvPr userDrawn="1"/>
          </p:nvSpPr>
          <p:spPr bwMode="auto">
            <a:xfrm>
              <a:off x="457201" y="6358881"/>
              <a:ext cx="8229599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8" name="Rectangle 9"/>
            <p:cNvSpPr>
              <a:spLocks noChangeArrowheads="1"/>
            </p:cNvSpPr>
            <p:nvPr userDrawn="1"/>
          </p:nvSpPr>
          <p:spPr bwMode="auto">
            <a:xfrm>
              <a:off x="3643832" y="6398568"/>
              <a:ext cx="1856341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www.primebg.com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endPara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9" name="Group 8"/>
            <p:cNvGrpSpPr/>
            <p:nvPr userDrawn="1"/>
          </p:nvGrpSpPr>
          <p:grpSpPr>
            <a:xfrm>
              <a:off x="457201" y="152400"/>
              <a:ext cx="8254999" cy="910172"/>
              <a:chOff x="457201" y="152400"/>
              <a:chExt cx="8254999" cy="910172"/>
            </a:xfrm>
          </p:grpSpPr>
          <p:pic>
            <p:nvPicPr>
              <p:cNvPr id="10" name="Picture 3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201" y="152400"/>
                <a:ext cx="6026234" cy="814492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" name="TextBox 11"/>
              <p:cNvSpPr txBox="1"/>
              <p:nvPr userDrawn="1"/>
            </p:nvSpPr>
            <p:spPr>
              <a:xfrm>
                <a:off x="5130800" y="162326"/>
                <a:ext cx="3581400" cy="900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София 1202</a:t>
                </a:r>
                <a:endParaRPr lang="en-US" sz="1050" kern="1200" dirty="0" smtClean="0">
                  <a:solidFill>
                    <a:schemeClr val="tx1"/>
                  </a:solidFill>
                  <a:effectLst/>
                  <a:latin typeface="Arial" pitchFamily="34" charset="0"/>
                  <a:ea typeface="+mn-ea"/>
                  <a:cs typeface="Arial" pitchFamily="34" charset="0"/>
                </a:endParaRPr>
              </a:p>
              <a:p>
                <a:pPr marL="0" marR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ул. “Родопи” №68, ет. </a:t>
                </a:r>
                <a:r>
                  <a:rPr lang="bg-BG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3</a:t>
                </a:r>
                <a:endParaRPr lang="en-US" sz="1050" kern="1200" dirty="0" smtClean="0">
                  <a:solidFill>
                    <a:schemeClr val="tx1"/>
                  </a:solidFill>
                  <a:effectLst/>
                  <a:latin typeface="Arial" pitchFamily="34" charset="0"/>
                  <a:ea typeface="+mn-ea"/>
                  <a:cs typeface="Arial" pitchFamily="34" charset="0"/>
                </a:endParaRPr>
              </a:p>
              <a:p>
                <a:pPr marL="0" marR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тел.: +359 2/ </a:t>
                </a:r>
                <a:r>
                  <a:rPr lang="ru-RU" sz="100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943</a:t>
                </a:r>
                <a:r>
                  <a:rPr lang="ru-RU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 49 39</a:t>
                </a:r>
                <a:endParaRPr lang="en-US" sz="1050" kern="1200" dirty="0" smtClean="0">
                  <a:solidFill>
                    <a:schemeClr val="tx1"/>
                  </a:solidFill>
                  <a:effectLst/>
                  <a:latin typeface="Arial" pitchFamily="34" charset="0"/>
                  <a:ea typeface="+mn-ea"/>
                  <a:cs typeface="Arial" pitchFamily="34" charset="0"/>
                </a:endParaRPr>
              </a:p>
              <a:p>
                <a:pPr marL="0" marR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факс: +359 2/  </a:t>
                </a:r>
                <a:r>
                  <a:rPr lang="en-US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465 1493</a:t>
                </a:r>
              </a:p>
              <a:p>
                <a:pPr marL="0" marR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050" kern="1200" dirty="0" err="1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vladislav</a:t>
                </a:r>
                <a:r>
                  <a:rPr lang="ru-RU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@</a:t>
                </a:r>
                <a:r>
                  <a:rPr lang="en-US" sz="1050" kern="1200" dirty="0" err="1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primebg</a:t>
                </a:r>
                <a:r>
                  <a:rPr lang="ru-RU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.</a:t>
                </a:r>
                <a:r>
                  <a:rPr lang="en-US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com</a:t>
                </a:r>
                <a:endParaRPr lang="bg-BG" sz="1050" kern="1200" dirty="0" smtClean="0">
                  <a:solidFill>
                    <a:schemeClr val="tx1"/>
                  </a:solidFill>
                  <a:effectLst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83228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457200" y="152400"/>
            <a:ext cx="8255000" cy="6707833"/>
            <a:chOff x="457200" y="152400"/>
            <a:chExt cx="8255000" cy="6707833"/>
          </a:xfrm>
        </p:grpSpPr>
        <p:sp>
          <p:nvSpPr>
            <p:cNvPr id="7" name="Line 7"/>
            <p:cNvSpPr>
              <a:spLocks noChangeShapeType="1"/>
            </p:cNvSpPr>
            <p:nvPr userDrawn="1"/>
          </p:nvSpPr>
          <p:spPr bwMode="auto">
            <a:xfrm>
              <a:off x="457201" y="6358881"/>
              <a:ext cx="8229599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8" name="Rectangle 9"/>
            <p:cNvSpPr>
              <a:spLocks noChangeArrowheads="1"/>
            </p:cNvSpPr>
            <p:nvPr userDrawn="1"/>
          </p:nvSpPr>
          <p:spPr bwMode="auto">
            <a:xfrm>
              <a:off x="3643832" y="6398568"/>
              <a:ext cx="1856341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www.primebg.com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endPara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9" name="Group 8"/>
            <p:cNvGrpSpPr/>
            <p:nvPr userDrawn="1"/>
          </p:nvGrpSpPr>
          <p:grpSpPr>
            <a:xfrm>
              <a:off x="457200" y="152400"/>
              <a:ext cx="8255000" cy="990600"/>
              <a:chOff x="457200" y="152400"/>
              <a:chExt cx="8255000" cy="990600"/>
            </a:xfrm>
          </p:grpSpPr>
          <p:pic>
            <p:nvPicPr>
              <p:cNvPr id="10" name="Picture 3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201" y="152400"/>
                <a:ext cx="6026234" cy="814492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" name="Line 7"/>
              <p:cNvSpPr>
                <a:spLocks noChangeShapeType="1"/>
              </p:cNvSpPr>
              <p:nvPr userDrawn="1"/>
            </p:nvSpPr>
            <p:spPr bwMode="auto">
              <a:xfrm>
                <a:off x="457200" y="1143000"/>
                <a:ext cx="8229600" cy="0"/>
              </a:xfrm>
              <a:prstGeom prst="line">
                <a:avLst/>
              </a:prstGeom>
              <a:noFill/>
              <a:ln w="19050">
                <a:solidFill>
                  <a:srgbClr val="CC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/>
              </a:p>
            </p:txBody>
          </p:sp>
          <p:sp>
            <p:nvSpPr>
              <p:cNvPr id="12" name="TextBox 11"/>
              <p:cNvSpPr txBox="1"/>
              <p:nvPr userDrawn="1"/>
            </p:nvSpPr>
            <p:spPr>
              <a:xfrm>
                <a:off x="5130800" y="162326"/>
                <a:ext cx="3581400" cy="900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София 1202</a:t>
                </a:r>
                <a:endParaRPr lang="en-US" sz="1050" kern="1200" dirty="0" smtClean="0">
                  <a:solidFill>
                    <a:schemeClr val="tx1"/>
                  </a:solidFill>
                  <a:effectLst/>
                  <a:latin typeface="Arial" pitchFamily="34" charset="0"/>
                  <a:ea typeface="+mn-ea"/>
                  <a:cs typeface="Arial" pitchFamily="34" charset="0"/>
                </a:endParaRPr>
              </a:p>
              <a:p>
                <a:pPr marL="0" marR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ул. “Родопи” №68, ет. </a:t>
                </a:r>
                <a:r>
                  <a:rPr lang="bg-BG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3</a:t>
                </a:r>
                <a:endParaRPr lang="en-US" sz="1050" kern="1200" dirty="0" smtClean="0">
                  <a:solidFill>
                    <a:schemeClr val="tx1"/>
                  </a:solidFill>
                  <a:effectLst/>
                  <a:latin typeface="Arial" pitchFamily="34" charset="0"/>
                  <a:ea typeface="+mn-ea"/>
                  <a:cs typeface="Arial" pitchFamily="34" charset="0"/>
                </a:endParaRPr>
              </a:p>
              <a:p>
                <a:pPr marL="0" marR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тел.: +359 2/ </a:t>
                </a:r>
                <a:r>
                  <a:rPr lang="ru-RU" sz="100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943</a:t>
                </a:r>
                <a:r>
                  <a:rPr lang="ru-RU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 49 39</a:t>
                </a:r>
                <a:endParaRPr lang="en-US" sz="1050" kern="1200" dirty="0" smtClean="0">
                  <a:solidFill>
                    <a:schemeClr val="tx1"/>
                  </a:solidFill>
                  <a:effectLst/>
                  <a:latin typeface="Arial" pitchFamily="34" charset="0"/>
                  <a:ea typeface="+mn-ea"/>
                  <a:cs typeface="Arial" pitchFamily="34" charset="0"/>
                </a:endParaRPr>
              </a:p>
              <a:p>
                <a:pPr marL="0" marR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факс: +359 2/  </a:t>
                </a:r>
                <a:r>
                  <a:rPr lang="en-US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465 1493</a:t>
                </a:r>
              </a:p>
              <a:p>
                <a:pPr marL="0" marR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050" kern="1200" dirty="0" err="1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vladislav</a:t>
                </a:r>
                <a:r>
                  <a:rPr lang="ru-RU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@</a:t>
                </a:r>
                <a:r>
                  <a:rPr lang="en-US" sz="1050" kern="1200" dirty="0" err="1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primebg</a:t>
                </a:r>
                <a:r>
                  <a:rPr lang="ru-RU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.</a:t>
                </a:r>
                <a:r>
                  <a:rPr lang="en-US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com</a:t>
                </a:r>
                <a:endParaRPr lang="bg-BG" sz="1050" kern="1200" dirty="0" smtClean="0">
                  <a:solidFill>
                    <a:schemeClr val="tx1"/>
                  </a:solidFill>
                  <a:effectLst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81477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457200" y="152400"/>
            <a:ext cx="8255000" cy="6707833"/>
            <a:chOff x="457200" y="152400"/>
            <a:chExt cx="8255000" cy="6707833"/>
          </a:xfrm>
        </p:grpSpPr>
        <p:sp>
          <p:nvSpPr>
            <p:cNvPr id="8" name="Line 7"/>
            <p:cNvSpPr>
              <a:spLocks noChangeShapeType="1"/>
            </p:cNvSpPr>
            <p:nvPr userDrawn="1"/>
          </p:nvSpPr>
          <p:spPr bwMode="auto">
            <a:xfrm>
              <a:off x="457201" y="6358881"/>
              <a:ext cx="8229599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9" name="Rectangle 9"/>
            <p:cNvSpPr>
              <a:spLocks noChangeArrowheads="1"/>
            </p:cNvSpPr>
            <p:nvPr userDrawn="1"/>
          </p:nvSpPr>
          <p:spPr bwMode="auto">
            <a:xfrm>
              <a:off x="3643832" y="6398568"/>
              <a:ext cx="1856341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www.primebg.com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endPara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" name="Group 9"/>
            <p:cNvGrpSpPr/>
            <p:nvPr userDrawn="1"/>
          </p:nvGrpSpPr>
          <p:grpSpPr>
            <a:xfrm>
              <a:off x="457200" y="152400"/>
              <a:ext cx="8255000" cy="990600"/>
              <a:chOff x="457200" y="152400"/>
              <a:chExt cx="8255000" cy="990600"/>
            </a:xfrm>
          </p:grpSpPr>
          <p:pic>
            <p:nvPicPr>
              <p:cNvPr id="11" name="Picture 3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201" y="152400"/>
                <a:ext cx="6026234" cy="814492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" name="Line 7"/>
              <p:cNvSpPr>
                <a:spLocks noChangeShapeType="1"/>
              </p:cNvSpPr>
              <p:nvPr userDrawn="1"/>
            </p:nvSpPr>
            <p:spPr bwMode="auto">
              <a:xfrm>
                <a:off x="457200" y="1143000"/>
                <a:ext cx="8229600" cy="0"/>
              </a:xfrm>
              <a:prstGeom prst="line">
                <a:avLst/>
              </a:prstGeom>
              <a:noFill/>
              <a:ln w="19050">
                <a:solidFill>
                  <a:srgbClr val="CC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/>
              </a:p>
            </p:txBody>
          </p:sp>
          <p:sp>
            <p:nvSpPr>
              <p:cNvPr id="13" name="TextBox 12"/>
              <p:cNvSpPr txBox="1"/>
              <p:nvPr userDrawn="1"/>
            </p:nvSpPr>
            <p:spPr>
              <a:xfrm>
                <a:off x="5130800" y="162326"/>
                <a:ext cx="3581400" cy="900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София 1202</a:t>
                </a:r>
                <a:endParaRPr lang="en-US" sz="1050" kern="1200" dirty="0" smtClean="0">
                  <a:solidFill>
                    <a:schemeClr val="tx1"/>
                  </a:solidFill>
                  <a:effectLst/>
                  <a:latin typeface="Arial" pitchFamily="34" charset="0"/>
                  <a:ea typeface="+mn-ea"/>
                  <a:cs typeface="Arial" pitchFamily="34" charset="0"/>
                </a:endParaRPr>
              </a:p>
              <a:p>
                <a:pPr marL="0" marR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ул. “Родопи” №68, ет. </a:t>
                </a:r>
                <a:r>
                  <a:rPr lang="bg-BG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3</a:t>
                </a:r>
                <a:endParaRPr lang="en-US" sz="1050" kern="1200" dirty="0" smtClean="0">
                  <a:solidFill>
                    <a:schemeClr val="tx1"/>
                  </a:solidFill>
                  <a:effectLst/>
                  <a:latin typeface="Arial" pitchFamily="34" charset="0"/>
                  <a:ea typeface="+mn-ea"/>
                  <a:cs typeface="Arial" pitchFamily="34" charset="0"/>
                </a:endParaRPr>
              </a:p>
              <a:p>
                <a:pPr marL="0" marR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тел.: +359 2/ </a:t>
                </a:r>
                <a:r>
                  <a:rPr lang="ru-RU" sz="100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943</a:t>
                </a:r>
                <a:r>
                  <a:rPr lang="ru-RU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 49 39</a:t>
                </a:r>
                <a:endParaRPr lang="en-US" sz="1050" kern="1200" dirty="0" smtClean="0">
                  <a:solidFill>
                    <a:schemeClr val="tx1"/>
                  </a:solidFill>
                  <a:effectLst/>
                  <a:latin typeface="Arial" pitchFamily="34" charset="0"/>
                  <a:ea typeface="+mn-ea"/>
                  <a:cs typeface="Arial" pitchFamily="34" charset="0"/>
                </a:endParaRPr>
              </a:p>
              <a:p>
                <a:pPr marL="0" marR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факс: +359 2/  </a:t>
                </a:r>
                <a:r>
                  <a:rPr lang="en-US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465 1493</a:t>
                </a:r>
              </a:p>
              <a:p>
                <a:pPr marL="0" marR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050" kern="1200" dirty="0" err="1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vladislav</a:t>
                </a:r>
                <a:r>
                  <a:rPr lang="ru-RU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@</a:t>
                </a:r>
                <a:r>
                  <a:rPr lang="en-US" sz="1050" kern="1200" dirty="0" err="1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primebg</a:t>
                </a:r>
                <a:r>
                  <a:rPr lang="ru-RU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.</a:t>
                </a:r>
                <a:r>
                  <a:rPr lang="en-US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com</a:t>
                </a:r>
                <a:endParaRPr lang="bg-BG" sz="1050" kern="1200" dirty="0" smtClean="0">
                  <a:solidFill>
                    <a:schemeClr val="tx1"/>
                  </a:solidFill>
                  <a:effectLst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66432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09800"/>
            <a:ext cx="5111750" cy="39163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bg-B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62200"/>
            <a:ext cx="3008313" cy="37639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457200" y="152400"/>
            <a:ext cx="8255000" cy="6707833"/>
            <a:chOff x="457200" y="152400"/>
            <a:chExt cx="8255000" cy="6707833"/>
          </a:xfrm>
        </p:grpSpPr>
        <p:sp>
          <p:nvSpPr>
            <p:cNvPr id="16" name="Line 7"/>
            <p:cNvSpPr>
              <a:spLocks noChangeShapeType="1"/>
            </p:cNvSpPr>
            <p:nvPr userDrawn="1"/>
          </p:nvSpPr>
          <p:spPr bwMode="auto">
            <a:xfrm>
              <a:off x="457201" y="6358881"/>
              <a:ext cx="8229599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17" name="Rectangle 9"/>
            <p:cNvSpPr>
              <a:spLocks noChangeArrowheads="1"/>
            </p:cNvSpPr>
            <p:nvPr userDrawn="1"/>
          </p:nvSpPr>
          <p:spPr bwMode="auto">
            <a:xfrm>
              <a:off x="3643832" y="6398568"/>
              <a:ext cx="1856341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www.primebg.com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endPara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8" name="Group 17"/>
            <p:cNvGrpSpPr/>
            <p:nvPr userDrawn="1"/>
          </p:nvGrpSpPr>
          <p:grpSpPr>
            <a:xfrm>
              <a:off x="457200" y="152400"/>
              <a:ext cx="8255000" cy="990600"/>
              <a:chOff x="457200" y="152400"/>
              <a:chExt cx="8255000" cy="990600"/>
            </a:xfrm>
          </p:grpSpPr>
          <p:pic>
            <p:nvPicPr>
              <p:cNvPr id="19" name="Picture 3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201" y="152400"/>
                <a:ext cx="6026234" cy="814492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" name="Line 7"/>
              <p:cNvSpPr>
                <a:spLocks noChangeShapeType="1"/>
              </p:cNvSpPr>
              <p:nvPr userDrawn="1"/>
            </p:nvSpPr>
            <p:spPr bwMode="auto">
              <a:xfrm>
                <a:off x="457200" y="1143000"/>
                <a:ext cx="8229600" cy="0"/>
              </a:xfrm>
              <a:prstGeom prst="line">
                <a:avLst/>
              </a:prstGeom>
              <a:noFill/>
              <a:ln w="19050">
                <a:solidFill>
                  <a:srgbClr val="CC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/>
              </a:p>
            </p:txBody>
          </p:sp>
          <p:sp>
            <p:nvSpPr>
              <p:cNvPr id="21" name="TextBox 20"/>
              <p:cNvSpPr txBox="1"/>
              <p:nvPr userDrawn="1"/>
            </p:nvSpPr>
            <p:spPr>
              <a:xfrm>
                <a:off x="5130800" y="162326"/>
                <a:ext cx="3581400" cy="900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София 1202</a:t>
                </a:r>
                <a:endParaRPr lang="en-US" sz="1050" kern="1200" dirty="0" smtClean="0">
                  <a:solidFill>
                    <a:schemeClr val="tx1"/>
                  </a:solidFill>
                  <a:effectLst/>
                  <a:latin typeface="Arial" pitchFamily="34" charset="0"/>
                  <a:ea typeface="+mn-ea"/>
                  <a:cs typeface="Arial" pitchFamily="34" charset="0"/>
                </a:endParaRPr>
              </a:p>
              <a:p>
                <a:pPr marL="0" marR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ул. “Родопи” №68, ет. </a:t>
                </a:r>
                <a:r>
                  <a:rPr lang="bg-BG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3</a:t>
                </a:r>
                <a:endParaRPr lang="en-US" sz="1050" kern="1200" dirty="0" smtClean="0">
                  <a:solidFill>
                    <a:schemeClr val="tx1"/>
                  </a:solidFill>
                  <a:effectLst/>
                  <a:latin typeface="Arial" pitchFamily="34" charset="0"/>
                  <a:ea typeface="+mn-ea"/>
                  <a:cs typeface="Arial" pitchFamily="34" charset="0"/>
                </a:endParaRPr>
              </a:p>
              <a:p>
                <a:pPr marL="0" marR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тел.: +359 2/ </a:t>
                </a:r>
                <a:r>
                  <a:rPr lang="ru-RU" sz="100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943</a:t>
                </a:r>
                <a:r>
                  <a:rPr lang="ru-RU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 49 39</a:t>
                </a:r>
                <a:endParaRPr lang="en-US" sz="1050" kern="1200" dirty="0" smtClean="0">
                  <a:solidFill>
                    <a:schemeClr val="tx1"/>
                  </a:solidFill>
                  <a:effectLst/>
                  <a:latin typeface="Arial" pitchFamily="34" charset="0"/>
                  <a:ea typeface="+mn-ea"/>
                  <a:cs typeface="Arial" pitchFamily="34" charset="0"/>
                </a:endParaRPr>
              </a:p>
              <a:p>
                <a:pPr marL="0" marR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факс: +359 2/  </a:t>
                </a:r>
                <a:r>
                  <a:rPr lang="en-US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465 1493</a:t>
                </a:r>
              </a:p>
              <a:p>
                <a:pPr marL="0" marR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050" kern="1200" dirty="0" err="1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vladislav</a:t>
                </a:r>
                <a:r>
                  <a:rPr lang="ru-RU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@</a:t>
                </a:r>
                <a:r>
                  <a:rPr lang="en-US" sz="1050" kern="1200" dirty="0" err="1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primebg</a:t>
                </a:r>
                <a:r>
                  <a:rPr lang="ru-RU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.</a:t>
                </a:r>
                <a:r>
                  <a:rPr lang="en-US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com</a:t>
                </a:r>
                <a:endParaRPr lang="bg-BG" sz="1050" kern="1200" dirty="0" smtClean="0">
                  <a:solidFill>
                    <a:schemeClr val="tx1"/>
                  </a:solidFill>
                  <a:effectLst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74001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57200" y="152400"/>
            <a:ext cx="8255000" cy="6707833"/>
            <a:chOff x="457200" y="152400"/>
            <a:chExt cx="8255000" cy="6707833"/>
          </a:xfrm>
        </p:grpSpPr>
        <p:sp>
          <p:nvSpPr>
            <p:cNvPr id="9" name="Line 7"/>
            <p:cNvSpPr>
              <a:spLocks noChangeShapeType="1"/>
            </p:cNvSpPr>
            <p:nvPr userDrawn="1"/>
          </p:nvSpPr>
          <p:spPr bwMode="auto">
            <a:xfrm>
              <a:off x="457201" y="6358881"/>
              <a:ext cx="8229599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10" name="Rectangle 9"/>
            <p:cNvSpPr>
              <a:spLocks noChangeArrowheads="1"/>
            </p:cNvSpPr>
            <p:nvPr userDrawn="1"/>
          </p:nvSpPr>
          <p:spPr bwMode="auto">
            <a:xfrm>
              <a:off x="3643832" y="6398568"/>
              <a:ext cx="1856341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www.primebg.com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endPara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" name="Group 10"/>
            <p:cNvGrpSpPr/>
            <p:nvPr userDrawn="1"/>
          </p:nvGrpSpPr>
          <p:grpSpPr>
            <a:xfrm>
              <a:off x="457200" y="152400"/>
              <a:ext cx="8255000" cy="990600"/>
              <a:chOff x="457200" y="152400"/>
              <a:chExt cx="8255000" cy="990600"/>
            </a:xfrm>
          </p:grpSpPr>
          <p:pic>
            <p:nvPicPr>
              <p:cNvPr id="12" name="Picture 3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201" y="152400"/>
                <a:ext cx="6026234" cy="814492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" name="Line 7"/>
              <p:cNvSpPr>
                <a:spLocks noChangeShapeType="1"/>
              </p:cNvSpPr>
              <p:nvPr userDrawn="1"/>
            </p:nvSpPr>
            <p:spPr bwMode="auto">
              <a:xfrm>
                <a:off x="457200" y="1143000"/>
                <a:ext cx="8229600" cy="0"/>
              </a:xfrm>
              <a:prstGeom prst="line">
                <a:avLst/>
              </a:prstGeom>
              <a:noFill/>
              <a:ln w="19050">
                <a:solidFill>
                  <a:srgbClr val="CC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/>
              </a:p>
            </p:txBody>
          </p:sp>
          <p:sp>
            <p:nvSpPr>
              <p:cNvPr id="14" name="TextBox 13"/>
              <p:cNvSpPr txBox="1"/>
              <p:nvPr userDrawn="1"/>
            </p:nvSpPr>
            <p:spPr>
              <a:xfrm>
                <a:off x="5130800" y="162326"/>
                <a:ext cx="3581400" cy="900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София 1202</a:t>
                </a:r>
                <a:endParaRPr lang="en-US" sz="1050" kern="1200" dirty="0" smtClean="0">
                  <a:solidFill>
                    <a:schemeClr val="tx1"/>
                  </a:solidFill>
                  <a:effectLst/>
                  <a:latin typeface="Arial" pitchFamily="34" charset="0"/>
                  <a:ea typeface="+mn-ea"/>
                  <a:cs typeface="Arial" pitchFamily="34" charset="0"/>
                </a:endParaRPr>
              </a:p>
              <a:p>
                <a:pPr marL="0" marR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ул. “Родопи” №68, ет. </a:t>
                </a:r>
                <a:r>
                  <a:rPr lang="bg-BG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3</a:t>
                </a:r>
                <a:endParaRPr lang="en-US" sz="1050" kern="1200" dirty="0" smtClean="0">
                  <a:solidFill>
                    <a:schemeClr val="tx1"/>
                  </a:solidFill>
                  <a:effectLst/>
                  <a:latin typeface="Arial" pitchFamily="34" charset="0"/>
                  <a:ea typeface="+mn-ea"/>
                  <a:cs typeface="Arial" pitchFamily="34" charset="0"/>
                </a:endParaRPr>
              </a:p>
              <a:p>
                <a:pPr marL="0" marR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тел.: +359 2/ </a:t>
                </a:r>
                <a:r>
                  <a:rPr lang="ru-RU" sz="100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943</a:t>
                </a:r>
                <a:r>
                  <a:rPr lang="ru-RU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 49 39</a:t>
                </a:r>
                <a:endParaRPr lang="en-US" sz="1050" kern="1200" dirty="0" smtClean="0">
                  <a:solidFill>
                    <a:schemeClr val="tx1"/>
                  </a:solidFill>
                  <a:effectLst/>
                  <a:latin typeface="Arial" pitchFamily="34" charset="0"/>
                  <a:ea typeface="+mn-ea"/>
                  <a:cs typeface="Arial" pitchFamily="34" charset="0"/>
                </a:endParaRPr>
              </a:p>
              <a:p>
                <a:pPr marL="0" marR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факс: +359 2/  </a:t>
                </a:r>
                <a:r>
                  <a:rPr lang="en-US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465 1493</a:t>
                </a:r>
              </a:p>
              <a:p>
                <a:pPr marL="0" marR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050" kern="1200" dirty="0" err="1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vladislav</a:t>
                </a:r>
                <a:r>
                  <a:rPr lang="ru-RU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@</a:t>
                </a:r>
                <a:r>
                  <a:rPr lang="en-US" sz="1050" kern="1200" dirty="0" err="1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primebg</a:t>
                </a:r>
                <a:r>
                  <a:rPr lang="ru-RU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.</a:t>
                </a:r>
                <a:r>
                  <a:rPr lang="en-US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com</a:t>
                </a:r>
                <a:endParaRPr lang="bg-BG" sz="1050" kern="1200" dirty="0" smtClean="0">
                  <a:solidFill>
                    <a:schemeClr val="tx1"/>
                  </a:solidFill>
                  <a:effectLst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36382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457200" y="152400"/>
            <a:ext cx="8255000" cy="6707833"/>
            <a:chOff x="457200" y="152400"/>
            <a:chExt cx="8255000" cy="6707833"/>
          </a:xfrm>
        </p:grpSpPr>
        <p:sp>
          <p:nvSpPr>
            <p:cNvPr id="8" name="Line 7"/>
            <p:cNvSpPr>
              <a:spLocks noChangeShapeType="1"/>
            </p:cNvSpPr>
            <p:nvPr userDrawn="1"/>
          </p:nvSpPr>
          <p:spPr bwMode="auto">
            <a:xfrm>
              <a:off x="457201" y="6358881"/>
              <a:ext cx="8229599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9" name="Rectangle 9"/>
            <p:cNvSpPr>
              <a:spLocks noChangeArrowheads="1"/>
            </p:cNvSpPr>
            <p:nvPr userDrawn="1"/>
          </p:nvSpPr>
          <p:spPr bwMode="auto">
            <a:xfrm>
              <a:off x="3643832" y="6398568"/>
              <a:ext cx="1856341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www.primebg.com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endPara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" name="Group 9"/>
            <p:cNvGrpSpPr/>
            <p:nvPr userDrawn="1"/>
          </p:nvGrpSpPr>
          <p:grpSpPr>
            <a:xfrm>
              <a:off x="457200" y="152400"/>
              <a:ext cx="8255000" cy="990600"/>
              <a:chOff x="457200" y="152400"/>
              <a:chExt cx="8255000" cy="990600"/>
            </a:xfrm>
          </p:grpSpPr>
          <p:pic>
            <p:nvPicPr>
              <p:cNvPr id="11" name="Picture 3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7201" y="152400"/>
                <a:ext cx="6026234" cy="814492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" name="Line 7"/>
              <p:cNvSpPr>
                <a:spLocks noChangeShapeType="1"/>
              </p:cNvSpPr>
              <p:nvPr userDrawn="1"/>
            </p:nvSpPr>
            <p:spPr bwMode="auto">
              <a:xfrm>
                <a:off x="457200" y="1143000"/>
                <a:ext cx="8229600" cy="0"/>
              </a:xfrm>
              <a:prstGeom prst="line">
                <a:avLst/>
              </a:prstGeom>
              <a:noFill/>
              <a:ln w="19050">
                <a:solidFill>
                  <a:srgbClr val="CC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bg-BG"/>
              </a:p>
            </p:txBody>
          </p:sp>
          <p:sp>
            <p:nvSpPr>
              <p:cNvPr id="13" name="TextBox 12"/>
              <p:cNvSpPr txBox="1"/>
              <p:nvPr userDrawn="1"/>
            </p:nvSpPr>
            <p:spPr>
              <a:xfrm>
                <a:off x="5130800" y="162326"/>
                <a:ext cx="3581400" cy="900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София 1202</a:t>
                </a:r>
                <a:endParaRPr lang="en-US" sz="1050" kern="1200" dirty="0" smtClean="0">
                  <a:solidFill>
                    <a:schemeClr val="tx1"/>
                  </a:solidFill>
                  <a:effectLst/>
                  <a:latin typeface="Arial" pitchFamily="34" charset="0"/>
                  <a:ea typeface="+mn-ea"/>
                  <a:cs typeface="Arial" pitchFamily="34" charset="0"/>
                </a:endParaRPr>
              </a:p>
              <a:p>
                <a:pPr marL="0" marR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ул. “Родопи” №68, ет. </a:t>
                </a:r>
                <a:r>
                  <a:rPr lang="bg-BG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3</a:t>
                </a:r>
                <a:endParaRPr lang="en-US" sz="1050" kern="1200" dirty="0" smtClean="0">
                  <a:solidFill>
                    <a:schemeClr val="tx1"/>
                  </a:solidFill>
                  <a:effectLst/>
                  <a:latin typeface="Arial" pitchFamily="34" charset="0"/>
                  <a:ea typeface="+mn-ea"/>
                  <a:cs typeface="Arial" pitchFamily="34" charset="0"/>
                </a:endParaRPr>
              </a:p>
              <a:p>
                <a:pPr marL="0" marR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тел.: +359 2/ </a:t>
                </a:r>
                <a:r>
                  <a:rPr lang="ru-RU" sz="100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943</a:t>
                </a:r>
                <a:r>
                  <a:rPr lang="ru-RU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 49 39</a:t>
                </a:r>
                <a:endParaRPr lang="en-US" sz="1050" kern="1200" dirty="0" smtClean="0">
                  <a:solidFill>
                    <a:schemeClr val="tx1"/>
                  </a:solidFill>
                  <a:effectLst/>
                  <a:latin typeface="Arial" pitchFamily="34" charset="0"/>
                  <a:ea typeface="+mn-ea"/>
                  <a:cs typeface="Arial" pitchFamily="34" charset="0"/>
                </a:endParaRPr>
              </a:p>
              <a:p>
                <a:pPr marL="0" marR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факс: +359 2/  </a:t>
                </a:r>
                <a:r>
                  <a:rPr lang="en-US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465 1493</a:t>
                </a:r>
              </a:p>
              <a:p>
                <a:pPr marL="0" marR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050" kern="1200" dirty="0" err="1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vladislav</a:t>
                </a:r>
                <a:r>
                  <a:rPr lang="ru-RU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@</a:t>
                </a:r>
                <a:r>
                  <a:rPr lang="en-US" sz="1050" kern="1200" dirty="0" err="1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primebg</a:t>
                </a:r>
                <a:r>
                  <a:rPr lang="ru-RU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.</a:t>
                </a:r>
                <a:r>
                  <a:rPr lang="en-US" sz="1050" kern="1200" dirty="0" smtClean="0">
                    <a:solidFill>
                      <a:schemeClr val="tx1"/>
                    </a:solidFill>
                    <a:effectLst/>
                    <a:latin typeface="Arial" pitchFamily="34" charset="0"/>
                    <a:ea typeface="+mn-ea"/>
                    <a:cs typeface="Arial" pitchFamily="34" charset="0"/>
                  </a:rPr>
                  <a:t>com</a:t>
                </a:r>
                <a:endParaRPr lang="bg-BG" sz="1050" kern="1200" dirty="0" smtClean="0">
                  <a:solidFill>
                    <a:schemeClr val="tx1"/>
                  </a:solidFill>
                  <a:effectLst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92543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468313" y="6381750"/>
            <a:ext cx="820737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bg-BG"/>
          </a:p>
        </p:txBody>
      </p:sp>
      <p:pic>
        <p:nvPicPr>
          <p:cNvPr id="5" name="Picture 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7970807" cy="1066800"/>
          </a:xfrm>
          <a:prstGeom prst="rect">
            <a:avLst/>
          </a:prstGeom>
          <a:solidFill>
            <a:srgbClr val="FFFFFF">
              <a:alpha val="0"/>
            </a:srgbClr>
          </a:solidFill>
        </p:spPr>
      </p:pic>
      <p:sp>
        <p:nvSpPr>
          <p:cNvPr id="7" name="Rectangle 45"/>
          <p:cNvSpPr>
            <a:spLocks noChangeArrowheads="1"/>
          </p:cNvSpPr>
          <p:nvPr userDrawn="1"/>
        </p:nvSpPr>
        <p:spPr bwMode="auto">
          <a:xfrm>
            <a:off x="250825" y="3202196"/>
            <a:ext cx="860425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1" hangingPunct="1"/>
            <a:r>
              <a:rPr lang="bg-BG" altLang="bg-BG" sz="44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bg-BG" altLang="bg-BG" sz="4400" b="1" u="sng" dirty="0">
                <a:latin typeface="+mj-lt"/>
              </a:rPr>
              <a:t>ПРАЙМ КОНСУЛТИНГ </a:t>
            </a:r>
            <a:r>
              <a:rPr lang="en-US" altLang="bg-BG" sz="4400" b="1" u="sng" dirty="0" smtClean="0">
                <a:latin typeface="+mj-lt"/>
              </a:rPr>
              <a:t>E</a:t>
            </a:r>
            <a:r>
              <a:rPr lang="bg-BG" altLang="bg-BG" sz="4400" b="1" u="sng" dirty="0" smtClean="0">
                <a:latin typeface="+mj-lt"/>
              </a:rPr>
              <a:t>ООД</a:t>
            </a:r>
            <a:endParaRPr lang="bg-BG" altLang="bg-BG" sz="4400" b="1" u="sng" dirty="0">
              <a:latin typeface="+mj-lt"/>
            </a:endParaRPr>
          </a:p>
          <a:p>
            <a:pPr algn="ctr" eaLnBrk="1" hangingPunct="1"/>
            <a:endParaRPr lang="bg-BG" altLang="bg-BG" sz="4400" b="1" dirty="0">
              <a:solidFill>
                <a:schemeClr val="tx2"/>
              </a:solidFill>
              <a:latin typeface="+mj-lt"/>
            </a:endParaRPr>
          </a:p>
          <a:p>
            <a:pPr algn="ctr" eaLnBrk="1" hangingPunct="1"/>
            <a:r>
              <a:rPr lang="bg-BG" altLang="bg-BG" sz="4400" b="1" dirty="0">
                <a:solidFill>
                  <a:schemeClr val="tx2"/>
                </a:solidFill>
                <a:latin typeface="+mj-lt"/>
              </a:rPr>
              <a:t>Правим го. За Вас.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1" r:id="rId2"/>
    <p:sldLayoutId id="2147483677" r:id="rId3"/>
    <p:sldLayoutId id="2147483662" r:id="rId4"/>
    <p:sldLayoutId id="2147483663" r:id="rId5"/>
    <p:sldLayoutId id="2147483664" r:id="rId6"/>
    <p:sldLayoutId id="2147483673" r:id="rId7"/>
    <p:sldLayoutId id="2147483674" r:id="rId8"/>
    <p:sldLayoutId id="2147483675" r:id="rId9"/>
    <p:sldLayoutId id="214748367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j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vladislav@primebg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8077200" cy="2971800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3600" b="1" kern="1200" spc="-100" dirty="0" smtClean="0">
                <a:solidFill>
                  <a:srgbClr val="C00000"/>
                </a:solidFill>
                <a:cs typeface="Times New Roman" pitchFamily="18" charset="0"/>
              </a:rPr>
              <a:t>АКТУАЛИЗИРАН </a:t>
            </a:r>
            <a:r>
              <a:rPr lang="ru-RU" sz="3600" b="1" kern="1200" spc="-100" dirty="0">
                <a:solidFill>
                  <a:srgbClr val="C00000"/>
                </a:solidFill>
                <a:cs typeface="Times New Roman" pitchFamily="18" charset="0"/>
              </a:rPr>
              <a:t>ДОКУМЕНТ ЗА ИЗПЪЛНЕНИЕТО НА ОБЛАСТНАТА СТРАТЕГИЯ ЗА </a:t>
            </a:r>
            <a:r>
              <a:rPr lang="ru-RU" sz="3600" b="1" kern="1200" spc="-100" dirty="0" smtClean="0">
                <a:solidFill>
                  <a:srgbClr val="C00000"/>
                </a:solidFill>
                <a:cs typeface="Times New Roman" pitchFamily="18" charset="0"/>
              </a:rPr>
              <a:t>РАЗВИТИЕ </a:t>
            </a:r>
            <a:r>
              <a:rPr lang="ru-RU" sz="3600" b="1" kern="1200" spc="-100" dirty="0">
                <a:solidFill>
                  <a:srgbClr val="C00000"/>
                </a:solidFill>
                <a:cs typeface="Times New Roman" pitchFamily="18" charset="0"/>
              </a:rPr>
              <a:t>НА ОБЛАСТ </a:t>
            </a:r>
            <a:r>
              <a:rPr lang="bg-BG" sz="3600" b="1" kern="1200" spc="-100" dirty="0" smtClean="0">
                <a:solidFill>
                  <a:srgbClr val="C00000"/>
                </a:solidFill>
                <a:cs typeface="Times New Roman" pitchFamily="18" charset="0"/>
              </a:rPr>
              <a:t>КЮСТЕНДИЛ</a:t>
            </a:r>
            <a:r>
              <a:rPr lang="ru-RU" sz="3600" b="1" kern="1200" spc="-100" dirty="0" smtClean="0">
                <a:solidFill>
                  <a:srgbClr val="C00000"/>
                </a:solidFill>
                <a:cs typeface="Times New Roman" pitchFamily="18" charset="0"/>
              </a:rPr>
              <a:t> 2018-2020</a:t>
            </a:r>
            <a:endParaRPr lang="bg-BG" sz="3600" b="1" kern="1200" spc="-100" dirty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5682734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1400" i="1" dirty="0">
                <a:latin typeface="+mj-lt"/>
              </a:rPr>
              <a:t>Изготвил: Прайм Консултинг ЕООД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62088"/>
            <a:ext cx="4516437" cy="604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482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752600"/>
            <a:ext cx="8686800" cy="4267200"/>
          </a:xfrm>
        </p:spPr>
        <p:txBody>
          <a:bodyPr/>
          <a:lstStyle/>
          <a:p>
            <a:pPr lvl="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450215" algn="l"/>
                <a:tab pos="628650" algn="l"/>
              </a:tabLst>
            </a:pPr>
            <a:r>
              <a:rPr lang="bg-BG" sz="1800" b="1" dirty="0">
                <a:solidFill>
                  <a:schemeClr val="tx1"/>
                </a:solidFill>
                <a:ea typeface="Times New Roman"/>
                <a:cs typeface="Times New Roman"/>
              </a:rPr>
              <a:t>СЦ. 1.4. „Непрекъснато развитие на човешкия потенциал, чрез обучения и повишаване на професионалната квалификация“ </a:t>
            </a:r>
            <a:r>
              <a:rPr lang="bg-BG" sz="1800" dirty="0">
                <a:solidFill>
                  <a:schemeClr val="tx1"/>
                </a:solidFill>
                <a:ea typeface="Times New Roman"/>
                <a:cs typeface="Times New Roman"/>
              </a:rPr>
              <a:t>– бивша 1.5</a:t>
            </a:r>
            <a:br>
              <a:rPr lang="bg-BG" sz="1800" dirty="0">
                <a:solidFill>
                  <a:schemeClr val="tx1"/>
                </a:solidFill>
                <a:ea typeface="Times New Roman"/>
                <a:cs typeface="Times New Roman"/>
              </a:rPr>
            </a:br>
            <a:r>
              <a:rPr lang="bg-BG" sz="1800" dirty="0" smtClean="0">
                <a:solidFill>
                  <a:schemeClr val="tx1"/>
                </a:solidFill>
                <a:ea typeface="Times New Roman"/>
                <a:cs typeface="Times New Roman"/>
              </a:rPr>
              <a:t/>
            </a:r>
            <a:br>
              <a:rPr lang="bg-BG" sz="1800" dirty="0" smtClean="0">
                <a:solidFill>
                  <a:schemeClr val="tx1"/>
                </a:solidFill>
                <a:ea typeface="Times New Roman"/>
                <a:cs typeface="Times New Roman"/>
              </a:rPr>
            </a:br>
            <a:r>
              <a:rPr lang="bg-BG" sz="1800" dirty="0" smtClean="0">
                <a:solidFill>
                  <a:schemeClr val="tx1"/>
                </a:solidFill>
                <a:ea typeface="Times New Roman"/>
                <a:cs typeface="Times New Roman"/>
              </a:rPr>
              <a:t>	</a:t>
            </a:r>
            <a:r>
              <a:rPr lang="bg-BG" sz="1800" dirty="0" smtClean="0">
                <a:ea typeface="Times New Roman"/>
                <a:cs typeface="Times New Roman"/>
              </a:rPr>
              <a:t>М. </a:t>
            </a:r>
            <a:r>
              <a:rPr lang="bg-BG" sz="1800" dirty="0">
                <a:ea typeface="Times New Roman"/>
                <a:cs typeface="Times New Roman"/>
              </a:rPr>
              <a:t>1.5.1. „Развитие на професионалното образование в съответствие с потребностите на бизнеса в региона“ </a:t>
            </a:r>
            <a:r>
              <a:rPr lang="bg-BG" sz="1800" dirty="0" smtClean="0">
                <a:ea typeface="Times New Roman"/>
                <a:cs typeface="Times New Roman"/>
              </a:rPr>
              <a:t>– отпада. Свързана е с М. </a:t>
            </a:r>
            <a:r>
              <a:rPr lang="bg-BG" sz="1800" dirty="0">
                <a:ea typeface="Times New Roman"/>
                <a:cs typeface="Times New Roman"/>
              </a:rPr>
              <a:t>1.8.1 „Оптимизиране на професионалното образование, съгласно нуждите на бизнеса и секторите на икономика в региона“ (СЦ 1.8</a:t>
            </a:r>
            <a:r>
              <a:rPr lang="bg-BG" sz="1800" dirty="0" smtClean="0">
                <a:ea typeface="Times New Roman"/>
                <a:cs typeface="Times New Roman"/>
              </a:rPr>
              <a:t>)</a:t>
            </a:r>
            <a:r>
              <a:rPr lang="bg-BG" sz="1800" dirty="0">
                <a:ea typeface="Times New Roman"/>
                <a:cs typeface="Times New Roman"/>
              </a:rPr>
              <a:t/>
            </a:r>
            <a:br>
              <a:rPr lang="bg-BG" sz="1800" dirty="0">
                <a:ea typeface="Times New Roman"/>
                <a:cs typeface="Times New Roman"/>
              </a:rPr>
            </a:br>
            <a:r>
              <a:rPr lang="bg-BG" sz="1800" dirty="0" smtClean="0">
                <a:ea typeface="Times New Roman"/>
                <a:cs typeface="Times New Roman"/>
              </a:rPr>
              <a:t>	М. </a:t>
            </a:r>
            <a:r>
              <a:rPr lang="bg-BG" sz="1800" dirty="0">
                <a:ea typeface="Times New Roman"/>
                <a:cs typeface="Times New Roman"/>
              </a:rPr>
              <a:t>1.5.3. „Прилагане на комплексни мерки за рязко ограничаване на ранното отпадане от училище“ е свързана по-пряко със системата за образование в рамките на СЦ 1.8. </a:t>
            </a:r>
            <a:br>
              <a:rPr lang="bg-BG" sz="1800" dirty="0">
                <a:ea typeface="Times New Roman"/>
                <a:cs typeface="Times New Roman"/>
              </a:rPr>
            </a:br>
            <a:endParaRPr lang="bg-BG" sz="18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76200"/>
            <a:ext cx="9144000" cy="1554977"/>
          </a:xfrm>
          <a:prstGeom prst="rect">
            <a:avLst/>
          </a:prstGeom>
          <a:solidFill>
            <a:srgbClr val="FF9999"/>
          </a:solidFill>
        </p:spPr>
        <p:txBody>
          <a:bodyPr wrap="square">
            <a:spAutoFit/>
          </a:bodyPr>
          <a:lstStyle/>
          <a:p>
            <a:pPr algn="ctr"/>
            <a:r>
              <a:rPr lang="bg-BG" sz="2000" b="1" dirty="0">
                <a:latin typeface="+mj-lt"/>
                <a:ea typeface="Times New Roman"/>
                <a:cs typeface="Times New Roman"/>
              </a:rPr>
              <a:t>Приоритет </a:t>
            </a:r>
            <a:r>
              <a:rPr lang="bg-BG" sz="2000" b="1" dirty="0" smtClean="0">
                <a:latin typeface="+mj-lt"/>
                <a:ea typeface="Times New Roman"/>
                <a:cs typeface="Times New Roman"/>
              </a:rPr>
              <a:t> І.</a:t>
            </a:r>
          </a:p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bg-BG" sz="2000" b="1" dirty="0" smtClean="0">
                <a:latin typeface="+mj-lt"/>
                <a:ea typeface="Times New Roman"/>
                <a:cs typeface="Times New Roman"/>
              </a:rPr>
              <a:t>„</a:t>
            </a:r>
            <a:r>
              <a:rPr lang="bg-BG" sz="2000" b="1" dirty="0">
                <a:latin typeface="+mj-lt"/>
                <a:ea typeface="Times New Roman"/>
                <a:cs typeface="Times New Roman"/>
              </a:rPr>
              <a:t>Насърчаване на регионалната икономика и териториално сътрудничество, насърчаване на заетостта и предприемачеството за намаляване на бедността“</a:t>
            </a:r>
            <a:endParaRPr lang="bg-BG" dirty="0">
              <a:effectLst/>
              <a:latin typeface="+mj-lt"/>
              <a:ea typeface="Times New Roman"/>
              <a:cs typeface="Times New Roman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72" y="6324600"/>
            <a:ext cx="8235950" cy="1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800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372" y="1905000"/>
            <a:ext cx="8448628" cy="4191000"/>
          </a:xfrm>
        </p:spPr>
        <p:txBody>
          <a:bodyPr/>
          <a:lstStyle/>
          <a:p>
            <a:pPr algn="l"/>
            <a:r>
              <a:rPr lang="bg-BG" sz="1800" b="1" dirty="0">
                <a:latin typeface="+mj-lt"/>
                <a:ea typeface="Times New Roman"/>
                <a:cs typeface="Times New Roman"/>
              </a:rPr>
              <a:t>СЦ. 1.6. „Равномерно развитие на </a:t>
            </a:r>
            <a:r>
              <a:rPr lang="bg-BG" sz="1800" b="1" dirty="0" smtClean="0">
                <a:latin typeface="+mj-lt"/>
                <a:ea typeface="Times New Roman"/>
                <a:cs typeface="Times New Roman"/>
              </a:rPr>
              <a:t>инфраструктурата </a:t>
            </a:r>
            <a:r>
              <a:rPr lang="bg-BG" sz="1800" b="1" dirty="0">
                <a:latin typeface="+mj-lt"/>
                <a:ea typeface="Times New Roman"/>
                <a:cs typeface="Times New Roman"/>
              </a:rPr>
              <a:t>на здравеопазването</a:t>
            </a:r>
            <a:r>
              <a:rPr lang="bg-BG" sz="1800" b="1" dirty="0" smtClean="0">
                <a:latin typeface="+mj-lt"/>
                <a:ea typeface="Times New Roman"/>
                <a:cs typeface="Times New Roman"/>
              </a:rPr>
              <a:t>“</a:t>
            </a:r>
          </a:p>
          <a:p>
            <a:pPr lvl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450215" algn="l"/>
                <a:tab pos="628650" algn="l"/>
              </a:tabLst>
            </a:pPr>
            <a:r>
              <a:rPr lang="bg-BG" sz="1800" b="1" dirty="0" smtClean="0">
                <a:solidFill>
                  <a:srgbClr val="C00000"/>
                </a:solidFill>
                <a:latin typeface="+mj-lt"/>
                <a:ea typeface="Times New Roman"/>
                <a:cs typeface="Times New Roman"/>
              </a:rPr>
              <a:t>	Нова ! </a:t>
            </a:r>
            <a:r>
              <a:rPr lang="bg-BG" sz="1800" b="1" dirty="0" smtClean="0">
                <a:latin typeface="+mj-lt"/>
                <a:ea typeface="Times New Roman"/>
                <a:cs typeface="Times New Roman"/>
              </a:rPr>
              <a:t>М. </a:t>
            </a:r>
            <a:r>
              <a:rPr lang="bg-BG" sz="1800" b="1" dirty="0">
                <a:latin typeface="+mj-lt"/>
                <a:ea typeface="Times New Roman"/>
                <a:cs typeface="Times New Roman"/>
              </a:rPr>
              <a:t>1.6.4 </a:t>
            </a:r>
            <a:r>
              <a:rPr lang="bg-BG" sz="1800" dirty="0">
                <a:latin typeface="+mj-lt"/>
                <a:ea typeface="Times New Roman"/>
                <a:cs typeface="Times New Roman"/>
              </a:rPr>
              <a:t>„Осигуряване на достъп до медицинска помощ на </a:t>
            </a:r>
            <a:r>
              <a:rPr lang="bg-BG" sz="1800" dirty="0" smtClean="0">
                <a:latin typeface="+mj-lt"/>
                <a:ea typeface="Times New Roman"/>
                <a:cs typeface="Times New Roman"/>
              </a:rPr>
              <a:t>хората, </a:t>
            </a:r>
            <a:r>
              <a:rPr lang="bg-BG" sz="1800" dirty="0">
                <a:latin typeface="+mj-lt"/>
                <a:ea typeface="Times New Roman"/>
                <a:cs typeface="Times New Roman"/>
              </a:rPr>
              <a:t>живеещи в малките населени места“. </a:t>
            </a:r>
            <a:r>
              <a:rPr lang="bg-BG" sz="1800" dirty="0" smtClean="0">
                <a:latin typeface="+mj-lt"/>
                <a:ea typeface="Times New Roman"/>
                <a:cs typeface="Times New Roman"/>
              </a:rPr>
              <a:t>Мярката беше </a:t>
            </a:r>
            <a:r>
              <a:rPr lang="bg-BG" sz="1800" dirty="0">
                <a:latin typeface="+mj-lt"/>
                <a:ea typeface="Times New Roman"/>
                <a:cs typeface="Times New Roman"/>
              </a:rPr>
              <a:t>включена в СЦ 2.2. </a:t>
            </a:r>
          </a:p>
          <a:p>
            <a:pPr lvl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450215" algn="l"/>
                <a:tab pos="628650" algn="l"/>
              </a:tabLst>
            </a:pPr>
            <a:r>
              <a:rPr lang="bg-BG" sz="1800" b="1" dirty="0" smtClean="0">
                <a:solidFill>
                  <a:srgbClr val="C00000"/>
                </a:solidFill>
                <a:latin typeface="+mj-lt"/>
                <a:ea typeface="Times New Roman"/>
                <a:cs typeface="Times New Roman"/>
              </a:rPr>
              <a:t>Нова формулировка! </a:t>
            </a:r>
            <a:r>
              <a:rPr lang="bg-BG" sz="1800" b="1" dirty="0">
                <a:latin typeface="+mj-lt"/>
                <a:ea typeface="Times New Roman"/>
                <a:cs typeface="Times New Roman"/>
              </a:rPr>
              <a:t>СЦ. 1.7. „Осигуряване на адекватна образователната инфраструктура и условия за развитие на културата и спорта“ </a:t>
            </a:r>
            <a:r>
              <a:rPr lang="bg-BG" sz="1800" dirty="0">
                <a:latin typeface="+mj-lt"/>
                <a:ea typeface="Times New Roman"/>
                <a:cs typeface="Times New Roman"/>
              </a:rPr>
              <a:t>- бивша </a:t>
            </a:r>
            <a:r>
              <a:rPr lang="bg-BG" sz="1800" dirty="0" smtClean="0">
                <a:latin typeface="+mj-lt"/>
                <a:ea typeface="Times New Roman"/>
                <a:cs typeface="Times New Roman"/>
              </a:rPr>
              <a:t>1.8. В нейния обхват </a:t>
            </a:r>
            <a:r>
              <a:rPr lang="bg-BG" sz="1800" dirty="0">
                <a:latin typeface="+mj-lt"/>
                <a:ea typeface="Times New Roman"/>
                <a:cs typeface="Times New Roman"/>
              </a:rPr>
              <a:t>са включени културната и спортната </a:t>
            </a:r>
            <a:r>
              <a:rPr lang="bg-BG" sz="1800" dirty="0" smtClean="0">
                <a:latin typeface="+mj-lt"/>
                <a:ea typeface="Times New Roman"/>
                <a:cs typeface="Times New Roman"/>
              </a:rPr>
              <a:t>инфраструктура.</a:t>
            </a:r>
            <a:r>
              <a:rPr lang="ru-RU" sz="1800" dirty="0">
                <a:latin typeface="+mj-lt"/>
                <a:ea typeface="Times New Roman"/>
                <a:cs typeface="Times New Roman"/>
              </a:rPr>
              <a:t> Предефинираната цел е допълнена и обхваща част от мерките включени в СЦ 2.2. „Подобряване на социалната инфраструктура – образование и наука, култура, здравеопазване и енергийна ефективност“ (Приоритет </a:t>
            </a:r>
            <a:r>
              <a:rPr lang="ru-RU" sz="1800" dirty="0" smtClean="0">
                <a:latin typeface="+mj-lt"/>
                <a:ea typeface="Times New Roman"/>
                <a:cs typeface="Times New Roman"/>
              </a:rPr>
              <a:t>2)</a:t>
            </a:r>
            <a:endParaRPr lang="bg-BG" sz="1800" dirty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76200"/>
            <a:ext cx="9144000" cy="1554977"/>
          </a:xfrm>
          <a:prstGeom prst="rect">
            <a:avLst/>
          </a:prstGeom>
          <a:solidFill>
            <a:srgbClr val="FF9999"/>
          </a:solidFill>
        </p:spPr>
        <p:txBody>
          <a:bodyPr wrap="square">
            <a:spAutoFit/>
          </a:bodyPr>
          <a:lstStyle/>
          <a:p>
            <a:pPr algn="ctr"/>
            <a:r>
              <a:rPr lang="bg-BG" sz="2000" b="1" dirty="0">
                <a:latin typeface="+mj-lt"/>
                <a:ea typeface="Times New Roman"/>
                <a:cs typeface="Times New Roman"/>
              </a:rPr>
              <a:t>Приоритет </a:t>
            </a:r>
            <a:r>
              <a:rPr lang="bg-BG" sz="2000" b="1" dirty="0" smtClean="0">
                <a:latin typeface="+mj-lt"/>
                <a:ea typeface="Times New Roman"/>
                <a:cs typeface="Times New Roman"/>
              </a:rPr>
              <a:t> І.</a:t>
            </a:r>
          </a:p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bg-BG" sz="2000" b="1" dirty="0" smtClean="0">
                <a:latin typeface="+mj-lt"/>
                <a:ea typeface="Times New Roman"/>
                <a:cs typeface="Times New Roman"/>
              </a:rPr>
              <a:t>„</a:t>
            </a:r>
            <a:r>
              <a:rPr lang="bg-BG" sz="2000" b="1" dirty="0">
                <a:latin typeface="+mj-lt"/>
                <a:ea typeface="Times New Roman"/>
                <a:cs typeface="Times New Roman"/>
              </a:rPr>
              <a:t>Насърчаване на регионалната икономика и териториално сътрудничество, насърчаване на заетостта и предприемачеството за намаляване на бедността“</a:t>
            </a:r>
            <a:endParaRPr lang="bg-BG" dirty="0">
              <a:effectLst/>
              <a:latin typeface="+mj-lt"/>
              <a:ea typeface="Times New Roman"/>
              <a:cs typeface="Times New Roman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72" y="6324600"/>
            <a:ext cx="8235950" cy="1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0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372" y="1752600"/>
            <a:ext cx="8524828" cy="3886200"/>
          </a:xfrm>
        </p:spPr>
        <p:txBody>
          <a:bodyPr/>
          <a:lstStyle/>
          <a:p>
            <a:pPr algn="l"/>
            <a:r>
              <a:rPr lang="ru-RU" sz="1800" b="1" dirty="0">
                <a:latin typeface="+mj-lt"/>
              </a:rPr>
              <a:t>СЦ. 1.7. „Осигуряване на адекватна образователната инфраструктура и условия за развитие на културата и спорта</a:t>
            </a:r>
            <a:r>
              <a:rPr lang="ru-RU" sz="1800" b="1" dirty="0" smtClean="0">
                <a:latin typeface="+mj-lt"/>
              </a:rPr>
              <a:t>“</a:t>
            </a:r>
          </a:p>
          <a:p>
            <a:pPr algn="l"/>
            <a:r>
              <a:rPr lang="ru-RU" sz="1600" dirty="0" smtClean="0">
                <a:latin typeface="+mj-lt"/>
              </a:rPr>
              <a:t>	</a:t>
            </a:r>
            <a:r>
              <a:rPr lang="ru-RU" sz="1600" b="1" dirty="0" smtClean="0">
                <a:latin typeface="+mj-lt"/>
              </a:rPr>
              <a:t>М. 1.7.1 </a:t>
            </a:r>
            <a:r>
              <a:rPr lang="ru-RU" sz="1600" dirty="0">
                <a:latin typeface="+mj-lt"/>
              </a:rPr>
              <a:t>„Оптимизиране на професионалното образование и насърчаване на партньорства и сътрудничество между училищата и бизнеса“. Мярката обединява две </a:t>
            </a:r>
            <a:r>
              <a:rPr lang="ru-RU" sz="1600" dirty="0" smtClean="0">
                <a:latin typeface="+mj-lt"/>
              </a:rPr>
              <a:t>мерки </a:t>
            </a:r>
            <a:r>
              <a:rPr lang="ru-RU" sz="1600" dirty="0">
                <a:latin typeface="+mj-lt"/>
              </a:rPr>
              <a:t>- М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>
                <a:latin typeface="+mj-lt"/>
              </a:rPr>
              <a:t>1.8.1. и </a:t>
            </a:r>
            <a:r>
              <a:rPr lang="ru-RU" sz="1600" dirty="0" smtClean="0">
                <a:latin typeface="+mj-lt"/>
              </a:rPr>
              <a:t>М. 1.8.3</a:t>
            </a:r>
          </a:p>
          <a:p>
            <a:pPr algn="l"/>
            <a:r>
              <a:rPr lang="ru-RU" sz="1600" b="1" dirty="0" smtClean="0">
                <a:latin typeface="+mj-lt"/>
              </a:rPr>
              <a:t>	М. 1.7.3 </a:t>
            </a:r>
            <a:r>
              <a:rPr lang="ru-RU" sz="1600" dirty="0">
                <a:latin typeface="+mj-lt"/>
              </a:rPr>
              <a:t>„Реновиране и съвременно технологично/ учебно оборудване на </a:t>
            </a:r>
            <a:r>
              <a:rPr lang="ru-RU" sz="1600" dirty="0" smtClean="0">
                <a:latin typeface="+mj-lt"/>
              </a:rPr>
              <a:t>училищата</a:t>
            </a:r>
            <a:r>
              <a:rPr lang="ru-RU" sz="1600" dirty="0">
                <a:latin typeface="+mj-lt"/>
              </a:rPr>
              <a:t>“. Мярката беше част от СЦ </a:t>
            </a:r>
            <a:r>
              <a:rPr lang="ru-RU" sz="1600" dirty="0" smtClean="0">
                <a:latin typeface="+mj-lt"/>
              </a:rPr>
              <a:t>2.2</a:t>
            </a:r>
          </a:p>
          <a:p>
            <a:pPr algn="l"/>
            <a:r>
              <a:rPr lang="ru-RU" sz="1600" dirty="0">
                <a:latin typeface="+mj-lt"/>
              </a:rPr>
              <a:t>	</a:t>
            </a:r>
            <a:r>
              <a:rPr lang="ru-RU" sz="1600" b="1" dirty="0" smtClean="0">
                <a:latin typeface="+mj-lt"/>
              </a:rPr>
              <a:t>М 1.7.4 </a:t>
            </a:r>
            <a:r>
              <a:rPr lang="ru-RU" sz="1600" dirty="0">
                <a:latin typeface="+mj-lt"/>
              </a:rPr>
              <a:t>„Реконструкция, изграждане и укрепване на културните институции и инфраструктурната им обезпеченост“ - настоящата мярка обединява четири </a:t>
            </a:r>
            <a:r>
              <a:rPr lang="ru-RU" sz="1600" dirty="0" smtClean="0">
                <a:latin typeface="+mj-lt"/>
              </a:rPr>
              <a:t>мерки</a:t>
            </a:r>
            <a:r>
              <a:rPr lang="ru-RU" sz="1600" dirty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– М. 1.4.5, М. 2.2.2,</a:t>
            </a:r>
            <a:r>
              <a:rPr lang="en-GB" sz="1600" dirty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М </a:t>
            </a:r>
            <a:r>
              <a:rPr lang="ru-RU" sz="1600" dirty="0">
                <a:latin typeface="+mj-lt"/>
              </a:rPr>
              <a:t>2.2.3 </a:t>
            </a:r>
            <a:r>
              <a:rPr lang="ru-RU" sz="1600" dirty="0" smtClean="0">
                <a:latin typeface="+mj-lt"/>
              </a:rPr>
              <a:t>и</a:t>
            </a:r>
            <a:r>
              <a:rPr lang="en-GB" sz="1600" dirty="0">
                <a:latin typeface="+mj-lt"/>
              </a:rPr>
              <a:t>	</a:t>
            </a:r>
            <a:r>
              <a:rPr lang="ru-RU" sz="1600" dirty="0" smtClean="0">
                <a:latin typeface="+mj-lt"/>
              </a:rPr>
              <a:t>М. </a:t>
            </a:r>
            <a:r>
              <a:rPr lang="ru-RU" sz="1600" dirty="0">
                <a:latin typeface="+mj-lt"/>
              </a:rPr>
              <a:t>2.2.4 </a:t>
            </a:r>
            <a:endParaRPr lang="ru-RU" sz="1600" dirty="0" smtClean="0">
              <a:latin typeface="+mj-lt"/>
            </a:endParaRPr>
          </a:p>
          <a:p>
            <a:pPr algn="l"/>
            <a:r>
              <a:rPr lang="ru-RU" sz="1600" dirty="0">
                <a:latin typeface="+mj-lt"/>
              </a:rPr>
              <a:t>	</a:t>
            </a:r>
            <a:r>
              <a:rPr lang="ru-RU" sz="1600" b="1" dirty="0" smtClean="0">
                <a:solidFill>
                  <a:srgbClr val="C00000"/>
                </a:solidFill>
                <a:latin typeface="+mj-lt"/>
              </a:rPr>
              <a:t>Нова </a:t>
            </a:r>
            <a:r>
              <a:rPr lang="ru-RU" sz="1600" b="1" dirty="0">
                <a:solidFill>
                  <a:srgbClr val="C00000"/>
                </a:solidFill>
                <a:latin typeface="+mj-lt"/>
              </a:rPr>
              <a:t>мярка !</a:t>
            </a:r>
            <a:r>
              <a:rPr lang="ru-RU" sz="1600" dirty="0">
                <a:solidFill>
                  <a:srgbClr val="C00000"/>
                </a:solidFill>
                <a:latin typeface="+mj-lt"/>
              </a:rPr>
              <a:t> </a:t>
            </a:r>
            <a:r>
              <a:rPr lang="ru-RU" sz="1600" b="1" dirty="0" smtClean="0">
                <a:latin typeface="+mj-lt"/>
              </a:rPr>
              <a:t>М. </a:t>
            </a:r>
            <a:r>
              <a:rPr lang="ru-RU" sz="1600" b="1" dirty="0">
                <a:latin typeface="+mj-lt"/>
              </a:rPr>
              <a:t>1.7.5 </a:t>
            </a:r>
            <a:r>
              <a:rPr lang="ru-RU" sz="1600" dirty="0">
                <a:latin typeface="+mj-lt"/>
              </a:rPr>
              <a:t>„Подобряване на спортната инфраструктура в област Кюстендил“</a:t>
            </a:r>
            <a:endParaRPr lang="bg-BG" sz="1600" dirty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76200"/>
            <a:ext cx="9144000" cy="1554977"/>
          </a:xfrm>
          <a:prstGeom prst="rect">
            <a:avLst/>
          </a:prstGeom>
          <a:solidFill>
            <a:srgbClr val="FF9999"/>
          </a:solidFill>
        </p:spPr>
        <p:txBody>
          <a:bodyPr wrap="square">
            <a:spAutoFit/>
          </a:bodyPr>
          <a:lstStyle/>
          <a:p>
            <a:pPr algn="ctr"/>
            <a:r>
              <a:rPr lang="bg-BG" sz="2000" b="1" dirty="0">
                <a:latin typeface="+mj-lt"/>
                <a:ea typeface="Times New Roman"/>
                <a:cs typeface="Times New Roman"/>
              </a:rPr>
              <a:t>Приоритет </a:t>
            </a:r>
            <a:r>
              <a:rPr lang="bg-BG" sz="2000" b="1" dirty="0" smtClean="0">
                <a:latin typeface="+mj-lt"/>
                <a:ea typeface="Times New Roman"/>
                <a:cs typeface="Times New Roman"/>
              </a:rPr>
              <a:t> І.</a:t>
            </a:r>
          </a:p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bg-BG" sz="2000" b="1" dirty="0" smtClean="0">
                <a:latin typeface="+mj-lt"/>
                <a:ea typeface="Times New Roman"/>
                <a:cs typeface="Times New Roman"/>
              </a:rPr>
              <a:t>„</a:t>
            </a:r>
            <a:r>
              <a:rPr lang="bg-BG" sz="2000" b="1" dirty="0">
                <a:latin typeface="+mj-lt"/>
                <a:ea typeface="Times New Roman"/>
                <a:cs typeface="Times New Roman"/>
              </a:rPr>
              <a:t>Насърчаване на регионалната икономика и териториално сътрудничество, насърчаване на заетостта и предприемачеството за намаляване на бедността“</a:t>
            </a:r>
            <a:endParaRPr lang="bg-BG" dirty="0">
              <a:effectLst/>
              <a:latin typeface="+mj-lt"/>
              <a:ea typeface="Times New Roman"/>
              <a:cs typeface="Times New Roman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72" y="6324600"/>
            <a:ext cx="8235950" cy="1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640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"/>
            <a:ext cx="9144000" cy="1143000"/>
          </a:xfrm>
          <a:solidFill>
            <a:srgbClr val="CC99FF"/>
          </a:solidFill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bg-BG" sz="2000" b="1" dirty="0">
                <a:ea typeface="Times New Roman"/>
                <a:cs typeface="Times New Roman"/>
              </a:rPr>
              <a:t>Приоритет II</a:t>
            </a:r>
            <a:r>
              <a:rPr lang="bg-BG" sz="2000" b="1" dirty="0" smtClean="0">
                <a:ea typeface="Times New Roman"/>
                <a:cs typeface="Times New Roman"/>
              </a:rPr>
              <a:t>.</a:t>
            </a:r>
            <a:br>
              <a:rPr lang="bg-BG" sz="2000" b="1" dirty="0" smtClean="0">
                <a:ea typeface="Times New Roman"/>
                <a:cs typeface="Times New Roman"/>
              </a:rPr>
            </a:br>
            <a:r>
              <a:rPr lang="bg-BG" sz="2000" b="1" dirty="0" smtClean="0">
                <a:ea typeface="Times New Roman"/>
                <a:cs typeface="Times New Roman"/>
              </a:rPr>
              <a:t> </a:t>
            </a:r>
            <a:r>
              <a:rPr lang="bg-BG" sz="2000" b="1" dirty="0">
                <a:ea typeface="Times New Roman"/>
                <a:cs typeface="Times New Roman"/>
              </a:rPr>
              <a:t>„Полицентрично и балансирано териториално развитие и развитие на комплексната инфраструктура</a:t>
            </a:r>
            <a:r>
              <a:rPr lang="bg-BG" sz="2000" b="1" dirty="0" smtClean="0">
                <a:ea typeface="Times New Roman"/>
                <a:cs typeface="Times New Roman"/>
              </a:rPr>
              <a:t>“</a:t>
            </a:r>
            <a:endParaRPr lang="bg-BG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2" y="1447800"/>
            <a:ext cx="8915397" cy="1295400"/>
          </a:xfrm>
        </p:spPr>
        <p:txBody>
          <a:bodyPr/>
          <a:lstStyle/>
          <a:p>
            <a:pPr algn="l"/>
            <a:r>
              <a:rPr lang="bg-BG" sz="1800" b="1" dirty="0" smtClean="0">
                <a:solidFill>
                  <a:srgbClr val="C00000"/>
                </a:solidFill>
                <a:latin typeface="+mj-lt"/>
              </a:rPr>
              <a:t>Нова формулировка ! </a:t>
            </a:r>
            <a:r>
              <a:rPr lang="bg-BG" sz="2000" b="1" dirty="0">
                <a:latin typeface="+mj-lt"/>
              </a:rPr>
              <a:t>СЦ. 2.2. „Подобряване </a:t>
            </a:r>
            <a:r>
              <a:rPr lang="bg-BG" sz="2000" b="1" dirty="0" smtClean="0">
                <a:latin typeface="+mj-lt"/>
              </a:rPr>
              <a:t> качеството </a:t>
            </a:r>
            <a:r>
              <a:rPr lang="bg-BG" sz="2000" b="1" dirty="0">
                <a:latin typeface="+mj-lt"/>
              </a:rPr>
              <a:t>на живот в селските райони“ </a:t>
            </a:r>
            <a:r>
              <a:rPr lang="bg-BG" sz="2000" dirty="0">
                <a:latin typeface="+mj-lt"/>
              </a:rPr>
              <a:t>бивша СЦ 2.3.</a:t>
            </a:r>
          </a:p>
          <a:p>
            <a:pPr algn="l"/>
            <a:r>
              <a:rPr lang="bg-BG" sz="1800" dirty="0" smtClean="0">
                <a:latin typeface="+mj-lt"/>
              </a:rPr>
              <a:t>В резултат </a:t>
            </a:r>
            <a:r>
              <a:rPr lang="bg-BG" sz="1800" dirty="0">
                <a:latin typeface="+mj-lt"/>
              </a:rPr>
              <a:t>на препоръките дадени в МО за избягване на дублирането със СЦ 1.3 (нова СЦ 1.2</a:t>
            </a:r>
            <a:r>
              <a:rPr lang="bg-BG" sz="1800" dirty="0" smtClean="0">
                <a:latin typeface="+mj-lt"/>
              </a:rPr>
              <a:t>). </a:t>
            </a:r>
            <a:endParaRPr lang="bg-BG" sz="1800" dirty="0">
              <a:latin typeface="+mj-lt"/>
            </a:endParaRPr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457201" y="6358881"/>
            <a:ext cx="8229599" cy="0"/>
          </a:xfrm>
          <a:prstGeom prst="line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6" name="Rectangle 5"/>
          <p:cNvSpPr/>
          <p:nvPr/>
        </p:nvSpPr>
        <p:spPr>
          <a:xfrm>
            <a:off x="228602" y="2743200"/>
            <a:ext cx="8762998" cy="1478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628650" algn="l"/>
              </a:tabLst>
            </a:pPr>
            <a:r>
              <a:rPr lang="bg-BG" b="1" dirty="0">
                <a:solidFill>
                  <a:srgbClr val="C00000"/>
                </a:solidFill>
                <a:latin typeface="+mj-lt"/>
                <a:ea typeface="Times New Roman"/>
                <a:cs typeface="Times New Roman"/>
              </a:rPr>
              <a:t>НОВА! СЦ. </a:t>
            </a:r>
            <a:r>
              <a:rPr lang="bg-BG" sz="2000" b="1" dirty="0">
                <a:latin typeface="+mj-lt"/>
                <a:ea typeface="Times New Roman"/>
                <a:cs typeface="Times New Roman"/>
              </a:rPr>
              <a:t>2.3. „Планиране, устройство и развитие на нови устройствени зони за разрешаване на задълбочените проблеми в квартали, населени предимно от етнически ромски малцинства“ </a:t>
            </a:r>
            <a:r>
              <a:rPr lang="bg-BG" b="1" dirty="0">
                <a:solidFill>
                  <a:srgbClr val="403152"/>
                </a:solidFill>
                <a:latin typeface="+mj-lt"/>
                <a:ea typeface="Times New Roman"/>
                <a:cs typeface="Times New Roman"/>
              </a:rPr>
              <a:t>- </a:t>
            </a:r>
            <a:r>
              <a:rPr lang="bg-BG" dirty="0">
                <a:latin typeface="+mj-lt"/>
                <a:ea typeface="Times New Roman"/>
                <a:cs typeface="Times New Roman"/>
              </a:rPr>
              <a:t>бивша СЦ 2.4 и СЦ 2.6</a:t>
            </a:r>
            <a:r>
              <a:rPr lang="bg-BG" dirty="0" smtClean="0">
                <a:latin typeface="+mj-lt"/>
                <a:ea typeface="Times New Roman"/>
                <a:cs typeface="Times New Roman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1" y="4251305"/>
            <a:ext cx="8762998" cy="1874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628650" algn="l"/>
              </a:tabLst>
            </a:pPr>
            <a:r>
              <a:rPr lang="bg-BG" sz="2000" b="1" dirty="0">
                <a:latin typeface="+mj-lt"/>
                <a:ea typeface="Times New Roman"/>
                <a:cs typeface="Times New Roman"/>
              </a:rPr>
              <a:t>СЦ. 2.4. „Развитие на транспортна инфраструктура“ – бивша СЦ </a:t>
            </a:r>
            <a:r>
              <a:rPr lang="bg-BG" sz="2000" b="1" dirty="0" smtClean="0">
                <a:latin typeface="+mj-lt"/>
                <a:ea typeface="Times New Roman"/>
                <a:cs typeface="Times New Roman"/>
              </a:rPr>
              <a:t>2.7</a:t>
            </a: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tabLst>
                <a:tab pos="450215" algn="l"/>
                <a:tab pos="628650" algn="l"/>
              </a:tabLst>
            </a:pPr>
            <a:r>
              <a:rPr lang="bg-BG" dirty="0" smtClean="0">
                <a:latin typeface="+mj-lt"/>
                <a:ea typeface="Times New Roman"/>
                <a:cs typeface="Times New Roman"/>
              </a:rPr>
              <a:t>М. </a:t>
            </a:r>
            <a:r>
              <a:rPr lang="bg-BG" dirty="0">
                <a:latin typeface="+mj-lt"/>
                <a:ea typeface="Times New Roman"/>
                <a:cs typeface="Times New Roman"/>
              </a:rPr>
              <a:t>2.7.1. „Рехабилитация и реконструкция на транспортната инфраструктура и подобряване на междуселищната свързаност“ – </a:t>
            </a:r>
            <a:r>
              <a:rPr lang="bg-BG" dirty="0">
                <a:solidFill>
                  <a:srgbClr val="C00000"/>
                </a:solidFill>
                <a:latin typeface="+mj-lt"/>
                <a:ea typeface="Times New Roman"/>
                <a:cs typeface="Times New Roman"/>
              </a:rPr>
              <a:t>мярката е преформулирана като обхваща пътища от републиканската (I</a:t>
            </a:r>
            <a:r>
              <a:rPr lang="bg-BG" baseline="30000" dirty="0">
                <a:solidFill>
                  <a:srgbClr val="C00000"/>
                </a:solidFill>
                <a:latin typeface="+mj-lt"/>
                <a:ea typeface="Times New Roman"/>
                <a:cs typeface="Times New Roman"/>
              </a:rPr>
              <a:t>-ви</a:t>
            </a:r>
            <a:r>
              <a:rPr lang="bg-BG" dirty="0">
                <a:solidFill>
                  <a:srgbClr val="C00000"/>
                </a:solidFill>
                <a:latin typeface="+mj-lt"/>
                <a:ea typeface="Times New Roman"/>
                <a:cs typeface="Times New Roman"/>
              </a:rPr>
              <a:t>, II</a:t>
            </a:r>
            <a:r>
              <a:rPr lang="bg-BG" baseline="30000" dirty="0">
                <a:solidFill>
                  <a:srgbClr val="C00000"/>
                </a:solidFill>
                <a:latin typeface="+mj-lt"/>
                <a:ea typeface="Times New Roman"/>
                <a:cs typeface="Times New Roman"/>
              </a:rPr>
              <a:t>-ри</a:t>
            </a:r>
            <a:r>
              <a:rPr lang="bg-BG" dirty="0">
                <a:solidFill>
                  <a:srgbClr val="C00000"/>
                </a:solidFill>
                <a:latin typeface="+mj-lt"/>
                <a:ea typeface="Times New Roman"/>
                <a:cs typeface="Times New Roman"/>
              </a:rPr>
              <a:t>, III</a:t>
            </a:r>
            <a:r>
              <a:rPr lang="bg-BG" baseline="30000" dirty="0">
                <a:solidFill>
                  <a:srgbClr val="C00000"/>
                </a:solidFill>
                <a:latin typeface="+mj-lt"/>
                <a:ea typeface="Times New Roman"/>
                <a:cs typeface="Times New Roman"/>
              </a:rPr>
              <a:t>-ти</a:t>
            </a:r>
            <a:r>
              <a:rPr lang="bg-BG" dirty="0">
                <a:solidFill>
                  <a:srgbClr val="C00000"/>
                </a:solidFill>
                <a:latin typeface="+mj-lt"/>
                <a:ea typeface="Times New Roman"/>
                <a:cs typeface="Times New Roman"/>
              </a:rPr>
              <a:t> клас) и общинската пътна мрежа. </a:t>
            </a:r>
            <a:endParaRPr lang="bg-BG" b="1" dirty="0">
              <a:solidFill>
                <a:srgbClr val="C00000"/>
              </a:solidFill>
              <a:effectLst/>
              <a:latin typeface="+mj-lt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6432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46" y="1371601"/>
            <a:ext cx="9121254" cy="762000"/>
          </a:xfrm>
        </p:spPr>
        <p:txBody>
          <a:bodyPr/>
          <a:lstStyle/>
          <a:p>
            <a:r>
              <a:rPr lang="bg-BG" sz="1800" dirty="0" smtClean="0">
                <a:ea typeface="Times New Roman"/>
                <a:cs typeface="Times New Roman"/>
              </a:rPr>
              <a:t>За избягване </a:t>
            </a:r>
            <a:r>
              <a:rPr lang="bg-BG" sz="1800" dirty="0">
                <a:ea typeface="Times New Roman"/>
                <a:cs typeface="Times New Roman"/>
              </a:rPr>
              <a:t>на дублирането на цели и мерки от </a:t>
            </a:r>
            <a:r>
              <a:rPr lang="bg-BG" sz="1800" dirty="0" smtClean="0">
                <a:ea typeface="Times New Roman"/>
                <a:cs typeface="Times New Roman"/>
              </a:rPr>
              <a:t>Пр. </a:t>
            </a:r>
            <a:r>
              <a:rPr lang="bg-BG" sz="1800" dirty="0">
                <a:ea typeface="Times New Roman"/>
                <a:cs typeface="Times New Roman"/>
              </a:rPr>
              <a:t>2 отпадат или са прехвърлени към други приоритети следните специфични цели</a:t>
            </a:r>
            <a:endParaRPr lang="bg-BG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057400"/>
            <a:ext cx="8915400" cy="1143000"/>
          </a:xfrm>
        </p:spPr>
        <p:txBody>
          <a:bodyPr/>
          <a:lstStyle/>
          <a:p>
            <a:pPr lvl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628650" algn="l"/>
              </a:tabLst>
            </a:pPr>
            <a:r>
              <a:rPr lang="bg-BG" sz="1800" b="1" dirty="0">
                <a:latin typeface="+mj-lt"/>
                <a:ea typeface="Times New Roman"/>
                <a:cs typeface="Times New Roman"/>
              </a:rPr>
              <a:t>СЦ. 2.2. „Подобряване на социалната инфраструктура – образование и наука, култура, здравеопазване и енергийната ефективност</a:t>
            </a:r>
            <a:r>
              <a:rPr lang="bg-BG" sz="1800" b="1" dirty="0" smtClean="0">
                <a:solidFill>
                  <a:srgbClr val="403152"/>
                </a:solidFill>
                <a:latin typeface="+mj-lt"/>
                <a:ea typeface="Times New Roman"/>
                <a:cs typeface="Times New Roman"/>
              </a:rPr>
              <a:t>“- </a:t>
            </a:r>
            <a:r>
              <a:rPr lang="bg-BG" sz="1800" dirty="0" smtClean="0">
                <a:latin typeface="+mj-lt"/>
                <a:ea typeface="Times New Roman"/>
                <a:cs typeface="Times New Roman"/>
              </a:rPr>
              <a:t>препокриващ </a:t>
            </a:r>
            <a:r>
              <a:rPr lang="bg-BG" sz="1800" dirty="0">
                <a:latin typeface="+mj-lt"/>
                <a:ea typeface="Times New Roman"/>
                <a:cs typeface="Times New Roman"/>
              </a:rPr>
              <a:t>се обхват и функционално свързани мерки със СЦ 1.7 и СЦ 1.8</a:t>
            </a:r>
            <a:endParaRPr lang="bg-BG" sz="1800" dirty="0">
              <a:latin typeface="+mj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76200"/>
            <a:ext cx="9144000" cy="1143000"/>
          </a:xfrm>
          <a:prstGeom prst="rect">
            <a:avLst/>
          </a:prstGeom>
          <a:solidFill>
            <a:srgbClr val="CC99FF"/>
          </a:solidFill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bg-BG" sz="2000" b="1" smtClean="0">
                <a:ea typeface="Times New Roman"/>
                <a:cs typeface="Times New Roman"/>
              </a:rPr>
              <a:t>Приоритет II.</a:t>
            </a:r>
            <a:br>
              <a:rPr lang="bg-BG" sz="2000" b="1" smtClean="0">
                <a:ea typeface="Times New Roman"/>
                <a:cs typeface="Times New Roman"/>
              </a:rPr>
            </a:br>
            <a:r>
              <a:rPr lang="bg-BG" sz="2000" b="1" smtClean="0">
                <a:ea typeface="Times New Roman"/>
                <a:cs typeface="Times New Roman"/>
              </a:rPr>
              <a:t> „Полицентрично и балансирано териториално развитие и развитие на комплексната инфраструктура“</a:t>
            </a:r>
            <a:endParaRPr lang="bg-BG" sz="2000" dirty="0"/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457201" y="6358881"/>
            <a:ext cx="8229599" cy="0"/>
          </a:xfrm>
          <a:prstGeom prst="line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6" name="Rectangle 5"/>
          <p:cNvSpPr/>
          <p:nvPr/>
        </p:nvSpPr>
        <p:spPr>
          <a:xfrm>
            <a:off x="233148" y="3048000"/>
            <a:ext cx="8686800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628650" algn="l"/>
              </a:tabLst>
            </a:pPr>
            <a:r>
              <a:rPr lang="bg-BG" b="1" dirty="0">
                <a:latin typeface="+mj-lt"/>
                <a:ea typeface="Times New Roman"/>
                <a:cs typeface="Times New Roman"/>
              </a:rPr>
              <a:t>СЦ. 2.5. </a:t>
            </a:r>
            <a:r>
              <a:rPr lang="bg-BG" b="1" dirty="0">
                <a:latin typeface="+mj-lt"/>
                <a:ea typeface="Times New Roman"/>
                <a:cs typeface="Times New Roman"/>
              </a:rPr>
              <a:t>„Възстановяване и обновяване на селищни райони и насърчаване на частните инвестиции за подобряване на жилищната среда, средата за обществени услуги и производствената среда</a:t>
            </a:r>
            <a:r>
              <a:rPr lang="bg-BG" b="1" dirty="0" smtClean="0">
                <a:latin typeface="+mj-lt"/>
                <a:ea typeface="Times New Roman"/>
                <a:cs typeface="Times New Roman"/>
              </a:rPr>
              <a:t>“ </a:t>
            </a:r>
            <a:endParaRPr lang="bg-BG" b="1" dirty="0">
              <a:latin typeface="+mj-lt"/>
              <a:ea typeface="Times New Roman"/>
              <a:cs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3148" y="4158431"/>
            <a:ext cx="8686799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628650" algn="l"/>
              </a:tabLst>
            </a:pPr>
            <a:r>
              <a:rPr lang="bg-BG" b="1" dirty="0">
                <a:latin typeface="+mj-lt"/>
                <a:ea typeface="Times New Roman"/>
                <a:cs typeface="Times New Roman"/>
              </a:rPr>
              <a:t>СЦ. 2.8. „Развитие на ВиК – системи и изграждане на ПСПВ</a:t>
            </a:r>
            <a:r>
              <a:rPr lang="bg-BG" b="1" dirty="0" smtClean="0">
                <a:latin typeface="+mj-lt"/>
                <a:ea typeface="Times New Roman"/>
                <a:cs typeface="Times New Roman"/>
              </a:rPr>
              <a:t>“ - </a:t>
            </a:r>
            <a:r>
              <a:rPr lang="bg-BG" dirty="0">
                <a:latin typeface="+mj-lt"/>
              </a:rPr>
              <a:t>мерките залегнали в СЦ 2.8 са прехвърлени към Приоритет 4</a:t>
            </a:r>
            <a:r>
              <a:rPr lang="bg-BG" b="1" dirty="0" smtClean="0">
                <a:latin typeface="+mj-lt"/>
                <a:ea typeface="Times New Roman"/>
                <a:cs typeface="Times New Roman"/>
              </a:rPr>
              <a:t> </a:t>
            </a:r>
            <a:endParaRPr lang="bg-BG" sz="1600" dirty="0">
              <a:effectLst/>
              <a:latin typeface="+mj-lt"/>
              <a:ea typeface="Times New Roman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3149" y="4892723"/>
            <a:ext cx="8453651" cy="694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628650" algn="l"/>
              </a:tabLst>
            </a:pPr>
            <a:r>
              <a:rPr lang="bg-BG" b="1" dirty="0">
                <a:latin typeface="+mj-lt"/>
                <a:ea typeface="Times New Roman"/>
                <a:cs typeface="Times New Roman"/>
              </a:rPr>
              <a:t>СЦ. 2.9. „Оптимизиране на енергийна инфраструктура</a:t>
            </a:r>
            <a:r>
              <a:rPr lang="bg-BG" b="1" dirty="0" smtClean="0">
                <a:latin typeface="+mj-lt"/>
                <a:ea typeface="Times New Roman"/>
                <a:cs typeface="Times New Roman"/>
              </a:rPr>
              <a:t>“ – </a:t>
            </a:r>
            <a:r>
              <a:rPr lang="bg-BG" sz="1600" dirty="0" smtClean="0">
                <a:latin typeface="+mj-lt"/>
                <a:ea typeface="Times New Roman"/>
                <a:cs typeface="Times New Roman"/>
              </a:rPr>
              <a:t>включена е към Пр. 4</a:t>
            </a:r>
            <a:endParaRPr lang="bg-BG" sz="1600" dirty="0">
              <a:effectLst/>
              <a:latin typeface="+mj-lt"/>
              <a:ea typeface="Times New Roman"/>
              <a:cs typeface="Times New Roman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3148" y="5586759"/>
            <a:ext cx="8641306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628650" algn="l"/>
              </a:tabLst>
            </a:pPr>
            <a:r>
              <a:rPr lang="bg-BG" b="1" dirty="0">
                <a:latin typeface="+mj-lt"/>
                <a:ea typeface="Times New Roman"/>
                <a:cs typeface="Times New Roman"/>
              </a:rPr>
              <a:t>СЦ. 2.10. „Възстановяване и развитие на хидромелиоративните системи</a:t>
            </a:r>
            <a:r>
              <a:rPr lang="bg-BG" b="1" dirty="0" smtClean="0">
                <a:latin typeface="+mj-lt"/>
                <a:ea typeface="Times New Roman"/>
                <a:cs typeface="Times New Roman"/>
              </a:rPr>
              <a:t>“ - </a:t>
            </a:r>
            <a:r>
              <a:rPr lang="bg-BG" dirty="0" smtClean="0">
                <a:latin typeface="+mj-lt"/>
              </a:rPr>
              <a:t>Мерките са </a:t>
            </a:r>
            <a:r>
              <a:rPr lang="bg-BG" dirty="0">
                <a:latin typeface="+mj-lt"/>
              </a:rPr>
              <a:t>обединени и включени в рамките на </a:t>
            </a:r>
            <a:r>
              <a:rPr lang="bg-BG" dirty="0" smtClean="0">
                <a:latin typeface="+mj-lt"/>
              </a:rPr>
              <a:t>Пр. </a:t>
            </a:r>
            <a:r>
              <a:rPr lang="bg-BG" dirty="0">
                <a:latin typeface="+mj-lt"/>
              </a:rPr>
              <a:t>1, </a:t>
            </a:r>
            <a:r>
              <a:rPr lang="bg-BG" dirty="0" smtClean="0">
                <a:latin typeface="+mj-lt"/>
              </a:rPr>
              <a:t>СЦ 1.2</a:t>
            </a:r>
            <a:r>
              <a:rPr lang="bg-BG" dirty="0">
                <a:latin typeface="+mj-lt"/>
              </a:rPr>
              <a:t>, </a:t>
            </a:r>
            <a:r>
              <a:rPr lang="bg-BG" dirty="0" smtClean="0">
                <a:latin typeface="+mj-lt"/>
              </a:rPr>
              <a:t>М </a:t>
            </a:r>
            <a:r>
              <a:rPr lang="bg-BG" dirty="0">
                <a:latin typeface="+mj-lt"/>
              </a:rPr>
              <a:t>1.2.8</a:t>
            </a:r>
            <a:r>
              <a:rPr lang="bg-BG" dirty="0" smtClean="0">
                <a:latin typeface="+mj-lt"/>
              </a:rPr>
              <a:t>.</a:t>
            </a:r>
            <a:endParaRPr lang="bg-BG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4593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" y="1828800"/>
            <a:ext cx="8763000" cy="1371599"/>
          </a:xfrm>
        </p:spPr>
        <p:txBody>
          <a:bodyPr/>
          <a:lstStyle/>
          <a:p>
            <a:pPr algn="l">
              <a:lnSpc>
                <a:spcPct val="114000"/>
              </a:lnSpc>
            </a:pPr>
            <a:r>
              <a:rPr lang="ru-RU" sz="2000" b="1" dirty="0">
                <a:solidFill>
                  <a:srgbClr val="C00000"/>
                </a:solidFill>
              </a:rPr>
              <a:t>Нова формулировка ! </a:t>
            </a:r>
            <a:r>
              <a:rPr lang="ru-RU" sz="2000" b="1" dirty="0"/>
              <a:t>СЦ. 3.1. „Развитие на трансграничното сътрудничество и мобилизиране потенциала на периферните гранични територии в различните аспекти на социално-икономическия живот“</a:t>
            </a:r>
            <a:endParaRPr lang="bg-BG" sz="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" y="3352800"/>
            <a:ext cx="8610600" cy="914400"/>
          </a:xfrm>
        </p:spPr>
        <p:txBody>
          <a:bodyPr/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bg-BG" sz="2000" dirty="0">
                <a:latin typeface="+mj-lt"/>
                <a:ea typeface="Times New Roman"/>
                <a:cs typeface="Times New Roman"/>
              </a:rPr>
              <a:t>Промяната </a:t>
            </a:r>
            <a:r>
              <a:rPr lang="bg-BG" sz="2000" dirty="0" smtClean="0">
                <a:latin typeface="+mj-lt"/>
                <a:ea typeface="Times New Roman"/>
                <a:cs typeface="Times New Roman"/>
              </a:rPr>
              <a:t>касая </a:t>
            </a:r>
            <a:r>
              <a:rPr lang="bg-BG" sz="2000" dirty="0">
                <a:latin typeface="+mj-lt"/>
                <a:ea typeface="Times New Roman"/>
                <a:cs typeface="Times New Roman"/>
              </a:rPr>
              <a:t>изключване </a:t>
            </a:r>
            <a:r>
              <a:rPr lang="bg-BG" sz="2000" dirty="0" smtClean="0">
                <a:latin typeface="+mj-lt"/>
                <a:ea typeface="Times New Roman"/>
                <a:cs typeface="Times New Roman"/>
              </a:rPr>
              <a:t>на </a:t>
            </a:r>
            <a:r>
              <a:rPr lang="ru-RU" sz="2000" dirty="0" smtClean="0">
                <a:latin typeface="+mj-lt"/>
                <a:ea typeface="Times New Roman"/>
                <a:cs typeface="Times New Roman"/>
              </a:rPr>
              <a:t>М </a:t>
            </a:r>
            <a:r>
              <a:rPr lang="ru-RU" sz="2000" dirty="0">
                <a:latin typeface="+mj-lt"/>
                <a:ea typeface="Times New Roman"/>
                <a:cs typeface="Times New Roman"/>
              </a:rPr>
              <a:t>3.1.3. „Изграждане на „малка“ трансгранична инфраструктура</a:t>
            </a:r>
            <a:r>
              <a:rPr lang="ru-RU" sz="2000" dirty="0" smtClean="0">
                <a:latin typeface="+mj-lt"/>
                <a:ea typeface="Times New Roman"/>
                <a:cs typeface="Times New Roman"/>
              </a:rPr>
              <a:t>“ от обхвата на целта.</a:t>
            </a:r>
            <a:endParaRPr lang="bg-BG" sz="2000" dirty="0" smtClean="0">
              <a:latin typeface="+mj-lt"/>
              <a:ea typeface="Times New Roman"/>
              <a:cs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76200"/>
            <a:ext cx="9144000" cy="148425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bg-BG" sz="2400" b="1" dirty="0">
                <a:latin typeface="+mj-lt"/>
                <a:ea typeface="Times New Roman"/>
                <a:cs typeface="Times New Roman"/>
              </a:rPr>
              <a:t>Приоритет IIІ. </a:t>
            </a:r>
            <a:endParaRPr lang="bg-BG" sz="2400" b="1" dirty="0" smtClean="0">
              <a:latin typeface="+mj-lt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bg-BG" sz="2400" b="1" dirty="0" smtClean="0">
                <a:latin typeface="+mj-lt"/>
                <a:ea typeface="Times New Roman"/>
                <a:cs typeface="Times New Roman"/>
              </a:rPr>
              <a:t>„</a:t>
            </a:r>
            <a:r>
              <a:rPr lang="bg-BG" sz="2400" b="1" dirty="0">
                <a:latin typeface="+mj-lt"/>
                <a:ea typeface="Times New Roman"/>
                <a:cs typeface="Times New Roman"/>
              </a:rPr>
              <a:t>Развитие и задълбочаване на трансграничното сътрудничество“</a:t>
            </a:r>
            <a:endParaRPr lang="bg-BG" sz="2400" dirty="0">
              <a:effectLst/>
              <a:latin typeface="+mj-lt"/>
              <a:ea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4267200"/>
            <a:ext cx="8229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bg-BG" sz="2000" b="1" u="sng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Times New Roman"/>
                <a:cs typeface="Times New Roman"/>
              </a:rPr>
              <a:t>Мотив:</a:t>
            </a:r>
          </a:p>
          <a:p>
            <a:pPr lvl="0" algn="just" fontAlgn="base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bg-BG" sz="2000" kern="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Едно трансгранично сътрудничество не е самоцел, а средство за постигане на някаква цел – транспортна свързаност, културен обмен, превенция на риск, общо опазване на околната среда и т.н. </a:t>
            </a:r>
            <a:endParaRPr lang="bg-BG" sz="20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457201" y="6358881"/>
            <a:ext cx="8229599" cy="0"/>
          </a:xfrm>
          <a:prstGeom prst="line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1828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108" y="1600200"/>
            <a:ext cx="8991600" cy="838200"/>
          </a:xfrm>
        </p:spPr>
        <p:txBody>
          <a:bodyPr/>
          <a:lstStyle/>
          <a:p>
            <a:pPr lvl="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bg-BG" sz="2000" b="1" dirty="0">
                <a:solidFill>
                  <a:schemeClr val="tx1"/>
                </a:solidFill>
                <a:ea typeface="Times New Roman"/>
                <a:cs typeface="Times New Roman"/>
              </a:rPr>
              <a:t>СЦ 4.1. „Превенция на климатичните промени чрез подкрепа за преминаване към нисковъглеродна икономика и интелигентна мобилност</a:t>
            </a:r>
            <a:r>
              <a:rPr lang="bg-BG" sz="2000" b="1" dirty="0" smtClean="0">
                <a:solidFill>
                  <a:schemeClr val="tx1"/>
                </a:solidFill>
                <a:ea typeface="Times New Roman"/>
                <a:cs typeface="Times New Roman"/>
              </a:rPr>
              <a:t>“</a:t>
            </a:r>
            <a:endParaRPr lang="bg-BG" sz="20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76200"/>
            <a:ext cx="9175845" cy="1269515"/>
          </a:xfrm>
          <a:prstGeom prst="rect">
            <a:avLst/>
          </a:prstGeom>
          <a:solidFill>
            <a:srgbClr val="009900"/>
          </a:solidFill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bg-BG" sz="2000" b="1" dirty="0" smtClean="0">
                <a:latin typeface="+mj-lt"/>
                <a:ea typeface="Times New Roman"/>
                <a:cs typeface="Times New Roman"/>
              </a:rPr>
              <a:t>Приоритет </a:t>
            </a:r>
            <a:r>
              <a:rPr lang="bg-BG" sz="2000" b="1" dirty="0">
                <a:latin typeface="+mj-lt"/>
                <a:ea typeface="Times New Roman"/>
                <a:cs typeface="Times New Roman"/>
              </a:rPr>
              <a:t>IV </a:t>
            </a:r>
            <a:endParaRPr lang="bg-BG" sz="2000" b="1" dirty="0" smtClean="0">
              <a:latin typeface="+mj-lt"/>
              <a:ea typeface="Times New Roman"/>
              <a:cs typeface="Times New Roman"/>
            </a:endParaRPr>
          </a:p>
          <a:p>
            <a:pPr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bg-BG" sz="2000" b="1" dirty="0" smtClean="0">
                <a:latin typeface="+mj-lt"/>
                <a:ea typeface="Times New Roman"/>
                <a:cs typeface="Times New Roman"/>
              </a:rPr>
              <a:t>„</a:t>
            </a:r>
            <a:r>
              <a:rPr lang="bg-BG" sz="2000" b="1" dirty="0">
                <a:latin typeface="+mj-lt"/>
                <a:ea typeface="Times New Roman"/>
                <a:cs typeface="Times New Roman"/>
              </a:rPr>
              <a:t>Устойчиво екологосъобразно икономическо развитие в сътрудничество с трансграничните райони“</a:t>
            </a:r>
            <a:endParaRPr lang="bg-BG" sz="2000" dirty="0">
              <a:effectLst/>
              <a:latin typeface="+mj-lt"/>
              <a:ea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" y="2971800"/>
            <a:ext cx="8763000" cy="3053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bg-BG" dirty="0">
                <a:latin typeface="+mj-lt"/>
              </a:rPr>
              <a:t>Добавена е </a:t>
            </a:r>
            <a:r>
              <a:rPr lang="bg-BG" dirty="0" smtClean="0">
                <a:latin typeface="+mj-lt"/>
              </a:rPr>
              <a:t>М. </a:t>
            </a:r>
            <a:r>
              <a:rPr lang="bg-BG" dirty="0">
                <a:latin typeface="+mj-lt"/>
              </a:rPr>
              <a:t>4.1.3. „Разширяване на мрежите за пренос на газ и газоразпределение“ – бивша М 2.9.2.</a:t>
            </a:r>
          </a:p>
          <a:p>
            <a:pPr marL="285750" lvl="0" indent="-28575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bg-BG" dirty="0">
                <a:latin typeface="+mj-lt"/>
              </a:rPr>
              <a:t>Добавена е </a:t>
            </a:r>
            <a:r>
              <a:rPr lang="bg-BG" dirty="0" smtClean="0">
                <a:latin typeface="+mj-lt"/>
              </a:rPr>
              <a:t>М. </a:t>
            </a:r>
            <a:r>
              <a:rPr lang="bg-BG" dirty="0">
                <a:latin typeface="+mj-lt"/>
              </a:rPr>
              <a:t>4.1.4. „Повишаване на ефективността на централите за производство на енергия от възобновяеми енергийни източници“ - бивша М 2.9.3.</a:t>
            </a:r>
          </a:p>
          <a:p>
            <a:pPr marL="285750" lvl="0" indent="-28575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bg-BG" dirty="0">
                <a:solidFill>
                  <a:srgbClr val="C00000"/>
                </a:solidFill>
                <a:latin typeface="+mj-lt"/>
              </a:rPr>
              <a:t>Нова ! </a:t>
            </a:r>
            <a:r>
              <a:rPr lang="bg-BG" dirty="0" smtClean="0">
                <a:latin typeface="+mj-lt"/>
              </a:rPr>
              <a:t>М. </a:t>
            </a:r>
            <a:r>
              <a:rPr lang="bg-BG" dirty="0">
                <a:latin typeface="+mj-lt"/>
              </a:rPr>
              <a:t>4.1.5 „Въвеждане на мерки за енергийната ефективност на публични и многофавилни жилищни сгради“.</a:t>
            </a: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endParaRPr lang="bg-BG" dirty="0">
              <a:latin typeface="+mj-lt"/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457201" y="6358881"/>
            <a:ext cx="8229599" cy="0"/>
          </a:xfrm>
          <a:prstGeom prst="line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5740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8" y="1371600"/>
            <a:ext cx="8969991" cy="1470025"/>
          </a:xfrm>
        </p:spPr>
        <p:txBody>
          <a:bodyPr/>
          <a:lstStyle/>
          <a:p>
            <a:pPr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628650" algn="l"/>
              </a:tabLst>
            </a:pPr>
            <a:r>
              <a:rPr lang="bg-BG" sz="2000" b="1" dirty="0">
                <a:solidFill>
                  <a:srgbClr val="4F6228"/>
                </a:solidFill>
                <a:ea typeface="Times New Roman"/>
                <a:cs typeface="Times New Roman"/>
              </a:rPr>
              <a:t>СЦ 4.3. „Реконструкция и доизграждане на ВИК мрежата, ПСПВ и ПСОВ“</a:t>
            </a:r>
            <a:r>
              <a:rPr lang="bg-BG" sz="2000" dirty="0">
                <a:ea typeface="Times New Roman"/>
                <a:cs typeface="Times New Roman"/>
              </a:rPr>
              <a:t/>
            </a:r>
            <a:br>
              <a:rPr lang="bg-BG" sz="2000" dirty="0">
                <a:ea typeface="Times New Roman"/>
                <a:cs typeface="Times New Roman"/>
              </a:rPr>
            </a:br>
            <a:endParaRPr lang="bg-BG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209800"/>
            <a:ext cx="8458200" cy="762000"/>
          </a:xfrm>
        </p:spPr>
        <p:txBody>
          <a:bodyPr/>
          <a:lstStyle/>
          <a:p>
            <a:r>
              <a:rPr lang="bg-BG" sz="2000" b="1" dirty="0" smtClean="0">
                <a:latin typeface="+mj-lt"/>
                <a:ea typeface="Times New Roman"/>
                <a:cs typeface="Times New Roman"/>
              </a:rPr>
              <a:t>Включени са </a:t>
            </a:r>
            <a:r>
              <a:rPr lang="bg-BG" sz="2000" b="1" dirty="0">
                <a:latin typeface="+mj-lt"/>
                <a:ea typeface="Times New Roman"/>
                <a:cs typeface="Times New Roman"/>
              </a:rPr>
              <a:t>предвидените и необхванати мерки в по СЦ. 2.8. „Развитие на </a:t>
            </a:r>
            <a:r>
              <a:rPr lang="bg-BG" sz="2000" b="1" dirty="0" smtClean="0">
                <a:latin typeface="+mj-lt"/>
                <a:ea typeface="Times New Roman"/>
                <a:cs typeface="Times New Roman"/>
              </a:rPr>
              <a:t>ВиК </a:t>
            </a:r>
            <a:r>
              <a:rPr lang="bg-BG" sz="2000" b="1" dirty="0">
                <a:latin typeface="+mj-lt"/>
                <a:ea typeface="Times New Roman"/>
                <a:cs typeface="Times New Roman"/>
              </a:rPr>
              <a:t>– системи и изграждане на ПСПВ“ (Пр 2)</a:t>
            </a:r>
            <a:endParaRPr lang="bg-BG" sz="2000" b="1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200"/>
            <a:ext cx="9175845" cy="1269515"/>
          </a:xfrm>
          <a:prstGeom prst="rect">
            <a:avLst/>
          </a:prstGeom>
          <a:solidFill>
            <a:srgbClr val="009900"/>
          </a:solidFill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bg-BG" sz="2000" b="1" dirty="0" smtClean="0">
                <a:latin typeface="+mj-lt"/>
                <a:ea typeface="Times New Roman"/>
                <a:cs typeface="Times New Roman"/>
              </a:rPr>
              <a:t>Приоритет </a:t>
            </a:r>
            <a:r>
              <a:rPr lang="bg-BG" sz="2000" b="1" dirty="0">
                <a:latin typeface="+mj-lt"/>
                <a:ea typeface="Times New Roman"/>
                <a:cs typeface="Times New Roman"/>
              </a:rPr>
              <a:t>IV </a:t>
            </a:r>
            <a:endParaRPr lang="bg-BG" sz="2000" b="1" dirty="0" smtClean="0">
              <a:latin typeface="+mj-lt"/>
              <a:ea typeface="Times New Roman"/>
              <a:cs typeface="Times New Roman"/>
            </a:endParaRPr>
          </a:p>
          <a:p>
            <a:pPr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bg-BG" sz="2000" b="1" dirty="0" smtClean="0">
                <a:latin typeface="+mj-lt"/>
                <a:ea typeface="Times New Roman"/>
                <a:cs typeface="Times New Roman"/>
              </a:rPr>
              <a:t>„</a:t>
            </a:r>
            <a:r>
              <a:rPr lang="bg-BG" sz="2000" b="1" dirty="0">
                <a:latin typeface="+mj-lt"/>
                <a:ea typeface="Times New Roman"/>
                <a:cs typeface="Times New Roman"/>
              </a:rPr>
              <a:t>Устойчиво екологосъобразно икономическо развитие в сътрудничество с трансграничните райони“</a:t>
            </a:r>
            <a:endParaRPr lang="bg-BG" dirty="0">
              <a:effectLst/>
              <a:latin typeface="+mj-lt"/>
              <a:ea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895600"/>
            <a:ext cx="8839200" cy="3393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bg-BG" dirty="0" smtClean="0">
                <a:latin typeface="+mj-lt"/>
                <a:ea typeface="Times New Roman"/>
                <a:cs typeface="Times New Roman"/>
              </a:rPr>
              <a:t>М. </a:t>
            </a:r>
            <a:r>
              <a:rPr lang="bg-BG" dirty="0">
                <a:latin typeface="+mj-lt"/>
                <a:ea typeface="Times New Roman"/>
                <a:cs typeface="Times New Roman"/>
              </a:rPr>
              <a:t>4.3.1. Реконструкция и изграждане на ПСОВ, довеждащи канализационни колектори до ПСОВ</a:t>
            </a:r>
          </a:p>
          <a:p>
            <a:pPr marL="285750" lvl="0" indent="-28575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bg-BG" dirty="0" smtClean="0">
                <a:latin typeface="+mj-lt"/>
                <a:ea typeface="Times New Roman"/>
                <a:cs typeface="Times New Roman"/>
              </a:rPr>
              <a:t>М. </a:t>
            </a:r>
            <a:r>
              <a:rPr lang="bg-BG" dirty="0">
                <a:latin typeface="+mj-lt"/>
                <a:ea typeface="Times New Roman"/>
                <a:cs typeface="Times New Roman"/>
              </a:rPr>
              <a:t>4.3.2 „Рехабилитация на съществуващи и изграждане на нови водохващания и довеждащи водопроводи“</a:t>
            </a:r>
          </a:p>
          <a:p>
            <a:pPr marL="285750" lvl="0" indent="-28575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bg-BG" dirty="0" smtClean="0">
                <a:latin typeface="+mj-lt"/>
                <a:ea typeface="Times New Roman"/>
                <a:cs typeface="Times New Roman"/>
              </a:rPr>
              <a:t>М. </a:t>
            </a:r>
            <a:r>
              <a:rPr lang="bg-BG" dirty="0">
                <a:latin typeface="+mj-lt"/>
                <a:ea typeface="Times New Roman"/>
                <a:cs typeface="Times New Roman"/>
              </a:rPr>
              <a:t>4.3.3 „Рехабилитация и изграждане на водопроводна мрежа и изграждане/ реконструкция на ПСПВ“ </a:t>
            </a:r>
          </a:p>
          <a:p>
            <a:pPr marL="285750" lvl="0" indent="-28575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bg-BG" dirty="0" smtClean="0">
                <a:latin typeface="+mj-lt"/>
                <a:ea typeface="Times New Roman"/>
                <a:cs typeface="Times New Roman"/>
              </a:rPr>
              <a:t>М. 4.3.4 „Утвърждаване </a:t>
            </a:r>
            <a:r>
              <a:rPr lang="bg-BG" dirty="0">
                <a:latin typeface="+mj-lt"/>
                <a:ea typeface="Times New Roman"/>
                <a:cs typeface="Times New Roman"/>
              </a:rPr>
              <a:t>на областната ВиК асоциация като институция за правилното прилагане на стратегията за развитие на ВиК- сектора в областта“</a:t>
            </a:r>
            <a:endParaRPr lang="bg-BG" dirty="0">
              <a:effectLst/>
              <a:latin typeface="+mj-lt"/>
              <a:ea typeface="Times New Roman"/>
              <a:cs typeface="Times New Roman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457201" y="6358881"/>
            <a:ext cx="8229599" cy="0"/>
          </a:xfrm>
          <a:prstGeom prst="line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3247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610600" cy="1470025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800" dirty="0" smtClean="0">
                <a:solidFill>
                  <a:srgbClr val="C00000"/>
                </a:solidFill>
              </a:rPr>
              <a:t>ОБЩА </a:t>
            </a:r>
            <a:r>
              <a:rPr lang="ru-RU" sz="2800" dirty="0">
                <a:solidFill>
                  <a:srgbClr val="C00000"/>
                </a:solidFill>
              </a:rPr>
              <a:t>ОЦЕНКА НА НЕОБХОДИМИТЕ РЕСУРСИ ЗА ПОСТИГАНЕ НА ЦЕЛИТЕ НА СТРАТЕГИЯТА</a:t>
            </a:r>
            <a:endParaRPr lang="bg-BG" sz="2800" dirty="0">
              <a:solidFill>
                <a:srgbClr val="C00000"/>
              </a:solidFill>
            </a:endParaRPr>
          </a:p>
        </p:txBody>
      </p:sp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457201" y="6358881"/>
            <a:ext cx="8229599" cy="0"/>
          </a:xfrm>
          <a:prstGeom prst="line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7530" y="1352550"/>
            <a:ext cx="9540130" cy="550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883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1"/>
            <a:ext cx="8662268" cy="1066800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800" dirty="0" smtClean="0">
                <a:solidFill>
                  <a:srgbClr val="C00000"/>
                </a:solidFill>
              </a:rPr>
              <a:t>ТЕРИТОРИАЛЕН </a:t>
            </a:r>
            <a:r>
              <a:rPr lang="ru-RU" sz="2800" dirty="0">
                <a:solidFill>
                  <a:srgbClr val="C00000"/>
                </a:solidFill>
              </a:rPr>
              <a:t>ОБХВАТ НА РАЙОНИТЕ ЗА ЦЕЛЕНАСОЧЕНА ПОДКРЕПА</a:t>
            </a:r>
            <a:endParaRPr lang="bg-BG" sz="2800" dirty="0">
              <a:solidFill>
                <a:srgbClr val="C00000"/>
              </a:solidFill>
            </a:endParaRPr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444934" y="6477000"/>
            <a:ext cx="8229599" cy="0"/>
          </a:xfrm>
          <a:prstGeom prst="line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35" y="1227928"/>
            <a:ext cx="8118966" cy="4487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450621" y="5562600"/>
            <a:ext cx="8113279" cy="80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6695" algn="just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bg-BG" b="1" dirty="0">
                <a:solidFill>
                  <a:srgbClr val="009900"/>
                </a:solidFill>
                <a:latin typeface="Garamond"/>
                <a:ea typeface="Calibri"/>
                <a:cs typeface="Times New Roman"/>
              </a:rPr>
              <a:t>Зелено</a:t>
            </a:r>
            <a:r>
              <a:rPr lang="bg-BG" b="1" dirty="0">
                <a:latin typeface="Garamond"/>
                <a:ea typeface="Calibri"/>
                <a:cs typeface="Times New Roman"/>
              </a:rPr>
              <a:t> – покрива изискванията на критерия</a:t>
            </a:r>
            <a:endParaRPr lang="bg-BG" dirty="0">
              <a:latin typeface="Garamond"/>
              <a:ea typeface="Times New Roman"/>
              <a:cs typeface="Times New Roman"/>
            </a:endParaRPr>
          </a:p>
          <a:p>
            <a:pPr indent="226695" algn="just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bg-BG" b="1" dirty="0">
                <a:solidFill>
                  <a:srgbClr val="C00000"/>
                </a:solidFill>
                <a:latin typeface="Garamond"/>
                <a:ea typeface="Calibri"/>
                <a:cs typeface="Times New Roman"/>
              </a:rPr>
              <a:t>Червено </a:t>
            </a:r>
            <a:r>
              <a:rPr lang="bg-BG" b="1" dirty="0">
                <a:latin typeface="Garamond"/>
                <a:ea typeface="Calibri"/>
                <a:cs typeface="Times New Roman"/>
              </a:rPr>
              <a:t>–</a:t>
            </a:r>
            <a:r>
              <a:rPr lang="bg-BG" dirty="0">
                <a:latin typeface="Garamond"/>
                <a:ea typeface="Calibri"/>
                <a:cs typeface="Times New Roman"/>
              </a:rPr>
              <a:t> </a:t>
            </a:r>
            <a:r>
              <a:rPr lang="bg-BG" b="1" dirty="0">
                <a:latin typeface="Garamond"/>
                <a:ea typeface="Calibri"/>
                <a:cs typeface="Times New Roman"/>
              </a:rPr>
              <a:t>не покрива изискванията на критерия</a:t>
            </a:r>
            <a:endParaRPr lang="bg-BG" dirty="0">
              <a:effectLst/>
              <a:latin typeface="Garamond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0076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4119"/>
            <a:ext cx="8991600" cy="1219200"/>
          </a:xfrm>
        </p:spPr>
        <p:txBody>
          <a:bodyPr/>
          <a:lstStyle/>
          <a:p>
            <a:pPr>
              <a:lnSpc>
                <a:spcPct val="114000"/>
              </a:lnSpc>
            </a:pPr>
            <a:r>
              <a:rPr lang="bg-BG" sz="3200" dirty="0" smtClean="0">
                <a:solidFill>
                  <a:srgbClr val="C00000"/>
                </a:solidFill>
              </a:rPr>
              <a:t>Законови и нормативни мотиви</a:t>
            </a:r>
            <a:r>
              <a:rPr lang="bg-BG" sz="3200" dirty="0" smtClean="0">
                <a:solidFill>
                  <a:srgbClr val="C00000"/>
                </a:solidFill>
              </a:rPr>
              <a:t> </a:t>
            </a:r>
            <a:r>
              <a:rPr lang="bg-BG" sz="3200" dirty="0" smtClean="0">
                <a:solidFill>
                  <a:srgbClr val="C00000"/>
                </a:solidFill>
              </a:rPr>
              <a:t>за актуализация на стратегическия документ</a:t>
            </a:r>
            <a:endParaRPr lang="bg-BG" sz="32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773" y="1756013"/>
            <a:ext cx="8534400" cy="4606280"/>
          </a:xfrm>
        </p:spPr>
        <p:txBody>
          <a:bodyPr/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ru-RU" sz="2000" dirty="0" smtClean="0">
                <a:latin typeface="+mj-lt"/>
              </a:rPr>
              <a:t>Промени </a:t>
            </a:r>
            <a:r>
              <a:rPr lang="ru-RU" sz="2000" dirty="0" smtClean="0">
                <a:latin typeface="+mj-lt"/>
              </a:rPr>
              <a:t>в </a:t>
            </a:r>
            <a:r>
              <a:rPr lang="ru-RU" sz="2000" dirty="0">
                <a:latin typeface="+mj-lt"/>
              </a:rPr>
              <a:t>свързаното национално законодателство или в законодателството на </a:t>
            </a:r>
            <a:r>
              <a:rPr lang="ru-RU" sz="2000" dirty="0" smtClean="0">
                <a:latin typeface="+mj-lt"/>
              </a:rPr>
              <a:t>ЕС</a:t>
            </a:r>
            <a:r>
              <a:rPr lang="ru-RU" sz="2000" dirty="0" smtClean="0">
                <a:latin typeface="+mj-lt"/>
              </a:rPr>
              <a:t>;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endParaRPr lang="ru-RU" sz="2000" dirty="0" smtClean="0">
              <a:latin typeface="+mj-lt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ru-RU" sz="2000" dirty="0">
                <a:latin typeface="+mj-lt"/>
              </a:rPr>
              <a:t>П</a:t>
            </a:r>
            <a:r>
              <a:rPr lang="ru-RU" sz="2000" dirty="0" smtClean="0">
                <a:latin typeface="+mj-lt"/>
              </a:rPr>
              <a:t>ромени </a:t>
            </a:r>
            <a:r>
              <a:rPr lang="ru-RU" sz="2000" dirty="0">
                <a:latin typeface="+mj-lt"/>
              </a:rPr>
              <a:t>в секторни стратегии и програми, влияещи върху изпълнението на областната </a:t>
            </a:r>
            <a:r>
              <a:rPr lang="ru-RU" sz="2000" dirty="0" smtClean="0">
                <a:latin typeface="+mj-lt"/>
              </a:rPr>
              <a:t>стратегия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endParaRPr lang="ru-RU" sz="2000" dirty="0" smtClean="0">
              <a:latin typeface="+mj-lt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ru-RU" sz="2000" dirty="0" smtClean="0">
                <a:latin typeface="+mj-lt"/>
              </a:rPr>
              <a:t>Промени в </a:t>
            </a:r>
            <a:r>
              <a:rPr lang="ru-RU" sz="2000" dirty="0">
                <a:latin typeface="+mj-lt"/>
              </a:rPr>
              <a:t>териториалния обхват на районите за целенасочена подкрепа</a:t>
            </a:r>
            <a:r>
              <a:rPr lang="ru-RU" sz="2000" dirty="0" smtClean="0">
                <a:latin typeface="+mj-lt"/>
              </a:rPr>
              <a:t>.</a:t>
            </a:r>
            <a:endParaRPr lang="ru-RU" sz="2000" dirty="0" smtClean="0">
              <a:latin typeface="+mj-lt"/>
            </a:endParaRPr>
          </a:p>
        </p:txBody>
      </p:sp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457201" y="6358881"/>
            <a:ext cx="8229599" cy="0"/>
          </a:xfrm>
          <a:prstGeom prst="line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5016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102" y="228600"/>
            <a:ext cx="8467298" cy="838200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800" dirty="0" smtClean="0">
                <a:solidFill>
                  <a:srgbClr val="C00000"/>
                </a:solidFill>
              </a:rPr>
              <a:t>КРИТЕРИИ </a:t>
            </a:r>
            <a:r>
              <a:rPr lang="ru-RU" sz="2800" dirty="0">
                <a:solidFill>
                  <a:srgbClr val="C00000"/>
                </a:solidFill>
              </a:rPr>
              <a:t>ЗА ОЦЕНКА НА ИЗПЪЛНЕНИЕТО НА СТРАТЕГИЯТА</a:t>
            </a:r>
            <a:endParaRPr lang="bg-BG" sz="28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1" y="1981200"/>
            <a:ext cx="8381999" cy="4038600"/>
          </a:xfrm>
        </p:spPr>
        <p:txBody>
          <a:bodyPr/>
          <a:lstStyle/>
          <a:p>
            <a:pPr marL="514350" indent="-51435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400" dirty="0" smtClean="0">
                <a:latin typeface="+mj-lt"/>
              </a:rPr>
              <a:t>Осигурено е съответствие </a:t>
            </a:r>
            <a:r>
              <a:rPr lang="ru-RU" sz="2400" dirty="0">
                <a:latin typeface="+mj-lt"/>
              </a:rPr>
              <a:t>между критериите за оценка и приоритети и </a:t>
            </a:r>
            <a:r>
              <a:rPr lang="ru-RU" sz="2400" dirty="0" smtClean="0">
                <a:latin typeface="+mj-lt"/>
              </a:rPr>
              <a:t>мерки</a:t>
            </a:r>
          </a:p>
          <a:p>
            <a:pPr marL="514350" indent="-51435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400" dirty="0" smtClean="0">
                <a:latin typeface="+mj-lt"/>
              </a:rPr>
              <a:t>Дефинирани са базови и целеви стойност на индикаторите </a:t>
            </a:r>
          </a:p>
          <a:p>
            <a:pPr marL="514350" indent="-51435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400" dirty="0" smtClean="0">
                <a:latin typeface="+mj-lt"/>
              </a:rPr>
              <a:t>Посочен е основния източник на информация</a:t>
            </a:r>
          </a:p>
          <a:p>
            <a:pPr marL="514350" indent="-51435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400" dirty="0" smtClean="0">
                <a:latin typeface="+mj-lt"/>
              </a:rPr>
              <a:t>Намален е броя на индикаторите</a:t>
            </a:r>
          </a:p>
          <a:p>
            <a:pPr marL="514350" indent="-51435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ru-RU" sz="2400" dirty="0" smtClean="0">
              <a:latin typeface="+mj-lt"/>
            </a:endParaRPr>
          </a:p>
          <a:p>
            <a:pPr marL="514350" indent="-51435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ru-RU" sz="2400" dirty="0" smtClean="0">
              <a:latin typeface="+mj-lt"/>
            </a:endParaRPr>
          </a:p>
        </p:txBody>
      </p:sp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457201" y="6358881"/>
            <a:ext cx="8229599" cy="0"/>
          </a:xfrm>
          <a:prstGeom prst="line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5709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25775"/>
            <a:ext cx="7772400" cy="1089025"/>
          </a:xfrm>
        </p:spPr>
        <p:txBody>
          <a:bodyPr/>
          <a:lstStyle/>
          <a:p>
            <a:r>
              <a:rPr lang="bg-BG" dirty="0" smtClean="0"/>
              <a:t>Благодаря за вниманието</a:t>
            </a:r>
            <a:r>
              <a:rPr lang="en-US" dirty="0" smtClean="0"/>
              <a:t> !</a:t>
            </a:r>
            <a:endParaRPr lang="bg-BG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52400"/>
            <a:ext cx="6026234" cy="814492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119048" y="4495800"/>
            <a:ext cx="3581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i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София 1202</a:t>
            </a:r>
            <a:endParaRPr lang="en-US" i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i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ул. “Родопи” №68, ет. </a:t>
            </a:r>
            <a:r>
              <a:rPr lang="bg-BG" i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3</a:t>
            </a:r>
            <a:endParaRPr lang="en-US" i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i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тел.: +359</a:t>
            </a:r>
            <a:r>
              <a:rPr lang="en-US" i="1" kern="120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0887 905 205</a:t>
            </a:r>
            <a:endParaRPr lang="en-US" i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120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3"/>
              </a:rPr>
              <a:t>vladislav</a:t>
            </a:r>
            <a:r>
              <a:rPr lang="ru-RU" i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3"/>
              </a:rPr>
              <a:t>@</a:t>
            </a:r>
            <a:r>
              <a:rPr lang="en-US" i="1" kern="120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3"/>
              </a:rPr>
              <a:t>primebg</a:t>
            </a:r>
            <a:r>
              <a:rPr lang="ru-RU" i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3"/>
              </a:rPr>
              <a:t>.</a:t>
            </a:r>
            <a:r>
              <a:rPr lang="en-US" i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3"/>
              </a:rPr>
              <a:t>com</a:t>
            </a:r>
            <a:endParaRPr lang="bg-BG" i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>
                <a:latin typeface="Arial" pitchFamily="34" charset="0"/>
                <a:cs typeface="Arial" pitchFamily="34" charset="0"/>
              </a:rPr>
              <a:t>www.primebg.com</a:t>
            </a:r>
            <a:endParaRPr lang="bg-BG" i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88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34119"/>
            <a:ext cx="8991600" cy="12192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lnSpc>
                <a:spcPct val="114000"/>
              </a:lnSpc>
            </a:pPr>
            <a:r>
              <a:rPr lang="bg-BG" sz="3200" dirty="0" smtClean="0">
                <a:solidFill>
                  <a:srgbClr val="C00000"/>
                </a:solidFill>
              </a:rPr>
              <a:t>Мотиви за актуализация в резултат на междинната оценка</a:t>
            </a:r>
            <a:endParaRPr lang="bg-BG" sz="3200" dirty="0">
              <a:solidFill>
                <a:srgbClr val="C00000"/>
              </a:solidFill>
            </a:endParaRPr>
          </a:p>
        </p:txBody>
      </p:sp>
      <p:sp>
        <p:nvSpPr>
          <p:cNvPr id="5" name="Subtitle 2"/>
          <p:cNvSpPr txBox="1">
            <a:spLocks noGrp="1"/>
          </p:cNvSpPr>
          <p:nvPr>
            <p:ph type="ctrTitle"/>
          </p:nvPr>
        </p:nvSpPr>
        <p:spPr>
          <a:xfrm>
            <a:off x="228600" y="1600200"/>
            <a:ext cx="8763000" cy="297180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j-lt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j-lt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j-lt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j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j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j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j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j-lt"/>
              </a:defRPr>
            </a:lvl9pPr>
          </a:lstStyle>
          <a:p>
            <a:pPr marL="36000" lvl="0" indent="45720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bg-BG" sz="2200" dirty="0">
                <a:latin typeface="+mj-lt"/>
              </a:rPr>
              <a:t>Допълване </a:t>
            </a:r>
            <a:r>
              <a:rPr lang="bg-BG" sz="2200" dirty="0">
                <a:latin typeface="+mj-lt"/>
              </a:rPr>
              <a:t>на социално-икономическия анализ с анализ на </a:t>
            </a:r>
            <a:r>
              <a:rPr lang="bg-BG" sz="2200" dirty="0">
                <a:latin typeface="+mj-lt"/>
              </a:rPr>
              <a:t>„Административен </a:t>
            </a:r>
            <a:r>
              <a:rPr lang="bg-BG" sz="2200" dirty="0">
                <a:latin typeface="+mj-lt"/>
              </a:rPr>
              <a:t>капацитет, междуинституционална координация и съгласуваност на политиките</a:t>
            </a:r>
            <a:r>
              <a:rPr lang="bg-BG" sz="2200" dirty="0">
                <a:latin typeface="+mj-lt"/>
              </a:rPr>
              <a:t>“</a:t>
            </a:r>
          </a:p>
          <a:p>
            <a:pPr marL="36000" indent="45720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200" dirty="0">
                <a:latin typeface="+mj-lt"/>
              </a:rPr>
              <a:t>Коригиране на така заложената стратегическа рамка в посока на ясно разграничаване на припокриващи се/дублирани специфични цели и мерки и ясна демаркация между отделните стратегически цели, приоритети и специфични </a:t>
            </a:r>
            <a:r>
              <a:rPr lang="ru-RU" sz="2200" dirty="0" smtClean="0">
                <a:latin typeface="+mj-lt"/>
              </a:rPr>
              <a:t>цели</a:t>
            </a:r>
            <a:br>
              <a:rPr lang="ru-RU" sz="2200" dirty="0" smtClean="0">
                <a:latin typeface="+mj-lt"/>
              </a:rPr>
            </a:br>
            <a:r>
              <a:rPr lang="ru-RU" sz="2000" dirty="0" smtClean="0">
                <a:latin typeface="+mj-lt"/>
              </a:rPr>
              <a:t/>
            </a:r>
            <a:br>
              <a:rPr lang="ru-RU" sz="2000" dirty="0" smtClean="0">
                <a:latin typeface="+mj-lt"/>
              </a:rPr>
            </a:br>
            <a:r>
              <a:rPr lang="ru-RU" sz="2000" dirty="0">
                <a:latin typeface="+mj-lt"/>
              </a:rPr>
              <a:t/>
            </a:r>
            <a:br>
              <a:rPr lang="ru-RU" sz="2000" dirty="0">
                <a:latin typeface="+mj-lt"/>
              </a:rPr>
            </a:br>
            <a:r>
              <a:rPr lang="ru-RU" sz="2000" dirty="0">
                <a:latin typeface="+mj-lt"/>
              </a:rPr>
              <a:t/>
            </a:r>
            <a:br>
              <a:rPr lang="ru-RU" sz="2000" dirty="0">
                <a:latin typeface="+mj-lt"/>
              </a:rPr>
            </a:br>
            <a:r>
              <a:rPr lang="ru-RU" sz="2000" dirty="0">
                <a:latin typeface="+mj-lt"/>
              </a:rPr>
              <a:t/>
            </a:r>
            <a:br>
              <a:rPr lang="ru-RU" sz="2000" dirty="0">
                <a:latin typeface="+mj-lt"/>
              </a:rPr>
            </a:br>
            <a:r>
              <a:rPr lang="ru-RU" sz="2000" dirty="0" smtClean="0">
                <a:latin typeface="+mj-lt"/>
              </a:rPr>
              <a:t/>
            </a:r>
            <a:br>
              <a:rPr lang="ru-RU" sz="2000" dirty="0" smtClean="0">
                <a:latin typeface="+mj-lt"/>
              </a:rPr>
            </a:br>
            <a:endParaRPr lang="ru-RU" sz="2000" dirty="0" smtClean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4460565"/>
            <a:ext cx="8305800" cy="1614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" indent="28575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000" dirty="0">
                <a:latin typeface="+mj-lt"/>
              </a:rPr>
              <a:t>Ревизия на общите и специфични </a:t>
            </a:r>
            <a:r>
              <a:rPr lang="ru-RU" sz="2000" dirty="0" smtClean="0">
                <a:latin typeface="+mj-lt"/>
              </a:rPr>
              <a:t>индикатори</a:t>
            </a:r>
            <a:endParaRPr lang="ru-RU" sz="2000" dirty="0">
              <a:latin typeface="+mj-lt"/>
            </a:endParaRPr>
          </a:p>
          <a:p>
            <a:pPr marL="36000" indent="28575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+mj-lt"/>
              </a:rPr>
              <a:t>Нова </a:t>
            </a:r>
            <a:r>
              <a:rPr lang="ru-RU" sz="2000" dirty="0">
                <a:latin typeface="+mj-lt"/>
              </a:rPr>
              <a:t>оценка на необходимите ресурси за изпълнение на ОСР на област Кюстендил</a:t>
            </a:r>
            <a:r>
              <a:rPr lang="ru-RU" dirty="0">
                <a:latin typeface="+mj-lt"/>
              </a:rPr>
              <a:t/>
            </a:r>
            <a:br>
              <a:rPr lang="ru-RU" dirty="0">
                <a:latin typeface="+mj-lt"/>
              </a:rPr>
            </a:br>
            <a:endParaRPr lang="bg-BG" dirty="0"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72" y="6324600"/>
            <a:ext cx="8235950" cy="1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219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1"/>
            <a:ext cx="7772400" cy="762000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bg-BG" sz="3200" dirty="0" smtClean="0">
                <a:solidFill>
                  <a:srgbClr val="C00000"/>
                </a:solidFill>
              </a:rPr>
              <a:t>Обхват на </a:t>
            </a:r>
            <a:r>
              <a:rPr lang="bg-BG" sz="3200" dirty="0">
                <a:solidFill>
                  <a:srgbClr val="C00000"/>
                </a:solidFill>
                <a:ea typeface="Arial"/>
              </a:rPr>
              <a:t>Актуализираният документ </a:t>
            </a:r>
            <a:endParaRPr lang="bg-BG" sz="3200" dirty="0">
              <a:solidFill>
                <a:srgbClr val="C00000"/>
              </a:solidFill>
            </a:endParaRPr>
          </a:p>
        </p:txBody>
      </p:sp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457201" y="6358881"/>
            <a:ext cx="8229599" cy="0"/>
          </a:xfrm>
          <a:prstGeom prst="line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04800" y="1295400"/>
            <a:ext cx="8610600" cy="5181600"/>
          </a:xfrm>
        </p:spPr>
        <p:txBody>
          <a:bodyPr/>
          <a:lstStyle/>
          <a:p>
            <a:pPr marL="36000" indent="457200" algn="l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1600" dirty="0" smtClean="0">
                <a:latin typeface="+mj-lt"/>
              </a:rPr>
              <a:t>Допълнена Част </a:t>
            </a:r>
            <a:r>
              <a:rPr lang="en-US" sz="1600" dirty="0" smtClean="0">
                <a:latin typeface="+mj-lt"/>
              </a:rPr>
              <a:t>I</a:t>
            </a:r>
            <a:r>
              <a:rPr lang="ru-RU" sz="1600" dirty="0" smtClean="0">
                <a:latin typeface="+mj-lt"/>
              </a:rPr>
              <a:t> „</a:t>
            </a:r>
            <a:r>
              <a:rPr lang="bg-BG" sz="1600" dirty="0">
                <a:latin typeface="+mj-lt"/>
              </a:rPr>
              <a:t>А</a:t>
            </a:r>
            <a:r>
              <a:rPr lang="ru-RU" sz="1600" dirty="0" smtClean="0">
                <a:latin typeface="+mj-lt"/>
              </a:rPr>
              <a:t>нализ на икономическото, социалното, екологическото и териториално урбанистичното развитие на Област </a:t>
            </a:r>
            <a:r>
              <a:rPr lang="ru-RU" sz="1600" dirty="0">
                <a:latin typeface="+mj-lt"/>
              </a:rPr>
              <a:t>К</a:t>
            </a:r>
            <a:r>
              <a:rPr lang="ru-RU" sz="1600" dirty="0" smtClean="0">
                <a:latin typeface="+mj-lt"/>
              </a:rPr>
              <a:t>юстендил“</a:t>
            </a:r>
            <a:endParaRPr lang="bg-BG" sz="1600" dirty="0" smtClean="0">
              <a:latin typeface="+mj-lt"/>
            </a:endParaRPr>
          </a:p>
          <a:p>
            <a:pPr marL="36000" indent="457200" algn="l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Ü"/>
            </a:pPr>
            <a:r>
              <a:rPr lang="bg-BG" sz="1600" b="1" dirty="0" smtClean="0">
                <a:solidFill>
                  <a:schemeClr val="accent5">
                    <a:lumMod val="25000"/>
                  </a:schemeClr>
                </a:solidFill>
                <a:latin typeface="+mj-lt"/>
              </a:rPr>
              <a:t>Нова ! т. 7</a:t>
            </a:r>
            <a:r>
              <a:rPr lang="ru-RU" sz="1600" b="1" dirty="0" smtClean="0">
                <a:solidFill>
                  <a:schemeClr val="accent5">
                    <a:lumMod val="25000"/>
                  </a:schemeClr>
                </a:solidFill>
                <a:latin typeface="+mj-lt"/>
              </a:rPr>
              <a:t>. </a:t>
            </a:r>
            <a:r>
              <a:rPr lang="ru-RU" sz="1600" b="1" dirty="0">
                <a:solidFill>
                  <a:schemeClr val="accent5">
                    <a:lumMod val="25000"/>
                  </a:schemeClr>
                </a:solidFill>
                <a:latin typeface="+mj-lt"/>
              </a:rPr>
              <a:t>„ </a:t>
            </a:r>
            <a:r>
              <a:rPr lang="ru-RU" sz="1600" b="1" dirty="0" smtClean="0">
                <a:solidFill>
                  <a:schemeClr val="accent5">
                    <a:lumMod val="25000"/>
                  </a:schemeClr>
                </a:solidFill>
                <a:latin typeface="+mj-lt"/>
              </a:rPr>
              <a:t>Административен капацитет, междуинституционална координация и съгласуваност на политиките“</a:t>
            </a:r>
          </a:p>
          <a:p>
            <a:pPr marL="36000" lvl="0" indent="457200" algn="l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bg-BG" sz="1600" dirty="0">
                <a:latin typeface="+mj-lt"/>
              </a:rPr>
              <a:t>Част ІІ „Стратегия за развитие на област Кюстендил за периода 2014 – 2020 г., в следните раздели:</a:t>
            </a:r>
          </a:p>
          <a:p>
            <a:pPr marL="36000" lvl="0" indent="457200" algn="l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Ü"/>
            </a:pPr>
            <a:r>
              <a:rPr lang="bg-BG" sz="1600" dirty="0">
                <a:solidFill>
                  <a:srgbClr val="C00000"/>
                </a:solidFill>
                <a:latin typeface="+mj-lt"/>
              </a:rPr>
              <a:t>т. 3 – „Визия, цели и приоритети за развитие на областта</a:t>
            </a:r>
            <a:r>
              <a:rPr lang="bg-BG" sz="1600" dirty="0">
                <a:solidFill>
                  <a:srgbClr val="C00000"/>
                </a:solidFill>
                <a:latin typeface="+mj-lt"/>
              </a:rPr>
              <a:t>“ - актуализирана</a:t>
            </a:r>
            <a:endParaRPr lang="bg-BG" sz="1600" dirty="0">
              <a:solidFill>
                <a:srgbClr val="C00000"/>
              </a:solidFill>
              <a:latin typeface="+mj-lt"/>
            </a:endParaRPr>
          </a:p>
          <a:p>
            <a:pPr marL="36000" lvl="0" indent="457200" algn="l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Ü"/>
            </a:pPr>
            <a:r>
              <a:rPr lang="bg-BG" sz="1600" dirty="0">
                <a:solidFill>
                  <a:srgbClr val="C00000"/>
                </a:solidFill>
                <a:latin typeface="+mj-lt"/>
              </a:rPr>
              <a:t>т. 4 – „Обща оценка на необходимите ресурси за постигане целите на ОСР</a:t>
            </a:r>
            <a:r>
              <a:rPr lang="bg-BG" sz="1600" dirty="0">
                <a:solidFill>
                  <a:srgbClr val="C00000"/>
                </a:solidFill>
                <a:latin typeface="+mj-lt"/>
              </a:rPr>
              <a:t>“ - актуализирана</a:t>
            </a:r>
            <a:endParaRPr lang="bg-BG" sz="1600" dirty="0">
              <a:solidFill>
                <a:srgbClr val="C00000"/>
              </a:solidFill>
              <a:latin typeface="+mj-lt"/>
            </a:endParaRPr>
          </a:p>
          <a:p>
            <a:pPr marL="36000" lvl="0" indent="457200" algn="l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Ü"/>
            </a:pPr>
            <a:r>
              <a:rPr lang="bg-BG" sz="1600" dirty="0">
                <a:solidFill>
                  <a:srgbClr val="C00000"/>
                </a:solidFill>
                <a:latin typeface="+mj-lt"/>
              </a:rPr>
              <a:t>т. 5 – „Райони за целенасочена подкрепа, Област Кюстендил, 2011 г</a:t>
            </a:r>
            <a:r>
              <a:rPr lang="bg-BG" sz="1600" dirty="0">
                <a:solidFill>
                  <a:srgbClr val="C00000"/>
                </a:solidFill>
                <a:latin typeface="+mj-lt"/>
              </a:rPr>
              <a:t>.“- актуализирана</a:t>
            </a:r>
            <a:endParaRPr lang="bg-BG" sz="1600" dirty="0">
              <a:solidFill>
                <a:srgbClr val="C00000"/>
              </a:solidFill>
              <a:latin typeface="+mj-lt"/>
            </a:endParaRPr>
          </a:p>
          <a:p>
            <a:pPr marL="36000" lvl="0" indent="457200" algn="l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Ü"/>
            </a:pPr>
            <a:r>
              <a:rPr lang="bg-BG" sz="1600" dirty="0">
                <a:solidFill>
                  <a:srgbClr val="C00000"/>
                </a:solidFill>
                <a:latin typeface="+mj-lt"/>
              </a:rPr>
              <a:t>т</a:t>
            </a:r>
            <a:r>
              <a:rPr lang="bg-BG" sz="1600" dirty="0" smtClean="0">
                <a:solidFill>
                  <a:srgbClr val="C00000"/>
                </a:solidFill>
                <a:latin typeface="+mj-lt"/>
              </a:rPr>
              <a:t>. </a:t>
            </a:r>
            <a:r>
              <a:rPr lang="bg-BG" sz="1600" dirty="0">
                <a:solidFill>
                  <a:srgbClr val="C00000"/>
                </a:solidFill>
                <a:latin typeface="+mj-lt"/>
              </a:rPr>
              <a:t>6 - „Наблюдение, оценка и контрол на изпълнението /мониторинг/ на ОСР. </a:t>
            </a:r>
            <a:r>
              <a:rPr lang="bg-BG" sz="1600" dirty="0">
                <a:solidFill>
                  <a:srgbClr val="C00000"/>
                </a:solidFill>
                <a:latin typeface="+mj-lt"/>
              </a:rPr>
              <a:t>Критерии за оценка</a:t>
            </a:r>
            <a:r>
              <a:rPr lang="bg-BG" sz="1600" dirty="0">
                <a:solidFill>
                  <a:srgbClr val="C00000"/>
                </a:solidFill>
                <a:latin typeface="+mj-lt"/>
              </a:rPr>
              <a:t>“ </a:t>
            </a:r>
            <a:r>
              <a:rPr lang="bg-BG" sz="1600" dirty="0" smtClean="0">
                <a:solidFill>
                  <a:srgbClr val="C00000"/>
                </a:solidFill>
                <a:latin typeface="+mj-lt"/>
              </a:rPr>
              <a:t>– актуализирана</a:t>
            </a:r>
            <a:endParaRPr lang="bg-BG" sz="1600" dirty="0">
              <a:solidFill>
                <a:srgbClr val="C00000"/>
              </a:solidFill>
              <a:latin typeface="+mj-lt"/>
            </a:endParaRPr>
          </a:p>
          <a:p>
            <a:pPr marL="36000" indent="457200" algn="l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Ü"/>
            </a:pPr>
            <a:r>
              <a:rPr lang="bg-BG" sz="1600" b="1" dirty="0">
                <a:solidFill>
                  <a:schemeClr val="accent5">
                    <a:lumMod val="25000"/>
                  </a:schemeClr>
                </a:solidFill>
                <a:latin typeface="+mj-lt"/>
              </a:rPr>
              <a:t>Ново </a:t>
            </a:r>
            <a:r>
              <a:rPr lang="bg-BG" sz="1600" b="1" dirty="0">
                <a:solidFill>
                  <a:schemeClr val="accent5">
                    <a:lumMod val="25000"/>
                  </a:schemeClr>
                </a:solidFill>
                <a:latin typeface="+mj-lt"/>
              </a:rPr>
              <a:t>! „Мерки </a:t>
            </a:r>
            <a:r>
              <a:rPr lang="bg-BG" sz="1600" b="1" dirty="0">
                <a:solidFill>
                  <a:schemeClr val="accent5">
                    <a:lumMod val="25000"/>
                  </a:schemeClr>
                </a:solidFill>
                <a:latin typeface="+mj-lt"/>
              </a:rPr>
              <a:t>и средства за реализация на дейности в районите за целенасочена </a:t>
            </a:r>
            <a:r>
              <a:rPr lang="bg-BG" sz="1600" b="1" dirty="0">
                <a:solidFill>
                  <a:schemeClr val="accent5">
                    <a:lumMod val="25000"/>
                  </a:schemeClr>
                </a:solidFill>
                <a:latin typeface="+mj-lt"/>
              </a:rPr>
              <a:t>подкрепа“</a:t>
            </a:r>
            <a:endParaRPr lang="bg-BG" sz="1600" b="1" dirty="0">
              <a:solidFill>
                <a:schemeClr val="accent5">
                  <a:lumMod val="25000"/>
                </a:schemeClr>
              </a:solidFill>
              <a:latin typeface="+mj-lt"/>
            </a:endParaRPr>
          </a:p>
          <a:p>
            <a:pPr marL="36000" indent="457200" algn="l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Ü"/>
            </a:pPr>
            <a:r>
              <a:rPr lang="bg-BG" sz="1600" b="1" dirty="0">
                <a:solidFill>
                  <a:schemeClr val="accent5">
                    <a:lumMod val="25000"/>
                  </a:schemeClr>
                </a:solidFill>
                <a:latin typeface="+mj-lt"/>
              </a:rPr>
              <a:t>Ново ! </a:t>
            </a:r>
            <a:r>
              <a:rPr lang="bg-BG" sz="1600" b="1" dirty="0">
                <a:solidFill>
                  <a:schemeClr val="accent5">
                    <a:lumMod val="25000"/>
                  </a:schemeClr>
                </a:solidFill>
                <a:latin typeface="+mj-lt"/>
              </a:rPr>
              <a:t>„Насоки </a:t>
            </a:r>
            <a:r>
              <a:rPr lang="bg-BG" sz="1600" b="1" dirty="0">
                <a:solidFill>
                  <a:schemeClr val="accent5">
                    <a:lumMod val="25000"/>
                  </a:schemeClr>
                </a:solidFill>
                <a:latin typeface="+mj-lt"/>
              </a:rPr>
              <a:t>и мерки за развитие на териториалното </a:t>
            </a:r>
            <a:r>
              <a:rPr lang="bg-BG" sz="1600" b="1" dirty="0">
                <a:solidFill>
                  <a:schemeClr val="accent5">
                    <a:lumMod val="25000"/>
                  </a:schemeClr>
                </a:solidFill>
                <a:latin typeface="+mj-lt"/>
              </a:rPr>
              <a:t>сътрудничество“</a:t>
            </a:r>
            <a:endParaRPr lang="bg-BG" sz="1600" b="1" dirty="0">
              <a:solidFill>
                <a:schemeClr val="accent5">
                  <a:lumMod val="25000"/>
                </a:schemeClr>
              </a:solidFill>
              <a:latin typeface="+mj-lt"/>
            </a:endParaRPr>
          </a:p>
          <a:p>
            <a:pPr marL="36000" indent="457200" algn="l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endParaRPr lang="bg-BG" sz="1600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9246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4372" y="1828800"/>
            <a:ext cx="8524828" cy="4724400"/>
          </a:xfrm>
        </p:spPr>
        <p:txBody>
          <a:bodyPr/>
          <a:lstStyle/>
          <a:p>
            <a:pPr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bg-BG" sz="1800" b="1" dirty="0">
                <a:solidFill>
                  <a:schemeClr val="tx1"/>
                </a:solidFill>
                <a:ea typeface="Times New Roman"/>
                <a:cs typeface="Times New Roman"/>
              </a:rPr>
              <a:t>СЦ.1.1. „Подкрепа за изграждане на местна бизнес инфраструктура и въвеждане на иновации“</a:t>
            </a:r>
            <a:r>
              <a:rPr lang="bg-BG" sz="1800" dirty="0">
                <a:ea typeface="Times New Roman"/>
                <a:cs typeface="Times New Roman"/>
              </a:rPr>
              <a:t/>
            </a:r>
            <a:br>
              <a:rPr lang="bg-BG" sz="1800" dirty="0">
                <a:ea typeface="Times New Roman"/>
                <a:cs typeface="Times New Roman"/>
              </a:rPr>
            </a:br>
            <a:r>
              <a:rPr lang="bg-BG" sz="1800" dirty="0" smtClean="0">
                <a:ea typeface="Times New Roman"/>
                <a:cs typeface="Times New Roman"/>
              </a:rPr>
              <a:t>	</a:t>
            </a:r>
            <a:r>
              <a:rPr lang="bg-BG" sz="1600" b="1" dirty="0" smtClean="0">
                <a:solidFill>
                  <a:srgbClr val="C00000"/>
                </a:solidFill>
                <a:ea typeface="Times New Roman"/>
                <a:cs typeface="Times New Roman"/>
              </a:rPr>
              <a:t>Нова ! </a:t>
            </a:r>
            <a:r>
              <a:rPr lang="bg-BG" sz="1600" b="1" dirty="0" smtClean="0">
                <a:solidFill>
                  <a:schemeClr val="tx1"/>
                </a:solidFill>
                <a:ea typeface="Times New Roman"/>
                <a:cs typeface="Times New Roman"/>
              </a:rPr>
              <a:t>М. </a:t>
            </a:r>
            <a:r>
              <a:rPr lang="bg-BG" sz="1600" b="1" dirty="0">
                <a:ea typeface="Times New Roman"/>
                <a:cs typeface="Times New Roman"/>
              </a:rPr>
              <a:t>1.1.1 </a:t>
            </a:r>
            <a:r>
              <a:rPr lang="bg-BG" sz="1600" dirty="0">
                <a:ea typeface="Times New Roman"/>
                <a:cs typeface="Times New Roman"/>
              </a:rPr>
              <a:t>„Развитие и инфраструктурно обезпечаване на бизнес инфраструктурата в подкрепа на предприемаческата активност - технологични паркове за трансфер на технологии, бизнес инкубатори, </a:t>
            </a:r>
            <a:r>
              <a:rPr lang="bg-BG" sz="1600" dirty="0" smtClean="0">
                <a:ea typeface="Times New Roman"/>
                <a:cs typeface="Times New Roman"/>
              </a:rPr>
              <a:t>бизнес </a:t>
            </a:r>
            <a:r>
              <a:rPr lang="bg-BG" sz="1600" dirty="0">
                <a:ea typeface="Times New Roman"/>
                <a:cs typeface="Times New Roman"/>
              </a:rPr>
              <a:t>и производствени зони и др</a:t>
            </a:r>
            <a:r>
              <a:rPr lang="bg-BG" sz="1600" dirty="0" smtClean="0">
                <a:ea typeface="Times New Roman"/>
                <a:cs typeface="Times New Roman"/>
              </a:rPr>
              <a:t>.“ – обединява М</a:t>
            </a:r>
            <a:r>
              <a:rPr lang="ru-RU" sz="1600" dirty="0" smtClean="0">
                <a:ea typeface="Times New Roman"/>
                <a:cs typeface="Times New Roman"/>
              </a:rPr>
              <a:t> </a:t>
            </a:r>
            <a:r>
              <a:rPr lang="ru-RU" sz="1600" dirty="0">
                <a:ea typeface="Times New Roman"/>
                <a:cs typeface="Times New Roman"/>
              </a:rPr>
              <a:t>1.1.1 </a:t>
            </a:r>
            <a:r>
              <a:rPr lang="ru-RU" sz="1600" dirty="0" smtClean="0">
                <a:ea typeface="Times New Roman"/>
                <a:cs typeface="Times New Roman"/>
              </a:rPr>
              <a:t>и М. </a:t>
            </a:r>
            <a:r>
              <a:rPr lang="ru-RU" sz="1600" dirty="0">
                <a:ea typeface="Times New Roman"/>
                <a:cs typeface="Times New Roman"/>
              </a:rPr>
              <a:t>1.1.5</a:t>
            </a:r>
            <a:r>
              <a:rPr lang="ru-RU" sz="1600" dirty="0" smtClean="0">
                <a:ea typeface="Times New Roman"/>
                <a:cs typeface="Times New Roman"/>
              </a:rPr>
              <a:t>.</a:t>
            </a:r>
            <a:br>
              <a:rPr lang="ru-RU" sz="1600" dirty="0" smtClean="0">
                <a:ea typeface="Times New Roman"/>
                <a:cs typeface="Times New Roman"/>
              </a:rPr>
            </a:br>
            <a:r>
              <a:rPr lang="ru-RU" sz="1600" dirty="0" smtClean="0">
                <a:ea typeface="Times New Roman"/>
                <a:cs typeface="Times New Roman"/>
              </a:rPr>
              <a:t>	</a:t>
            </a:r>
            <a:r>
              <a:rPr lang="ru-RU" sz="1600" b="1" dirty="0" smtClean="0">
                <a:solidFill>
                  <a:srgbClr val="C00000"/>
                </a:solidFill>
                <a:ea typeface="Times New Roman"/>
                <a:cs typeface="Times New Roman"/>
              </a:rPr>
              <a:t>Нова </a:t>
            </a:r>
            <a:r>
              <a:rPr lang="ru-RU" sz="1600" b="1" dirty="0">
                <a:solidFill>
                  <a:srgbClr val="C00000"/>
                </a:solidFill>
                <a:ea typeface="Times New Roman"/>
                <a:cs typeface="Times New Roman"/>
              </a:rPr>
              <a:t>формулировка ! </a:t>
            </a:r>
            <a:r>
              <a:rPr lang="ru-RU" sz="1600" b="1" dirty="0" smtClean="0">
                <a:ea typeface="Times New Roman"/>
                <a:cs typeface="Times New Roman"/>
              </a:rPr>
              <a:t>М </a:t>
            </a:r>
            <a:r>
              <a:rPr lang="ru-RU" sz="1600" b="1" dirty="0">
                <a:ea typeface="Times New Roman"/>
                <a:cs typeface="Times New Roman"/>
              </a:rPr>
              <a:t>1.1.2</a:t>
            </a:r>
            <a:r>
              <a:rPr lang="ru-RU" sz="1600" dirty="0">
                <a:ea typeface="Times New Roman"/>
                <a:cs typeface="Times New Roman"/>
              </a:rPr>
              <a:t>. „Насърчаване на технологичното обновяване, развитието на иновационен капацитет и системите за бизнес управление“ – разширен обхват, като </a:t>
            </a:r>
            <a:r>
              <a:rPr lang="ru-RU" sz="1600" dirty="0" smtClean="0">
                <a:ea typeface="Times New Roman"/>
                <a:cs typeface="Times New Roman"/>
              </a:rPr>
              <a:t>включва М 1.1.7</a:t>
            </a:r>
            <a:r>
              <a:rPr lang="ru-RU" sz="1600" dirty="0">
                <a:ea typeface="Times New Roman"/>
                <a:cs typeface="Times New Roman"/>
              </a:rPr>
              <a:t/>
            </a:r>
            <a:br>
              <a:rPr lang="ru-RU" sz="1600" dirty="0">
                <a:ea typeface="Times New Roman"/>
                <a:cs typeface="Times New Roman"/>
              </a:rPr>
            </a:br>
            <a:r>
              <a:rPr lang="ru-RU" sz="1600" dirty="0" smtClean="0">
                <a:ea typeface="Times New Roman"/>
                <a:cs typeface="Times New Roman"/>
              </a:rPr>
              <a:t>	</a:t>
            </a:r>
            <a:r>
              <a:rPr lang="ru-RU" sz="1600" b="1" dirty="0" smtClean="0">
                <a:solidFill>
                  <a:srgbClr val="C00000"/>
                </a:solidFill>
                <a:ea typeface="Times New Roman"/>
                <a:cs typeface="Times New Roman"/>
              </a:rPr>
              <a:t>Нова !</a:t>
            </a:r>
            <a:r>
              <a:rPr lang="ru-RU" sz="1600" dirty="0" smtClean="0">
                <a:ea typeface="Times New Roman"/>
                <a:cs typeface="Times New Roman"/>
              </a:rPr>
              <a:t> </a:t>
            </a:r>
            <a:r>
              <a:rPr lang="ru-RU" sz="1600" b="1" dirty="0" smtClean="0">
                <a:ea typeface="Times New Roman"/>
                <a:cs typeface="Times New Roman"/>
              </a:rPr>
              <a:t>М. </a:t>
            </a:r>
            <a:r>
              <a:rPr lang="ru-RU" sz="1600" b="1" dirty="0">
                <a:ea typeface="Times New Roman"/>
                <a:cs typeface="Times New Roman"/>
              </a:rPr>
              <a:t>1.1.3 </a:t>
            </a:r>
            <a:r>
              <a:rPr lang="ru-RU" sz="1600" dirty="0">
                <a:ea typeface="Times New Roman"/>
                <a:cs typeface="Times New Roman"/>
              </a:rPr>
              <a:t>„Насърчаване и подкрепа за развитие на иновациите, ускорено усвояване на технологии, методи и др. в тематичните области „Информатика и ИКТ“, „Нови технологии в креативни и рекреативни индустрии“ и „Индустрия за здравословен живот и биотехнологии“ </a:t>
            </a:r>
            <a:br>
              <a:rPr lang="ru-RU" sz="1600" dirty="0">
                <a:ea typeface="Times New Roman"/>
                <a:cs typeface="Times New Roman"/>
              </a:rPr>
            </a:br>
            <a:r>
              <a:rPr lang="ru-RU" sz="1600" dirty="0" smtClean="0">
                <a:ea typeface="Times New Roman"/>
                <a:cs typeface="Times New Roman"/>
              </a:rPr>
              <a:t>	</a:t>
            </a:r>
            <a:r>
              <a:rPr lang="bg-BG" sz="1600" b="1" dirty="0" smtClean="0">
                <a:ea typeface="Times New Roman"/>
                <a:cs typeface="Times New Roman"/>
              </a:rPr>
              <a:t>М. </a:t>
            </a:r>
            <a:r>
              <a:rPr lang="bg-BG" sz="1600" b="1" dirty="0">
                <a:ea typeface="Times New Roman"/>
                <a:cs typeface="Times New Roman"/>
              </a:rPr>
              <a:t>1.1.3</a:t>
            </a:r>
            <a:r>
              <a:rPr lang="bg-BG" sz="1600" dirty="0">
                <a:ea typeface="Times New Roman"/>
                <a:cs typeface="Times New Roman"/>
              </a:rPr>
              <a:t>. „Стимулиране разнообразието на регионалната икономика“ </a:t>
            </a:r>
            <a:r>
              <a:rPr lang="bg-BG" sz="1600" dirty="0" smtClean="0">
                <a:ea typeface="Times New Roman"/>
                <a:cs typeface="Times New Roman"/>
              </a:rPr>
              <a:t> - отпада</a:t>
            </a:r>
            <a:endParaRPr lang="bg-BG" sz="1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72" y="6324600"/>
            <a:ext cx="8235950" cy="1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76200"/>
            <a:ext cx="9144000" cy="1554977"/>
          </a:xfrm>
          <a:prstGeom prst="rect">
            <a:avLst/>
          </a:prstGeom>
          <a:solidFill>
            <a:srgbClr val="FF9999"/>
          </a:solidFill>
        </p:spPr>
        <p:txBody>
          <a:bodyPr wrap="square">
            <a:spAutoFit/>
          </a:bodyPr>
          <a:lstStyle/>
          <a:p>
            <a:pPr algn="ctr"/>
            <a:r>
              <a:rPr lang="bg-BG" sz="2000" b="1" dirty="0" smtClean="0">
                <a:latin typeface="+mj-lt"/>
                <a:ea typeface="Times New Roman"/>
                <a:cs typeface="Times New Roman"/>
              </a:rPr>
              <a:t>Приоритет  </a:t>
            </a:r>
            <a:r>
              <a:rPr lang="bg-BG" sz="2000" b="1" dirty="0">
                <a:latin typeface="+mj-lt"/>
                <a:ea typeface="Times New Roman"/>
                <a:cs typeface="Times New Roman"/>
              </a:rPr>
              <a:t>І</a:t>
            </a:r>
            <a:r>
              <a:rPr lang="bg-BG" sz="2000" b="1" dirty="0" smtClean="0">
                <a:latin typeface="+mj-lt"/>
                <a:ea typeface="Times New Roman"/>
                <a:cs typeface="Times New Roman"/>
              </a:rPr>
              <a:t>.</a:t>
            </a:r>
          </a:p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bg-BG" sz="2000" b="1" dirty="0" smtClean="0">
                <a:latin typeface="+mj-lt"/>
                <a:ea typeface="Times New Roman"/>
                <a:cs typeface="Times New Roman"/>
              </a:rPr>
              <a:t>„</a:t>
            </a:r>
            <a:r>
              <a:rPr lang="bg-BG" sz="2000" b="1" dirty="0">
                <a:latin typeface="+mj-lt"/>
                <a:ea typeface="Times New Roman"/>
                <a:cs typeface="Times New Roman"/>
              </a:rPr>
              <a:t>Насърчаване на регионалната икономика и териториално сътрудничество, насърчаване на заетостта и предприемачеството за намаляване на бедността“</a:t>
            </a:r>
            <a:endParaRPr lang="bg-BG" dirty="0">
              <a:effectLst/>
              <a:latin typeface="+mj-lt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6390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4372" y="1752600"/>
            <a:ext cx="8524828" cy="4343400"/>
          </a:xfrm>
        </p:spPr>
        <p:txBody>
          <a:bodyPr/>
          <a:lstStyle/>
          <a:p>
            <a:pPr lvl="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628650" algn="l"/>
              </a:tabLst>
            </a:pPr>
            <a:r>
              <a:rPr lang="bg-BG" sz="1600" dirty="0">
                <a:ea typeface="Times New Roman"/>
                <a:cs typeface="Times New Roman"/>
              </a:rPr>
              <a:t>	</a:t>
            </a:r>
            <a:r>
              <a:rPr lang="bg-BG" sz="1800" b="1" dirty="0" smtClean="0">
                <a:ea typeface="Times New Roman"/>
                <a:cs typeface="Times New Roman"/>
              </a:rPr>
              <a:t>М. </a:t>
            </a:r>
            <a:r>
              <a:rPr lang="bg-BG" sz="1800" b="1" dirty="0">
                <a:ea typeface="Times New Roman"/>
                <a:cs typeface="Times New Roman"/>
              </a:rPr>
              <a:t>1.1.4. </a:t>
            </a:r>
            <a:r>
              <a:rPr lang="bg-BG" sz="1800" dirty="0">
                <a:ea typeface="Times New Roman"/>
                <a:cs typeface="Times New Roman"/>
              </a:rPr>
              <a:t>„Подкрепа на бизнеса за подобряване условията на труд, чрез внедряване на нови технологии и работно оборудване“ отпада, тъй като е </a:t>
            </a:r>
            <a:r>
              <a:rPr lang="bg-BG" sz="1800" dirty="0" smtClean="0">
                <a:ea typeface="Times New Roman"/>
                <a:cs typeface="Times New Roman"/>
              </a:rPr>
              <a:t>функционално </a:t>
            </a:r>
            <a:r>
              <a:rPr lang="bg-BG" sz="1800" dirty="0">
                <a:ea typeface="Times New Roman"/>
                <a:cs typeface="Times New Roman"/>
              </a:rPr>
              <a:t>свързан с </a:t>
            </a:r>
            <a:r>
              <a:rPr lang="bg-BG" sz="1800" dirty="0" smtClean="0">
                <a:ea typeface="Times New Roman"/>
                <a:cs typeface="Times New Roman"/>
              </a:rPr>
              <a:t>М. </a:t>
            </a:r>
            <a:r>
              <a:rPr lang="bg-BG" sz="1800" dirty="0">
                <a:ea typeface="Times New Roman"/>
                <a:cs typeface="Times New Roman"/>
              </a:rPr>
              <a:t>1.1.2</a:t>
            </a:r>
            <a:r>
              <a:rPr lang="bg-BG" sz="1800" dirty="0" smtClean="0">
                <a:ea typeface="Times New Roman"/>
                <a:cs typeface="Times New Roman"/>
              </a:rPr>
              <a:t>.</a:t>
            </a:r>
            <a:br>
              <a:rPr lang="bg-BG" sz="1800" dirty="0" smtClean="0">
                <a:ea typeface="Times New Roman"/>
                <a:cs typeface="Times New Roman"/>
              </a:rPr>
            </a:br>
            <a:r>
              <a:rPr lang="bg-BG" sz="1800" dirty="0" smtClean="0">
                <a:ea typeface="Times New Roman"/>
                <a:cs typeface="Times New Roman"/>
              </a:rPr>
              <a:t>	</a:t>
            </a:r>
            <a:r>
              <a:rPr lang="bg-BG" sz="1800" b="1" dirty="0" smtClean="0">
                <a:ea typeface="Times New Roman"/>
                <a:cs typeface="Times New Roman"/>
              </a:rPr>
              <a:t>М 1.1.6</a:t>
            </a:r>
            <a:r>
              <a:rPr lang="bg-BG" sz="1800" b="1" dirty="0">
                <a:ea typeface="Times New Roman"/>
                <a:cs typeface="Times New Roman"/>
              </a:rPr>
              <a:t>. </a:t>
            </a:r>
            <a:r>
              <a:rPr lang="bg-BG" sz="1800" dirty="0">
                <a:ea typeface="Times New Roman"/>
                <a:cs typeface="Times New Roman"/>
              </a:rPr>
              <a:t>„Развитие на Публично-частни партньорства за решаване на приоритетни проблеми за социално-икономическо развитие“ е </a:t>
            </a:r>
            <a:r>
              <a:rPr lang="bg-BG" sz="1800" dirty="0" smtClean="0">
                <a:ea typeface="Times New Roman"/>
                <a:cs typeface="Times New Roman"/>
              </a:rPr>
              <a:t>преформулирана като </a:t>
            </a:r>
            <a:r>
              <a:rPr lang="bg-BG" sz="1800" b="1" dirty="0" smtClean="0">
                <a:ea typeface="Times New Roman"/>
                <a:cs typeface="Times New Roman"/>
              </a:rPr>
              <a:t>М. </a:t>
            </a:r>
            <a:r>
              <a:rPr lang="bg-BG" sz="1800" b="1" dirty="0">
                <a:ea typeface="Times New Roman"/>
                <a:cs typeface="Times New Roman"/>
              </a:rPr>
              <a:t>1.1.4. </a:t>
            </a:r>
            <a:r>
              <a:rPr lang="bg-BG" sz="1800" dirty="0">
                <a:ea typeface="Times New Roman"/>
                <a:cs typeface="Times New Roman"/>
              </a:rPr>
              <a:t>„Съдействие и подкрепа за реализиране на Публично – частни партньорства“.</a:t>
            </a:r>
            <a:br>
              <a:rPr lang="bg-BG" sz="1800" dirty="0">
                <a:ea typeface="Times New Roman"/>
                <a:cs typeface="Times New Roman"/>
              </a:rPr>
            </a:br>
            <a:r>
              <a:rPr lang="bg-BG" sz="1800" dirty="0" smtClean="0">
                <a:ea typeface="Times New Roman"/>
                <a:cs typeface="Times New Roman"/>
              </a:rPr>
              <a:t>	</a:t>
            </a:r>
            <a:r>
              <a:rPr lang="bg-BG" sz="1800" b="1" dirty="0" smtClean="0">
                <a:ea typeface="Times New Roman"/>
                <a:cs typeface="Times New Roman"/>
              </a:rPr>
              <a:t>М. </a:t>
            </a:r>
            <a:r>
              <a:rPr lang="bg-BG" sz="1800" b="1" dirty="0">
                <a:ea typeface="Times New Roman"/>
                <a:cs typeface="Times New Roman"/>
              </a:rPr>
              <a:t>1.1.7. </a:t>
            </a:r>
            <a:r>
              <a:rPr lang="bg-BG" sz="1800" dirty="0">
                <a:ea typeface="Times New Roman"/>
                <a:cs typeface="Times New Roman"/>
              </a:rPr>
              <a:t>„Развитие на информационни системи за управление на бизнеса – маркетинг, реклама, продажби, в европейски контекст, базирани на най-новите достижения и европейски практики</a:t>
            </a:r>
            <a:r>
              <a:rPr lang="bg-BG" sz="1800" dirty="0" smtClean="0">
                <a:ea typeface="Times New Roman"/>
                <a:cs typeface="Times New Roman"/>
              </a:rPr>
              <a:t>“ -  </a:t>
            </a:r>
            <a:r>
              <a:rPr lang="bg-BG" sz="1800" dirty="0">
                <a:ea typeface="Times New Roman"/>
                <a:cs typeface="Times New Roman"/>
              </a:rPr>
              <a:t>отпада от специфичната цел. Част от обхвата на мярката е включена в предефинираната мярка </a:t>
            </a:r>
            <a:r>
              <a:rPr lang="bg-BG" sz="1800" dirty="0" smtClean="0">
                <a:ea typeface="Times New Roman"/>
                <a:cs typeface="Times New Roman"/>
              </a:rPr>
              <a:t>1.1.2</a:t>
            </a:r>
            <a:endParaRPr lang="bg-BG" sz="1800" dirty="0"/>
          </a:p>
        </p:txBody>
      </p:sp>
      <p:sp>
        <p:nvSpPr>
          <p:cNvPr id="4" name="Rectangle 3"/>
          <p:cNvSpPr/>
          <p:nvPr/>
        </p:nvSpPr>
        <p:spPr>
          <a:xfrm>
            <a:off x="0" y="76200"/>
            <a:ext cx="9144000" cy="1554977"/>
          </a:xfrm>
          <a:prstGeom prst="rect">
            <a:avLst/>
          </a:prstGeom>
          <a:solidFill>
            <a:srgbClr val="FF9999"/>
          </a:solidFill>
        </p:spPr>
        <p:txBody>
          <a:bodyPr wrap="square">
            <a:spAutoFit/>
          </a:bodyPr>
          <a:lstStyle/>
          <a:p>
            <a:pPr algn="ctr"/>
            <a:r>
              <a:rPr lang="bg-BG" sz="2000" b="1" dirty="0" smtClean="0">
                <a:latin typeface="+mj-lt"/>
                <a:ea typeface="Times New Roman"/>
                <a:cs typeface="Times New Roman"/>
              </a:rPr>
              <a:t>Приоритет  </a:t>
            </a:r>
            <a:r>
              <a:rPr lang="bg-BG" sz="2000" b="1" dirty="0">
                <a:latin typeface="+mj-lt"/>
                <a:ea typeface="Times New Roman"/>
                <a:cs typeface="Times New Roman"/>
              </a:rPr>
              <a:t>І</a:t>
            </a:r>
            <a:r>
              <a:rPr lang="bg-BG" sz="2000" b="1" dirty="0" smtClean="0">
                <a:latin typeface="+mj-lt"/>
                <a:ea typeface="Times New Roman"/>
                <a:cs typeface="Times New Roman"/>
              </a:rPr>
              <a:t>.</a:t>
            </a:r>
          </a:p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bg-BG" sz="2000" b="1" dirty="0" smtClean="0">
                <a:latin typeface="+mj-lt"/>
                <a:ea typeface="Times New Roman"/>
                <a:cs typeface="Times New Roman"/>
              </a:rPr>
              <a:t>„</a:t>
            </a:r>
            <a:r>
              <a:rPr lang="bg-BG" sz="2000" b="1" dirty="0">
                <a:latin typeface="+mj-lt"/>
                <a:ea typeface="Times New Roman"/>
                <a:cs typeface="Times New Roman"/>
              </a:rPr>
              <a:t>Насърчаване на регионалната икономика и териториално сътрудничество, насърчаване на заетостта и предприемачеството за намаляване на бедността“</a:t>
            </a:r>
            <a:endParaRPr lang="bg-BG" dirty="0">
              <a:effectLst/>
              <a:latin typeface="+mj-lt"/>
              <a:ea typeface="Times New Roman"/>
              <a:cs typeface="Times New Roman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72" y="6324600"/>
            <a:ext cx="8235950" cy="1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448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6200"/>
            <a:ext cx="9144000" cy="1554977"/>
          </a:xfrm>
          <a:prstGeom prst="rect">
            <a:avLst/>
          </a:prstGeom>
          <a:solidFill>
            <a:srgbClr val="FF9999"/>
          </a:solidFill>
        </p:spPr>
        <p:txBody>
          <a:bodyPr wrap="square">
            <a:spAutoFit/>
          </a:bodyPr>
          <a:lstStyle/>
          <a:p>
            <a:pPr algn="ctr"/>
            <a:r>
              <a:rPr lang="bg-BG" sz="2000" b="1" dirty="0">
                <a:latin typeface="+mj-lt"/>
                <a:ea typeface="Times New Roman"/>
                <a:cs typeface="Times New Roman"/>
              </a:rPr>
              <a:t>Приоритет І</a:t>
            </a:r>
            <a:r>
              <a:rPr lang="bg-BG" sz="2000" b="1" dirty="0" smtClean="0">
                <a:latin typeface="+mj-lt"/>
                <a:ea typeface="Times New Roman"/>
                <a:cs typeface="Times New Roman"/>
              </a:rPr>
              <a:t>.</a:t>
            </a:r>
          </a:p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bg-BG" sz="2000" b="1" dirty="0" smtClean="0">
                <a:latin typeface="+mj-lt"/>
                <a:ea typeface="Times New Roman"/>
                <a:cs typeface="Times New Roman"/>
              </a:rPr>
              <a:t>„</a:t>
            </a:r>
            <a:r>
              <a:rPr lang="bg-BG" sz="2000" b="1" dirty="0">
                <a:latin typeface="+mj-lt"/>
                <a:ea typeface="Times New Roman"/>
                <a:cs typeface="Times New Roman"/>
              </a:rPr>
              <a:t>Насърчаване на регионалната икономика и териториално сътрудничество, насърчаване на заетостта и предприемачеството за намаляване на бедността“</a:t>
            </a:r>
            <a:endParaRPr lang="bg-BG" dirty="0">
              <a:effectLst/>
              <a:latin typeface="+mj-lt"/>
              <a:ea typeface="Times New Roman"/>
              <a:cs typeface="Times New Roman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72" y="6324600"/>
            <a:ext cx="8235950" cy="1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299586" y="1905000"/>
            <a:ext cx="8692013" cy="4282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bg-BG" b="1" dirty="0">
                <a:solidFill>
                  <a:srgbClr val="C00000"/>
                </a:solidFill>
                <a:latin typeface="+mj-lt"/>
                <a:ea typeface="Times New Roman"/>
                <a:cs typeface="Times New Roman"/>
              </a:rPr>
              <a:t>НОВА ФОРМУЛИРОВКА! </a:t>
            </a:r>
            <a:r>
              <a:rPr lang="bg-BG" b="1" dirty="0">
                <a:latin typeface="+mj-lt"/>
                <a:ea typeface="Times New Roman"/>
                <a:cs typeface="Times New Roman"/>
              </a:rPr>
              <a:t>СЦ 1.2. “Развитие на традиционни селскостопански сектори и повишаване на конкурентоспособността на селскостопанския и горския сектор“</a:t>
            </a:r>
            <a:endParaRPr lang="bg-BG" sz="1600" dirty="0">
              <a:latin typeface="+mj-lt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bg-BG" dirty="0">
                <a:latin typeface="+mj-lt"/>
                <a:ea typeface="Times New Roman"/>
                <a:cs typeface="Times New Roman"/>
              </a:rPr>
              <a:t>Новата специфична цел обединява в едно, две специфични цели по Приоритет 1 и една специфична цел по Приоритет 2, а именно:</a:t>
            </a:r>
            <a:endParaRPr lang="bg-BG" sz="1600" dirty="0">
              <a:latin typeface="+mj-lt"/>
              <a:ea typeface="Times New Roman"/>
              <a:cs typeface="Times New Roman"/>
            </a:endParaRPr>
          </a:p>
          <a:p>
            <a:pPr marL="342900"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628650" algn="l"/>
              </a:tabLst>
            </a:pPr>
            <a:r>
              <a:rPr lang="bg-BG" sz="1600" dirty="0">
                <a:latin typeface="+mj-lt"/>
                <a:ea typeface="Times New Roman"/>
                <a:cs typeface="Times New Roman"/>
              </a:rPr>
              <a:t>СЦ.1.2. „Повишаване ефективността на селскостопанското производство чрез осъвременяване условията на труд и разнообразяване на селската икономика“ (Пр.1);</a:t>
            </a:r>
          </a:p>
          <a:p>
            <a:pPr marL="342900"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628650" algn="l"/>
              </a:tabLst>
            </a:pPr>
            <a:r>
              <a:rPr lang="bg-BG" sz="1600" dirty="0">
                <a:latin typeface="+mj-lt"/>
                <a:ea typeface="Times New Roman"/>
                <a:cs typeface="Times New Roman"/>
              </a:rPr>
              <a:t>СЦ.1.3. „Запазване и развитие на традициите в областта на овощарството, зеленчукопроизводството, животновъдството и преработвателната промишленост“ (Пр. 1) и </a:t>
            </a:r>
          </a:p>
          <a:p>
            <a:pPr marL="342900"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628650" algn="l"/>
              </a:tabLst>
            </a:pPr>
            <a:r>
              <a:rPr lang="bg-BG" sz="1600" dirty="0">
                <a:latin typeface="+mj-lt"/>
                <a:ea typeface="Times New Roman"/>
                <a:cs typeface="Times New Roman"/>
              </a:rPr>
              <a:t>СЦ.2.10. „Възстановяване и развитие на хидромелиоративните системи“ (Пр. 2).</a:t>
            </a:r>
            <a:endParaRPr lang="bg-BG" sz="1600" dirty="0">
              <a:effectLst/>
              <a:latin typeface="+mj-lt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5672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9586" y="1631177"/>
            <a:ext cx="8524828" cy="731023"/>
          </a:xfrm>
        </p:spPr>
        <p:txBody>
          <a:bodyPr/>
          <a:lstStyle/>
          <a:p>
            <a:pPr lvl="0" algn="l" fontAlgn="auto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bg-BG" sz="1600" b="1" kern="1200" dirty="0" smtClean="0">
                <a:solidFill>
                  <a:srgbClr val="000000"/>
                </a:solidFill>
                <a:latin typeface="+mj-lt"/>
                <a:ea typeface="Times New Roman"/>
                <a:cs typeface="Times New Roman"/>
              </a:rPr>
              <a:t>СЦ </a:t>
            </a:r>
            <a:r>
              <a:rPr lang="bg-BG" sz="1600" b="1" kern="1200" dirty="0">
                <a:solidFill>
                  <a:srgbClr val="000000"/>
                </a:solidFill>
                <a:latin typeface="+mj-lt"/>
                <a:ea typeface="Times New Roman"/>
                <a:cs typeface="Times New Roman"/>
              </a:rPr>
              <a:t>1.2. “Развитие на традиционни селскостопански сектори и повишаване на конкурентоспособността на селскостопанския и горския сектор“</a:t>
            </a:r>
            <a:endParaRPr lang="bg-BG" sz="1600" kern="1200" dirty="0">
              <a:solidFill>
                <a:srgbClr val="000000"/>
              </a:solidFill>
              <a:latin typeface="+mj-lt"/>
              <a:ea typeface="Times New Roman"/>
              <a:cs typeface="Times New Roman"/>
            </a:endParaRPr>
          </a:p>
          <a:p>
            <a:endParaRPr lang="bg-BG" sz="1600" dirty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76200"/>
            <a:ext cx="9144000" cy="1554977"/>
          </a:xfrm>
          <a:prstGeom prst="rect">
            <a:avLst/>
          </a:prstGeom>
          <a:solidFill>
            <a:srgbClr val="FF9999"/>
          </a:solidFill>
        </p:spPr>
        <p:txBody>
          <a:bodyPr wrap="square">
            <a:spAutoFit/>
          </a:bodyPr>
          <a:lstStyle/>
          <a:p>
            <a:pPr algn="ctr"/>
            <a:r>
              <a:rPr lang="bg-BG" sz="2000" b="1" dirty="0">
                <a:latin typeface="+mj-lt"/>
                <a:ea typeface="Times New Roman"/>
                <a:cs typeface="Times New Roman"/>
              </a:rPr>
              <a:t>Приоритет </a:t>
            </a:r>
            <a:r>
              <a:rPr lang="bg-BG" sz="2000" b="1" dirty="0" smtClean="0">
                <a:latin typeface="+mj-lt"/>
                <a:ea typeface="Times New Roman"/>
                <a:cs typeface="Times New Roman"/>
              </a:rPr>
              <a:t> І.</a:t>
            </a:r>
          </a:p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bg-BG" sz="2000" b="1" dirty="0" smtClean="0">
                <a:latin typeface="+mj-lt"/>
                <a:ea typeface="Times New Roman"/>
                <a:cs typeface="Times New Roman"/>
              </a:rPr>
              <a:t>„</a:t>
            </a:r>
            <a:r>
              <a:rPr lang="bg-BG" sz="2000" b="1" dirty="0">
                <a:latin typeface="+mj-lt"/>
                <a:ea typeface="Times New Roman"/>
                <a:cs typeface="Times New Roman"/>
              </a:rPr>
              <a:t>Насърчаване на регионалната икономика и териториално сътрудничество, насърчаване на заетостта и предприемачеството за намаляване на бедността“</a:t>
            </a:r>
            <a:endParaRPr lang="bg-BG" dirty="0">
              <a:effectLst/>
              <a:latin typeface="+mj-lt"/>
              <a:ea typeface="Times New Roman"/>
              <a:cs typeface="Times New Roman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72" y="6324600"/>
            <a:ext cx="8235950" cy="1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9114" y="2286000"/>
            <a:ext cx="8524828" cy="311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tabLst>
                <a:tab pos="628650" algn="l"/>
              </a:tabLst>
            </a:pPr>
            <a:r>
              <a:rPr lang="bg-BG" sz="1600" b="1" dirty="0" smtClean="0">
                <a:latin typeface="+mj-lt"/>
                <a:ea typeface="Times New Roman"/>
                <a:cs typeface="Times New Roman"/>
              </a:rPr>
              <a:t>М. </a:t>
            </a:r>
            <a:r>
              <a:rPr lang="bg-BG" sz="1600" b="1" dirty="0">
                <a:latin typeface="+mj-lt"/>
                <a:ea typeface="Times New Roman"/>
                <a:cs typeface="Times New Roman"/>
              </a:rPr>
              <a:t>1.2.4. </a:t>
            </a:r>
            <a:r>
              <a:rPr lang="bg-BG" sz="1600" dirty="0">
                <a:latin typeface="+mj-lt"/>
                <a:ea typeface="Times New Roman"/>
                <a:cs typeface="Times New Roman"/>
              </a:rPr>
              <a:t>„Ефективна организация за маркетинг и реклама на местното производство“ е предефинирана в „Маркетинг на селскостопанската продукция“.</a:t>
            </a:r>
          </a:p>
          <a:p>
            <a:pPr lvl="0" algn="just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tabLst>
                <a:tab pos="628650" algn="l"/>
              </a:tabLst>
            </a:pPr>
            <a:r>
              <a:rPr lang="bg-BG" sz="1600" b="1" dirty="0" smtClean="0">
                <a:latin typeface="+mj-lt"/>
                <a:ea typeface="Times New Roman"/>
                <a:cs typeface="Times New Roman"/>
              </a:rPr>
              <a:t>М. </a:t>
            </a:r>
            <a:r>
              <a:rPr lang="bg-BG" sz="1600" b="1" dirty="0">
                <a:latin typeface="+mj-lt"/>
                <a:ea typeface="Times New Roman"/>
                <a:cs typeface="Times New Roman"/>
              </a:rPr>
              <a:t>1.2.5</a:t>
            </a:r>
            <a:r>
              <a:rPr lang="bg-BG" sz="1600" dirty="0">
                <a:latin typeface="+mj-lt"/>
                <a:ea typeface="Times New Roman"/>
                <a:cs typeface="Times New Roman"/>
              </a:rPr>
              <a:t>. „Запазване и развитие на традиционни селскостопански сектори с традиции в област Кюстендил - овощарство, зеленчукопроизводство и животновъдство“ </a:t>
            </a:r>
            <a:r>
              <a:rPr lang="bg-BG" sz="1600" dirty="0" smtClean="0">
                <a:latin typeface="+mj-lt"/>
                <a:ea typeface="Times New Roman"/>
                <a:cs typeface="Times New Roman"/>
              </a:rPr>
              <a:t>–обединява </a:t>
            </a:r>
            <a:r>
              <a:rPr lang="bg-BG" sz="1600" dirty="0">
                <a:latin typeface="+mj-lt"/>
                <a:ea typeface="Times New Roman"/>
                <a:cs typeface="Times New Roman"/>
              </a:rPr>
              <a:t>три мерки първоначално предвидени по СЦ 1.3, </a:t>
            </a:r>
            <a:r>
              <a:rPr lang="bg-BG" sz="1600" dirty="0" smtClean="0">
                <a:latin typeface="+mj-lt"/>
                <a:ea typeface="Times New Roman"/>
                <a:cs typeface="Times New Roman"/>
              </a:rPr>
              <a:t>- М. </a:t>
            </a:r>
            <a:r>
              <a:rPr lang="bg-BG" sz="1600" dirty="0">
                <a:latin typeface="+mj-lt"/>
                <a:ea typeface="Times New Roman"/>
                <a:cs typeface="Times New Roman"/>
              </a:rPr>
              <a:t>1.3.1., </a:t>
            </a:r>
            <a:r>
              <a:rPr lang="bg-BG" sz="1600" dirty="0" smtClean="0">
                <a:latin typeface="+mj-lt"/>
                <a:ea typeface="Times New Roman"/>
                <a:cs typeface="Times New Roman"/>
              </a:rPr>
              <a:t>М. </a:t>
            </a:r>
            <a:r>
              <a:rPr lang="bg-BG" sz="1600" dirty="0">
                <a:latin typeface="+mj-lt"/>
                <a:ea typeface="Times New Roman"/>
                <a:cs typeface="Times New Roman"/>
              </a:rPr>
              <a:t>1.3.2. и </a:t>
            </a:r>
            <a:r>
              <a:rPr lang="bg-BG" sz="1600" dirty="0" smtClean="0">
                <a:latin typeface="+mj-lt"/>
                <a:ea typeface="Times New Roman"/>
                <a:cs typeface="Times New Roman"/>
              </a:rPr>
              <a:t>М. </a:t>
            </a:r>
            <a:r>
              <a:rPr lang="bg-BG" sz="1600" dirty="0">
                <a:latin typeface="+mj-lt"/>
                <a:ea typeface="Times New Roman"/>
                <a:cs typeface="Times New Roman"/>
              </a:rPr>
              <a:t>1.3.3.</a:t>
            </a:r>
          </a:p>
          <a:p>
            <a:pPr lvl="0" algn="just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tabLst>
                <a:tab pos="628650" algn="l"/>
              </a:tabLst>
            </a:pPr>
            <a:r>
              <a:rPr lang="bg-BG" sz="1600" b="1" dirty="0" smtClean="0">
                <a:latin typeface="+mj-lt"/>
                <a:ea typeface="Times New Roman"/>
                <a:cs typeface="Times New Roman"/>
              </a:rPr>
              <a:t>М </a:t>
            </a:r>
            <a:r>
              <a:rPr lang="bg-BG" sz="1600" b="1" dirty="0">
                <a:latin typeface="+mj-lt"/>
                <a:ea typeface="Times New Roman"/>
                <a:cs typeface="Times New Roman"/>
              </a:rPr>
              <a:t>1.2.8 </a:t>
            </a:r>
            <a:r>
              <a:rPr lang="bg-BG" sz="1600" dirty="0">
                <a:latin typeface="+mj-lt"/>
                <a:ea typeface="Times New Roman"/>
                <a:cs typeface="Times New Roman"/>
              </a:rPr>
              <a:t>„Подкрепа за възстановяване и изграждане на хидромелиоративните системи“ обединява предвидените три мерки по СЦ 2.10. „Възстановяване и развитие на хидромелиоративните системи“ (Пр. 2).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bg-BG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5683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76400"/>
            <a:ext cx="8763000" cy="4419600"/>
          </a:xfrm>
        </p:spPr>
        <p:txBody>
          <a:bodyPr/>
          <a:lstStyle/>
          <a:p>
            <a:pPr algn="just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tabLst>
                <a:tab pos="628650" algn="l"/>
              </a:tabLst>
            </a:pPr>
            <a:r>
              <a:rPr lang="bg-BG" sz="1600" b="1" dirty="0">
                <a:latin typeface="+mj-lt"/>
                <a:ea typeface="Times New Roman"/>
                <a:cs typeface="Times New Roman"/>
              </a:rPr>
              <a:t>СЦ. 1.3. „Развитие на култура, балнеология, зимни спортове, нови форми на туризъм, туристически маршрути и продукти</a:t>
            </a:r>
            <a:r>
              <a:rPr lang="bg-BG" sz="1600" b="1" dirty="0">
                <a:solidFill>
                  <a:srgbClr val="943634"/>
                </a:solidFill>
                <a:latin typeface="+mj-lt"/>
                <a:ea typeface="Times New Roman"/>
                <a:cs typeface="Times New Roman"/>
              </a:rPr>
              <a:t>“</a:t>
            </a:r>
            <a:r>
              <a:rPr lang="bg-BG" sz="1600" dirty="0">
                <a:latin typeface="+mj-lt"/>
                <a:ea typeface="Times New Roman"/>
                <a:cs typeface="Times New Roman"/>
              </a:rPr>
              <a:t> – бивша </a:t>
            </a:r>
            <a:r>
              <a:rPr lang="bg-BG" sz="1600" dirty="0" smtClean="0">
                <a:latin typeface="+mj-lt"/>
                <a:ea typeface="Times New Roman"/>
                <a:cs typeface="Times New Roman"/>
              </a:rPr>
              <a:t>1.4</a:t>
            </a:r>
          </a:p>
          <a:p>
            <a:pPr algn="just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tabLst>
                <a:tab pos="628650" algn="l"/>
              </a:tabLst>
            </a:pPr>
            <a:r>
              <a:rPr lang="bg-BG" sz="1600" dirty="0">
                <a:latin typeface="+mj-lt"/>
                <a:ea typeface="Times New Roman"/>
                <a:cs typeface="Times New Roman"/>
              </a:rPr>
              <a:t>	</a:t>
            </a:r>
            <a:r>
              <a:rPr lang="bg-BG" sz="1600" b="1" dirty="0" smtClean="0">
                <a:latin typeface="+mj-lt"/>
                <a:ea typeface="Times New Roman"/>
                <a:cs typeface="Times New Roman"/>
              </a:rPr>
              <a:t>М. </a:t>
            </a:r>
            <a:r>
              <a:rPr lang="bg-BG" sz="1600" b="1" dirty="0">
                <a:latin typeface="+mj-lt"/>
                <a:ea typeface="Times New Roman"/>
                <a:cs typeface="Times New Roman"/>
              </a:rPr>
              <a:t>1.4.3 става </a:t>
            </a:r>
            <a:r>
              <a:rPr lang="bg-BG" sz="1600" b="1" dirty="0" smtClean="0">
                <a:latin typeface="+mj-lt"/>
                <a:ea typeface="Times New Roman"/>
                <a:cs typeface="Times New Roman"/>
              </a:rPr>
              <a:t>М. </a:t>
            </a:r>
            <a:r>
              <a:rPr lang="bg-BG" sz="1600" b="1" dirty="0">
                <a:latin typeface="+mj-lt"/>
                <a:ea typeface="Times New Roman"/>
                <a:cs typeface="Times New Roman"/>
              </a:rPr>
              <a:t>1.3.3 </a:t>
            </a:r>
            <a:r>
              <a:rPr lang="bg-BG" sz="1600" b="1" dirty="0" smtClean="0">
                <a:solidFill>
                  <a:srgbClr val="C00000"/>
                </a:solidFill>
                <a:latin typeface="+mj-lt"/>
                <a:ea typeface="Times New Roman"/>
                <a:cs typeface="Times New Roman"/>
              </a:rPr>
              <a:t>Нова формулировка ! </a:t>
            </a:r>
            <a:r>
              <a:rPr lang="bg-BG" sz="1600" dirty="0" smtClean="0">
                <a:latin typeface="+mj-lt"/>
                <a:ea typeface="Times New Roman"/>
                <a:cs typeface="Times New Roman"/>
              </a:rPr>
              <a:t>„</a:t>
            </a:r>
            <a:r>
              <a:rPr lang="bg-BG" sz="1600" dirty="0">
                <a:latin typeface="+mj-lt"/>
                <a:ea typeface="Times New Roman"/>
                <a:cs typeface="Times New Roman"/>
              </a:rPr>
              <a:t>Подкрепа за развитието на планински туризъм и зимни спортове в Рила планина – Сапарева баня/ Паничище – в. Кабул; Дупница и планина Осогово, с проект: Изграждане на курорт „Дестинация Рила“ в община Самоков, Софийска област и община Сапарева баня, област Кюстендил</a:t>
            </a:r>
            <a:r>
              <a:rPr lang="bg-BG" sz="1600" dirty="0" smtClean="0">
                <a:latin typeface="+mj-lt"/>
                <a:ea typeface="Times New Roman"/>
                <a:cs typeface="Times New Roman"/>
              </a:rPr>
              <a:t>“</a:t>
            </a:r>
          </a:p>
          <a:p>
            <a:pPr algn="just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tabLst>
                <a:tab pos="628650" algn="l"/>
              </a:tabLst>
            </a:pPr>
            <a:r>
              <a:rPr lang="bg-BG" sz="1600" dirty="0">
                <a:latin typeface="+mj-lt"/>
                <a:ea typeface="Times New Roman"/>
                <a:cs typeface="Times New Roman"/>
              </a:rPr>
              <a:t>	</a:t>
            </a:r>
            <a:r>
              <a:rPr lang="bg-BG" sz="1600" b="1" dirty="0" smtClean="0">
                <a:latin typeface="+mj-lt"/>
                <a:ea typeface="Times New Roman"/>
                <a:cs typeface="Times New Roman"/>
              </a:rPr>
              <a:t>М </a:t>
            </a:r>
            <a:r>
              <a:rPr lang="bg-BG" sz="1600" b="1" dirty="0">
                <a:latin typeface="+mj-lt"/>
                <a:ea typeface="Times New Roman"/>
                <a:cs typeface="Times New Roman"/>
              </a:rPr>
              <a:t>1.4.5. </a:t>
            </a:r>
            <a:r>
              <a:rPr lang="bg-BG" sz="1600" dirty="0">
                <a:latin typeface="+mj-lt"/>
                <a:ea typeface="Times New Roman"/>
                <a:cs typeface="Times New Roman"/>
              </a:rPr>
              <a:t>„Укрепване на културните институции и инфраструктурната им обезпеченост – Регионален исторически музей Кюстендил, Художествена галевия ''Владимир Димитров Майстора'', Регионална библиотека ''Емануил </a:t>
            </a:r>
            <a:r>
              <a:rPr lang="bg-BG" sz="1600" dirty="0" smtClean="0">
                <a:latin typeface="+mj-lt"/>
                <a:ea typeface="Times New Roman"/>
                <a:cs typeface="Times New Roman"/>
              </a:rPr>
              <a:t>Попдимитров‚ - отпада. Включена </a:t>
            </a:r>
            <a:r>
              <a:rPr lang="bg-BG" sz="1600" dirty="0">
                <a:latin typeface="+mj-lt"/>
                <a:ea typeface="Times New Roman"/>
                <a:cs typeface="Times New Roman"/>
              </a:rPr>
              <a:t>в СЦ 1.8, </a:t>
            </a:r>
          </a:p>
          <a:p>
            <a:pPr algn="just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tabLst>
                <a:tab pos="628650" algn="l"/>
              </a:tabLst>
            </a:pPr>
            <a:r>
              <a:rPr lang="bg-BG" sz="1600" b="1" dirty="0" smtClean="0">
                <a:solidFill>
                  <a:srgbClr val="C00000"/>
                </a:solidFill>
                <a:latin typeface="+mj-lt"/>
                <a:ea typeface="Times New Roman"/>
                <a:cs typeface="Times New Roman"/>
              </a:rPr>
              <a:t>	Нова !</a:t>
            </a:r>
            <a:r>
              <a:rPr lang="bg-BG" sz="1600" dirty="0" smtClean="0">
                <a:latin typeface="+mj-lt"/>
                <a:ea typeface="Times New Roman"/>
                <a:cs typeface="Times New Roman"/>
              </a:rPr>
              <a:t> </a:t>
            </a:r>
            <a:r>
              <a:rPr lang="bg-BG" sz="1600" b="1" dirty="0" smtClean="0">
                <a:latin typeface="+mj-lt"/>
                <a:ea typeface="Times New Roman"/>
                <a:cs typeface="Times New Roman"/>
              </a:rPr>
              <a:t>М. 1.3.5 </a:t>
            </a:r>
            <a:r>
              <a:rPr lang="bg-BG" sz="1600" dirty="0" smtClean="0">
                <a:latin typeface="+mj-lt"/>
                <a:ea typeface="Times New Roman"/>
                <a:cs typeface="Times New Roman"/>
              </a:rPr>
              <a:t>„Подкрепа за дейности за популяризиране на природното и културно-историческото наследство и поклонническия туризъм в областта чрез маркетинг и реклама на туристически продукти, основани на местния потенциал“- обединява М. 1.4.6.и М.1.4.7. </a:t>
            </a:r>
            <a:endParaRPr lang="bg-BG" sz="1600" dirty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76200"/>
            <a:ext cx="9144000" cy="1554977"/>
          </a:xfrm>
          <a:prstGeom prst="rect">
            <a:avLst/>
          </a:prstGeom>
          <a:solidFill>
            <a:srgbClr val="FF9999"/>
          </a:solidFill>
        </p:spPr>
        <p:txBody>
          <a:bodyPr wrap="square">
            <a:spAutoFit/>
          </a:bodyPr>
          <a:lstStyle/>
          <a:p>
            <a:pPr algn="ctr"/>
            <a:r>
              <a:rPr lang="bg-BG" sz="2000" b="1" dirty="0">
                <a:latin typeface="+mj-lt"/>
                <a:ea typeface="Times New Roman"/>
                <a:cs typeface="Times New Roman"/>
              </a:rPr>
              <a:t>Приоритет </a:t>
            </a:r>
            <a:r>
              <a:rPr lang="bg-BG" sz="2000" b="1" dirty="0" smtClean="0">
                <a:latin typeface="+mj-lt"/>
                <a:ea typeface="Times New Roman"/>
                <a:cs typeface="Times New Roman"/>
              </a:rPr>
              <a:t> І.</a:t>
            </a:r>
          </a:p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bg-BG" sz="2000" b="1" dirty="0" smtClean="0">
                <a:latin typeface="+mj-lt"/>
                <a:ea typeface="Times New Roman"/>
                <a:cs typeface="Times New Roman"/>
              </a:rPr>
              <a:t>„</a:t>
            </a:r>
            <a:r>
              <a:rPr lang="bg-BG" sz="2000" b="1" dirty="0">
                <a:latin typeface="+mj-lt"/>
                <a:ea typeface="Times New Roman"/>
                <a:cs typeface="Times New Roman"/>
              </a:rPr>
              <a:t>Насърчаване на регионалната икономика и териториално сътрудничество, насърчаване на заетостта и предприемачеството за намаляване на бедността“</a:t>
            </a:r>
            <a:endParaRPr lang="bg-BG" dirty="0">
              <a:effectLst/>
              <a:latin typeface="+mj-lt"/>
              <a:ea typeface="Times New Roman"/>
              <a:cs typeface="Times New Roman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72" y="6324600"/>
            <a:ext cx="8235950" cy="1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28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aster slide">
  <a:themeElements>
    <a:clrScheme name="1_Master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Master slide">
      <a:majorFont>
        <a:latin typeface="Arial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1_Master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aster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aster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Мастър слайд</Template>
  <TotalTime>586</TotalTime>
  <Words>1518</Words>
  <Application>Microsoft Office PowerPoint</Application>
  <PresentationFormat>On-screen Show (4:3)</PresentationFormat>
  <Paragraphs>111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1_Master slide</vt:lpstr>
      <vt:lpstr>АКТУАЛИЗИРАН ДОКУМЕНТ ЗА ИЗПЪЛНЕНИЕТО НА ОБЛАСТНАТА СТРАТЕГИЯ ЗА РАЗВИТИЕ НА ОБЛАСТ КЮСТЕНДИЛ 2018-2020</vt:lpstr>
      <vt:lpstr>Законови и нормативни мотиви за актуализация на стратегическия документ</vt:lpstr>
      <vt:lpstr>Допълване на социално-икономическия анализ с анализ на „Административен капацитет, междуинституционална координация и съгласуваност на политиките“ Коригиране на така заложената стратегическа рамка в посока на ясно разграничаване на припокриващи се/дублирани специфични цели и мерки и ясна демаркация между отделните стратегически цели, приоритети и специфични цели      </vt:lpstr>
      <vt:lpstr>Обхват на Актуализираният документ </vt:lpstr>
      <vt:lpstr>СЦ.1.1. „Подкрепа за изграждане на местна бизнес инфраструктура и въвеждане на иновации“  Нова ! М. 1.1.1 „Развитие и инфраструктурно обезпечаване на бизнес инфраструктурата в подкрепа на предприемаческата активност - технологични паркове за трансфер на технологии, бизнес инкубатори, бизнес и производствени зони и др.“ – обединява М 1.1.1 и М. 1.1.5.  Нова формулировка ! М 1.1.2. „Насърчаване на технологичното обновяване, развитието на иновационен капацитет и системите за бизнес управление“ – разширен обхват, като включва М 1.1.7  Нова ! М. 1.1.3 „Насърчаване и подкрепа за развитие на иновациите, ускорено усвояване на технологии, методи и др. в тематичните области „Информатика и ИКТ“, „Нови технологии в креативни и рекреативни индустрии“ и „Индустрия за здравословен живот и биотехнологии“   М. 1.1.3. „Стимулиране разнообразието на регионалната икономика“  - отпада</vt:lpstr>
      <vt:lpstr> М. 1.1.4. „Подкрепа на бизнеса за подобряване условията на труд, чрез внедряване на нови технологии и работно оборудване“ отпада, тъй като е функционално свързан с М. 1.1.2.  М 1.1.6. „Развитие на Публично-частни партньорства за решаване на приоритетни проблеми за социално-икономическо развитие“ е преформулирана като М. 1.1.4. „Съдействие и подкрепа за реализиране на Публично – частни партньорства“.  М. 1.1.7. „Развитие на информационни системи за управление на бизнеса – маркетинг, реклама, продажби, в европейски контекст, базирани на най-новите достижения и европейски практики“ -  отпада от специфичната цел. Част от обхвата на мярката е включена в предефинираната мярка 1.1.2</vt:lpstr>
      <vt:lpstr>PowerPoint Presentation</vt:lpstr>
      <vt:lpstr>PowerPoint Presentation</vt:lpstr>
      <vt:lpstr>PowerPoint Presentation</vt:lpstr>
      <vt:lpstr>СЦ. 1.4. „Непрекъснато развитие на човешкия потенциал, чрез обучения и повишаване на професионалната квалификация“ – бивша 1.5   М. 1.5.1. „Развитие на професионалното образование в съответствие с потребностите на бизнеса в региона“ – отпада. Свързана е с М. 1.8.1 „Оптимизиране на професионалното образование, съгласно нуждите на бизнеса и секторите на икономика в региона“ (СЦ 1.8)  М. 1.5.3. „Прилагане на комплексни мерки за рязко ограничаване на ранното отпадане от училище“ е свързана по-пряко със системата за образование в рамките на СЦ 1.8.  </vt:lpstr>
      <vt:lpstr>PowerPoint Presentation</vt:lpstr>
      <vt:lpstr>PowerPoint Presentation</vt:lpstr>
      <vt:lpstr>Приоритет II.  „Полицентрично и балансирано териториално развитие и развитие на комплексната инфраструктура“</vt:lpstr>
      <vt:lpstr>За избягване на дублирането на цели и мерки от Пр. 2 отпадат или са прехвърлени към други приоритети следните специфични цели</vt:lpstr>
      <vt:lpstr>Нова формулировка ! СЦ. 3.1. „Развитие на трансграничното сътрудничество и мобилизиране потенциала на периферните гранични територии в различните аспекти на социално-икономическия живот“</vt:lpstr>
      <vt:lpstr>СЦ 4.1. „Превенция на климатичните промени чрез подкрепа за преминаване към нисковъглеродна икономика и интелигентна мобилност“</vt:lpstr>
      <vt:lpstr>СЦ 4.3. „Реконструкция и доизграждане на ВИК мрежата, ПСПВ и ПСОВ“ </vt:lpstr>
      <vt:lpstr>ОБЩА ОЦЕНКА НА НЕОБХОДИМИТЕ РЕСУРСИ ЗА ПОСТИГАНЕ НА ЦЕЛИТЕ НА СТРАТЕГИЯТА</vt:lpstr>
      <vt:lpstr>ТЕРИТОРИАЛЕН ОБХВАТ НА РАЙОНИТЕ ЗА ЦЕЛЕНАСОЧЕНА ПОДКРЕПА</vt:lpstr>
      <vt:lpstr>КРИТЕРИИ ЗА ОЦЕНКА НА ИЗПЪЛНЕНИЕТО НА СТРАТЕГИЯТА</vt:lpstr>
      <vt:lpstr>Благодаря за вниманието 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</cp:lastModifiedBy>
  <cp:revision>63</cp:revision>
  <cp:lastPrinted>2018-03-13T11:51:27Z</cp:lastPrinted>
  <dcterms:created xsi:type="dcterms:W3CDTF">2006-08-16T00:00:00Z</dcterms:created>
  <dcterms:modified xsi:type="dcterms:W3CDTF">2018-09-17T13:57:50Z</dcterms:modified>
</cp:coreProperties>
</file>