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Sheet1!$E$2:$E$3</c:f>
              <c:strCache>
                <c:ptCount val="1"/>
                <c:pt idx="0">
                  <c:v>Подмярка 4.1 Брой подадени проекти</c:v>
                </c:pt>
              </c:strCache>
            </c:strRef>
          </c:tx>
          <c:invertIfNegative val="0"/>
          <c:cat>
            <c:strRef>
              <c:f>Sheet1!$D$4:$D$8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 (град)</c:v>
                </c:pt>
                <c:pt idx="4">
                  <c:v>София (област)</c:v>
                </c:pt>
              </c:strCache>
            </c:strRef>
          </c:cat>
          <c:val>
            <c:numRef>
              <c:f>Sheet1!$E$4:$E$8</c:f>
              <c:numCache>
                <c:formatCode>General</c:formatCode>
                <c:ptCount val="5"/>
                <c:pt idx="0">
                  <c:v>176</c:v>
                </c:pt>
                <c:pt idx="1">
                  <c:v>125</c:v>
                </c:pt>
                <c:pt idx="2">
                  <c:v>113</c:v>
                </c:pt>
                <c:pt idx="3">
                  <c:v>26</c:v>
                </c:pt>
                <c:pt idx="4">
                  <c:v>309</c:v>
                </c:pt>
              </c:numCache>
            </c:numRef>
          </c:val>
        </c:ser>
        <c:ser>
          <c:idx val="1"/>
          <c:order val="1"/>
          <c:tx>
            <c:strRef>
              <c:f>Sheet1!$F$2:$F$3</c:f>
              <c:strCache>
                <c:ptCount val="1"/>
                <c:pt idx="0">
                  <c:v>Подмярка 4.1 Брой на подписаните договори</c:v>
                </c:pt>
              </c:strCache>
            </c:strRef>
          </c:tx>
          <c:invertIfNegative val="0"/>
          <c:cat>
            <c:strRef>
              <c:f>Sheet1!$D$4:$D$8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 (град)</c:v>
                </c:pt>
                <c:pt idx="4">
                  <c:v>София (област)</c:v>
                </c:pt>
              </c:strCache>
            </c:strRef>
          </c:cat>
          <c:val>
            <c:numRef>
              <c:f>Sheet1!$F$4:$F$8</c:f>
              <c:numCache>
                <c:formatCode>General</c:formatCode>
                <c:ptCount val="5"/>
                <c:pt idx="0">
                  <c:v>69</c:v>
                </c:pt>
                <c:pt idx="1">
                  <c:v>29</c:v>
                </c:pt>
                <c:pt idx="2">
                  <c:v>32</c:v>
                </c:pt>
                <c:pt idx="3">
                  <c:v>1</c:v>
                </c:pt>
                <c:pt idx="4">
                  <c:v>104</c:v>
                </c:pt>
              </c:numCache>
            </c:numRef>
          </c:val>
        </c:ser>
        <c:ser>
          <c:idx val="2"/>
          <c:order val="2"/>
          <c:tx>
            <c:strRef>
              <c:f>Sheet1!$G$2:$G$3</c:f>
              <c:strCache>
                <c:ptCount val="1"/>
                <c:pt idx="0">
                  <c:v>Подмярка 4.1 Приключили проекти брой</c:v>
                </c:pt>
              </c:strCache>
            </c:strRef>
          </c:tx>
          <c:invertIfNegative val="0"/>
          <c:cat>
            <c:strRef>
              <c:f>Sheet1!$D$4:$D$8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 (град)</c:v>
                </c:pt>
                <c:pt idx="4">
                  <c:v>София (област)</c:v>
                </c:pt>
              </c:strCache>
            </c:strRef>
          </c:cat>
          <c:val>
            <c:numRef>
              <c:f>Sheet1!$G$4:$G$8</c:f>
              <c:numCache>
                <c:formatCode>General</c:formatCode>
                <c:ptCount val="5"/>
                <c:pt idx="0">
                  <c:v>16</c:v>
                </c:pt>
                <c:pt idx="1">
                  <c:v>13</c:v>
                </c:pt>
                <c:pt idx="2">
                  <c:v>15</c:v>
                </c:pt>
                <c:pt idx="4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01504"/>
        <c:axId val="34488320"/>
      </c:barChart>
      <c:catAx>
        <c:axId val="34101504"/>
        <c:scaling>
          <c:orientation val="minMax"/>
        </c:scaling>
        <c:delete val="0"/>
        <c:axPos val="l"/>
        <c:majorTickMark val="none"/>
        <c:minorTickMark val="none"/>
        <c:tickLblPos val="nextTo"/>
        <c:crossAx val="34488320"/>
        <c:crosses val="autoZero"/>
        <c:auto val="1"/>
        <c:lblAlgn val="ctr"/>
        <c:lblOffset val="100"/>
        <c:noMultiLvlLbl val="0"/>
      </c:catAx>
      <c:valAx>
        <c:axId val="3448832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341015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'4.2'!$D$1:$D$2</c:f>
              <c:strCache>
                <c:ptCount val="1"/>
                <c:pt idx="0">
                  <c:v>Подмярка 4.2  Брой подадени проекти</c:v>
                </c:pt>
              </c:strCache>
            </c:strRef>
          </c:tx>
          <c:invertIfNegative val="0"/>
          <c:cat>
            <c:strRef>
              <c:f>'4.2'!$C$3:$C$7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 (град)</c:v>
                </c:pt>
                <c:pt idx="4">
                  <c:v>София (област)</c:v>
                </c:pt>
              </c:strCache>
            </c:strRef>
          </c:cat>
          <c:val>
            <c:numRef>
              <c:f>'4.2'!$D$3:$D$7</c:f>
              <c:numCache>
                <c:formatCode>General</c:formatCode>
                <c:ptCount val="5"/>
                <c:pt idx="0">
                  <c:v>27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28</c:v>
                </c:pt>
              </c:numCache>
            </c:numRef>
          </c:val>
        </c:ser>
        <c:ser>
          <c:idx val="1"/>
          <c:order val="1"/>
          <c:tx>
            <c:strRef>
              <c:f>'4.2'!$E$1:$E$2</c:f>
              <c:strCache>
                <c:ptCount val="1"/>
                <c:pt idx="0">
                  <c:v>Подмярка 4.2  Брой на подписаните договори</c:v>
                </c:pt>
              </c:strCache>
            </c:strRef>
          </c:tx>
          <c:invertIfNegative val="0"/>
          <c:cat>
            <c:strRef>
              <c:f>'4.2'!$C$3:$C$7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 (град)</c:v>
                </c:pt>
                <c:pt idx="4">
                  <c:v>София (област)</c:v>
                </c:pt>
              </c:strCache>
            </c:strRef>
          </c:cat>
          <c:val>
            <c:numRef>
              <c:f>'4.2'!$E$3:$E$7</c:f>
              <c:numCache>
                <c:formatCode>General</c:formatCode>
                <c:ptCount val="5"/>
                <c:pt idx="0">
                  <c:v>18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15</c:v>
                </c:pt>
              </c:numCache>
            </c:numRef>
          </c:val>
        </c:ser>
        <c:ser>
          <c:idx val="2"/>
          <c:order val="2"/>
          <c:tx>
            <c:strRef>
              <c:f>'4.2'!$F$1:$F$2</c:f>
              <c:strCache>
                <c:ptCount val="1"/>
                <c:pt idx="0">
                  <c:v>Подмярка 4.2  Приключили проекти брой</c:v>
                </c:pt>
              </c:strCache>
            </c:strRef>
          </c:tx>
          <c:invertIfNegative val="0"/>
          <c:cat>
            <c:strRef>
              <c:f>'4.2'!$C$3:$C$7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 (град)</c:v>
                </c:pt>
                <c:pt idx="4">
                  <c:v>София (област)</c:v>
                </c:pt>
              </c:strCache>
            </c:strRef>
          </c:cat>
          <c:val>
            <c:numRef>
              <c:f>'4.2'!$F$3:$F$7</c:f>
              <c:numCache>
                <c:formatCode>General</c:formatCode>
                <c:ptCount val="5"/>
                <c:pt idx="0">
                  <c:v>5</c:v>
                </c:pt>
                <c:pt idx="2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42656"/>
        <c:axId val="35152640"/>
      </c:barChart>
      <c:catAx>
        <c:axId val="35142656"/>
        <c:scaling>
          <c:orientation val="minMax"/>
        </c:scaling>
        <c:delete val="0"/>
        <c:axPos val="l"/>
        <c:majorTickMark val="none"/>
        <c:minorTickMark val="none"/>
        <c:tickLblPos val="nextTo"/>
        <c:crossAx val="35152640"/>
        <c:crosses val="autoZero"/>
        <c:auto val="1"/>
        <c:lblAlgn val="ctr"/>
        <c:lblOffset val="100"/>
        <c:noMultiLvlLbl val="0"/>
      </c:catAx>
      <c:valAx>
        <c:axId val="3515264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351426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'6.1'!$D$2:$D$3</c:f>
              <c:strCache>
                <c:ptCount val="1"/>
                <c:pt idx="0">
                  <c:v>Подмярка 6.1  Брой подадени проекти</c:v>
                </c:pt>
              </c:strCache>
            </c:strRef>
          </c:tx>
          <c:invertIfNegative val="0"/>
          <c:cat>
            <c:strRef>
              <c:f>'6.1'!$C$4:$C$8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 (град)</c:v>
                </c:pt>
                <c:pt idx="4">
                  <c:v>София (област)</c:v>
                </c:pt>
              </c:strCache>
            </c:strRef>
          </c:cat>
          <c:val>
            <c:numRef>
              <c:f>'6.1'!$D$4:$D$8</c:f>
              <c:numCache>
                <c:formatCode>General</c:formatCode>
                <c:ptCount val="5"/>
                <c:pt idx="0">
                  <c:v>343</c:v>
                </c:pt>
                <c:pt idx="1">
                  <c:v>90</c:v>
                </c:pt>
                <c:pt idx="2">
                  <c:v>64</c:v>
                </c:pt>
                <c:pt idx="3">
                  <c:v>13</c:v>
                </c:pt>
                <c:pt idx="4">
                  <c:v>92</c:v>
                </c:pt>
              </c:numCache>
            </c:numRef>
          </c:val>
        </c:ser>
        <c:ser>
          <c:idx val="1"/>
          <c:order val="1"/>
          <c:tx>
            <c:strRef>
              <c:f>'6.1'!$E$2:$E$3</c:f>
              <c:strCache>
                <c:ptCount val="1"/>
                <c:pt idx="0">
                  <c:v>Подмярка 6.1  Брой на подписаните договори</c:v>
                </c:pt>
              </c:strCache>
            </c:strRef>
          </c:tx>
          <c:invertIfNegative val="0"/>
          <c:cat>
            <c:strRef>
              <c:f>'6.1'!$C$4:$C$8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 (град)</c:v>
                </c:pt>
                <c:pt idx="4">
                  <c:v>София (област)</c:v>
                </c:pt>
              </c:strCache>
            </c:strRef>
          </c:cat>
          <c:val>
            <c:numRef>
              <c:f>'6.1'!$E$4:$E$8</c:f>
              <c:numCache>
                <c:formatCode>General</c:formatCode>
                <c:ptCount val="5"/>
                <c:pt idx="0">
                  <c:v>150</c:v>
                </c:pt>
                <c:pt idx="1">
                  <c:v>37</c:v>
                </c:pt>
                <c:pt idx="2">
                  <c:v>21</c:v>
                </c:pt>
                <c:pt idx="3">
                  <c:v>5</c:v>
                </c:pt>
                <c:pt idx="4">
                  <c:v>34</c:v>
                </c:pt>
              </c:numCache>
            </c:numRef>
          </c:val>
        </c:ser>
        <c:ser>
          <c:idx val="2"/>
          <c:order val="2"/>
          <c:tx>
            <c:strRef>
              <c:f>'6.1'!$F$2:$F$3</c:f>
              <c:strCache>
                <c:ptCount val="1"/>
                <c:pt idx="0">
                  <c:v>Подмярка 6.1  Приключили проекти брой</c:v>
                </c:pt>
              </c:strCache>
            </c:strRef>
          </c:tx>
          <c:invertIfNegative val="0"/>
          <c:cat>
            <c:strRef>
              <c:f>'6.1'!$C$4:$C$8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 (град)</c:v>
                </c:pt>
                <c:pt idx="4">
                  <c:v>София (област)</c:v>
                </c:pt>
              </c:strCache>
            </c:strRef>
          </c:cat>
          <c:val>
            <c:numRef>
              <c:f>'6.1'!$F$4:$F$8</c:f>
              <c:numCache>
                <c:formatCode>General</c:formatCode>
                <c:ptCount val="5"/>
                <c:pt idx="0">
                  <c:v>61</c:v>
                </c:pt>
                <c:pt idx="1">
                  <c:v>14</c:v>
                </c:pt>
                <c:pt idx="2">
                  <c:v>9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84768"/>
        <c:axId val="36386304"/>
      </c:barChart>
      <c:catAx>
        <c:axId val="36384768"/>
        <c:scaling>
          <c:orientation val="minMax"/>
        </c:scaling>
        <c:delete val="0"/>
        <c:axPos val="l"/>
        <c:majorTickMark val="none"/>
        <c:minorTickMark val="none"/>
        <c:tickLblPos val="nextTo"/>
        <c:crossAx val="36386304"/>
        <c:crosses val="autoZero"/>
        <c:auto val="1"/>
        <c:lblAlgn val="ctr"/>
        <c:lblOffset val="100"/>
        <c:noMultiLvlLbl val="0"/>
      </c:catAx>
      <c:valAx>
        <c:axId val="3638630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363847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'6.3'!$F$3:$F$4</c:f>
              <c:strCache>
                <c:ptCount val="1"/>
                <c:pt idx="0">
                  <c:v>Подмярка 6.3 Брой подадени проекти</c:v>
                </c:pt>
              </c:strCache>
            </c:strRef>
          </c:tx>
          <c:invertIfNegative val="0"/>
          <c:cat>
            <c:strRef>
              <c:f>'6.3'!$E$5:$E$9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 (град)</c:v>
                </c:pt>
                <c:pt idx="4">
                  <c:v>София (област)</c:v>
                </c:pt>
              </c:strCache>
            </c:strRef>
          </c:cat>
          <c:val>
            <c:numRef>
              <c:f>'6.3'!$F$5:$F$9</c:f>
              <c:numCache>
                <c:formatCode>General</c:formatCode>
                <c:ptCount val="5"/>
                <c:pt idx="0">
                  <c:v>255</c:v>
                </c:pt>
                <c:pt idx="1">
                  <c:v>127</c:v>
                </c:pt>
                <c:pt idx="2">
                  <c:v>59</c:v>
                </c:pt>
                <c:pt idx="3">
                  <c:v>13</c:v>
                </c:pt>
                <c:pt idx="4">
                  <c:v>68</c:v>
                </c:pt>
              </c:numCache>
            </c:numRef>
          </c:val>
        </c:ser>
        <c:ser>
          <c:idx val="1"/>
          <c:order val="1"/>
          <c:tx>
            <c:strRef>
              <c:f>'6.3'!$G$3:$G$4</c:f>
              <c:strCache>
                <c:ptCount val="1"/>
                <c:pt idx="0">
                  <c:v>Подмярка 6.3 Брой на подписаните договори</c:v>
                </c:pt>
              </c:strCache>
            </c:strRef>
          </c:tx>
          <c:invertIfNegative val="0"/>
          <c:cat>
            <c:strRef>
              <c:f>'6.3'!$E$5:$E$9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 (град)</c:v>
                </c:pt>
                <c:pt idx="4">
                  <c:v>София (област)</c:v>
                </c:pt>
              </c:strCache>
            </c:strRef>
          </c:cat>
          <c:val>
            <c:numRef>
              <c:f>'6.3'!$G$5:$G$9</c:f>
              <c:numCache>
                <c:formatCode>General</c:formatCode>
                <c:ptCount val="5"/>
                <c:pt idx="0">
                  <c:v>152</c:v>
                </c:pt>
                <c:pt idx="1">
                  <c:v>64</c:v>
                </c:pt>
                <c:pt idx="2">
                  <c:v>27</c:v>
                </c:pt>
                <c:pt idx="3">
                  <c:v>3</c:v>
                </c:pt>
                <c:pt idx="4">
                  <c:v>25</c:v>
                </c:pt>
              </c:numCache>
            </c:numRef>
          </c:val>
        </c:ser>
        <c:ser>
          <c:idx val="2"/>
          <c:order val="2"/>
          <c:tx>
            <c:strRef>
              <c:f>'6.3'!$H$3:$H$4</c:f>
              <c:strCache>
                <c:ptCount val="1"/>
                <c:pt idx="0">
                  <c:v>Подмярка 6.3 Приключили проекти брой</c:v>
                </c:pt>
              </c:strCache>
            </c:strRef>
          </c:tx>
          <c:invertIfNegative val="0"/>
          <c:cat>
            <c:strRef>
              <c:f>'6.3'!$E$5:$E$9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 (град)</c:v>
                </c:pt>
                <c:pt idx="4">
                  <c:v>София (област)</c:v>
                </c:pt>
              </c:strCache>
            </c:strRef>
          </c:cat>
          <c:val>
            <c:numRef>
              <c:f>'6.3'!$H$5:$H$9</c:f>
              <c:numCache>
                <c:formatCode>General</c:formatCode>
                <c:ptCount val="5"/>
                <c:pt idx="0">
                  <c:v>24</c:v>
                </c:pt>
                <c:pt idx="1">
                  <c:v>23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01536"/>
        <c:axId val="36403072"/>
      </c:barChart>
      <c:catAx>
        <c:axId val="36401536"/>
        <c:scaling>
          <c:orientation val="minMax"/>
        </c:scaling>
        <c:delete val="0"/>
        <c:axPos val="l"/>
        <c:majorTickMark val="none"/>
        <c:minorTickMark val="none"/>
        <c:tickLblPos val="nextTo"/>
        <c:crossAx val="36403072"/>
        <c:crosses val="autoZero"/>
        <c:auto val="1"/>
        <c:lblAlgn val="ctr"/>
        <c:lblOffset val="100"/>
        <c:noMultiLvlLbl val="0"/>
      </c:catAx>
      <c:valAx>
        <c:axId val="3640307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364015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'7.2'!$D$5:$D$6</c:f>
              <c:strCache>
                <c:ptCount val="1"/>
                <c:pt idx="0">
                  <c:v>Подмярка 7.2 Брой подадени проекти</c:v>
                </c:pt>
              </c:strCache>
            </c:strRef>
          </c:tx>
          <c:invertIfNegative val="0"/>
          <c:cat>
            <c:strRef>
              <c:f>'7.2'!$C$7:$C$11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 (град)</c:v>
                </c:pt>
                <c:pt idx="4">
                  <c:v>София (област)</c:v>
                </c:pt>
              </c:strCache>
            </c:strRef>
          </c:cat>
          <c:val>
            <c:numRef>
              <c:f>'7.2'!$D$7:$D$11</c:f>
              <c:numCache>
                <c:formatCode>General</c:formatCode>
                <c:ptCount val="5"/>
                <c:pt idx="0">
                  <c:v>58</c:v>
                </c:pt>
                <c:pt idx="1">
                  <c:v>15</c:v>
                </c:pt>
                <c:pt idx="2">
                  <c:v>20</c:v>
                </c:pt>
                <c:pt idx="4">
                  <c:v>88</c:v>
                </c:pt>
              </c:numCache>
            </c:numRef>
          </c:val>
        </c:ser>
        <c:ser>
          <c:idx val="1"/>
          <c:order val="1"/>
          <c:tx>
            <c:strRef>
              <c:f>'7.2'!$E$5:$E$6</c:f>
              <c:strCache>
                <c:ptCount val="1"/>
                <c:pt idx="0">
                  <c:v>Подмярка 7.2 Брой на подписаните договори</c:v>
                </c:pt>
              </c:strCache>
            </c:strRef>
          </c:tx>
          <c:invertIfNegative val="0"/>
          <c:cat>
            <c:strRef>
              <c:f>'7.2'!$C$7:$C$11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 (град)</c:v>
                </c:pt>
                <c:pt idx="4">
                  <c:v>София (област)</c:v>
                </c:pt>
              </c:strCache>
            </c:strRef>
          </c:cat>
          <c:val>
            <c:numRef>
              <c:f>'7.2'!$E$7:$E$11</c:f>
              <c:numCache>
                <c:formatCode>General</c:formatCode>
                <c:ptCount val="5"/>
                <c:pt idx="0">
                  <c:v>21</c:v>
                </c:pt>
                <c:pt idx="1">
                  <c:v>3</c:v>
                </c:pt>
                <c:pt idx="2">
                  <c:v>3</c:v>
                </c:pt>
                <c:pt idx="4">
                  <c:v>28</c:v>
                </c:pt>
              </c:numCache>
            </c:numRef>
          </c:val>
        </c:ser>
        <c:ser>
          <c:idx val="2"/>
          <c:order val="2"/>
          <c:tx>
            <c:strRef>
              <c:f>'7.2'!$F$5:$F$6</c:f>
              <c:strCache>
                <c:ptCount val="1"/>
                <c:pt idx="0">
                  <c:v>Подмярка 7.2 Приключили проекти брой</c:v>
                </c:pt>
              </c:strCache>
            </c:strRef>
          </c:tx>
          <c:invertIfNegative val="0"/>
          <c:cat>
            <c:strRef>
              <c:f>'7.2'!$C$7:$C$11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 (град)</c:v>
                </c:pt>
                <c:pt idx="4">
                  <c:v>София (област)</c:v>
                </c:pt>
              </c:strCache>
            </c:strRef>
          </c:cat>
          <c:val>
            <c:numRef>
              <c:f>'7.2'!$F$7:$F$11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01056"/>
        <c:axId val="34302592"/>
      </c:barChart>
      <c:catAx>
        <c:axId val="34301056"/>
        <c:scaling>
          <c:orientation val="minMax"/>
        </c:scaling>
        <c:delete val="0"/>
        <c:axPos val="l"/>
        <c:majorTickMark val="none"/>
        <c:minorTickMark val="none"/>
        <c:tickLblPos val="nextTo"/>
        <c:crossAx val="34302592"/>
        <c:crosses val="autoZero"/>
        <c:auto val="1"/>
        <c:lblAlgn val="ctr"/>
        <c:lblOffset val="100"/>
        <c:noMultiLvlLbl val="0"/>
      </c:catAx>
      <c:valAx>
        <c:axId val="3430259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343010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'7.6'!$E$5:$E$6</c:f>
              <c:strCache>
                <c:ptCount val="1"/>
                <c:pt idx="0">
                  <c:v>Подмярка 7.6 Брой подадени проекти</c:v>
                </c:pt>
              </c:strCache>
            </c:strRef>
          </c:tx>
          <c:invertIfNegative val="0"/>
          <c:cat>
            <c:strRef>
              <c:f>'7.6'!$D$7:$D$11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 (град)</c:v>
                </c:pt>
                <c:pt idx="4">
                  <c:v>София (област)</c:v>
                </c:pt>
              </c:strCache>
            </c:strRef>
          </c:cat>
          <c:val>
            <c:numRef>
              <c:f>'7.6'!$E$7:$E$11</c:f>
              <c:numCache>
                <c:formatCode>General</c:formatCode>
                <c:ptCount val="5"/>
                <c:pt idx="0">
                  <c:v>10</c:v>
                </c:pt>
                <c:pt idx="1">
                  <c:v>13</c:v>
                </c:pt>
                <c:pt idx="2">
                  <c:v>15</c:v>
                </c:pt>
                <c:pt idx="4">
                  <c:v>32</c:v>
                </c:pt>
              </c:numCache>
            </c:numRef>
          </c:val>
        </c:ser>
        <c:ser>
          <c:idx val="1"/>
          <c:order val="1"/>
          <c:tx>
            <c:strRef>
              <c:f>'7.6'!$F$5:$F$6</c:f>
              <c:strCache>
                <c:ptCount val="1"/>
                <c:pt idx="0">
                  <c:v>Подмярка 7.6 Брой на подписаните договори</c:v>
                </c:pt>
              </c:strCache>
            </c:strRef>
          </c:tx>
          <c:invertIfNegative val="0"/>
          <c:cat>
            <c:strRef>
              <c:f>'7.6'!$D$7:$D$11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 (град)</c:v>
                </c:pt>
                <c:pt idx="4">
                  <c:v>София (област)</c:v>
                </c:pt>
              </c:strCache>
            </c:strRef>
          </c:cat>
          <c:val>
            <c:numRef>
              <c:f>'7.6'!$F$7:$F$11</c:f>
              <c:numCache>
                <c:formatCode>General</c:formatCode>
                <c:ptCount val="5"/>
                <c:pt idx="1">
                  <c:v>5</c:v>
                </c:pt>
                <c:pt idx="2">
                  <c:v>12</c:v>
                </c:pt>
                <c:pt idx="4">
                  <c:v>7</c:v>
                </c:pt>
              </c:numCache>
            </c:numRef>
          </c:val>
        </c:ser>
        <c:ser>
          <c:idx val="2"/>
          <c:order val="2"/>
          <c:tx>
            <c:strRef>
              <c:f>'7.6'!$G$5:$G$6</c:f>
              <c:strCache>
                <c:ptCount val="1"/>
                <c:pt idx="0">
                  <c:v>Подмярка 7.6 Приключили проекти брой</c:v>
                </c:pt>
              </c:strCache>
            </c:strRef>
          </c:tx>
          <c:invertIfNegative val="0"/>
          <c:cat>
            <c:strRef>
              <c:f>'7.6'!$D$7:$D$11</c:f>
              <c:strCache>
                <c:ptCount val="5"/>
                <c:pt idx="0">
                  <c:v>Благоевград</c:v>
                </c:pt>
                <c:pt idx="1">
                  <c:v>Кюстендил</c:v>
                </c:pt>
                <c:pt idx="2">
                  <c:v>Перник</c:v>
                </c:pt>
                <c:pt idx="3">
                  <c:v>София (град)</c:v>
                </c:pt>
                <c:pt idx="4">
                  <c:v>София (област)</c:v>
                </c:pt>
              </c:strCache>
            </c:strRef>
          </c:cat>
          <c:val>
            <c:numRef>
              <c:f>'7.6'!$G$7:$G$11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62336"/>
        <c:axId val="34866304"/>
      </c:barChart>
      <c:catAx>
        <c:axId val="34462336"/>
        <c:scaling>
          <c:orientation val="minMax"/>
        </c:scaling>
        <c:delete val="0"/>
        <c:axPos val="l"/>
        <c:majorTickMark val="none"/>
        <c:minorTickMark val="none"/>
        <c:tickLblPos val="nextTo"/>
        <c:crossAx val="34866304"/>
        <c:crosses val="autoZero"/>
        <c:auto val="1"/>
        <c:lblAlgn val="ctr"/>
        <c:lblOffset val="100"/>
        <c:noMultiLvlLbl val="0"/>
      </c:catAx>
      <c:valAx>
        <c:axId val="3486630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344623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07AA7-E25D-4D54-8C4E-AD6F89A14606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25EAC-9DBD-4D31-9806-351FCCE9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46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За</a:t>
            </a:r>
            <a:r>
              <a:rPr lang="bg-BG" baseline="0" dirty="0" smtClean="0"/>
              <a:t> обществено обсъждане на сайта на МЗХГ е качен пакет с документи по </a:t>
            </a:r>
            <a:r>
              <a:rPr lang="ru-RU" dirty="0" err="1" smtClean="0"/>
              <a:t>подмярка</a:t>
            </a:r>
            <a:r>
              <a:rPr lang="ru-RU" dirty="0" smtClean="0"/>
              <a:t> 7.3. „</a:t>
            </a:r>
            <a:r>
              <a:rPr lang="ru-RU" dirty="0" err="1" smtClean="0"/>
              <a:t>Широколентова</a:t>
            </a:r>
            <a:r>
              <a:rPr lang="ru-RU" dirty="0" smtClean="0"/>
              <a:t> инфраструктура, </a:t>
            </a:r>
            <a:r>
              <a:rPr lang="ru-RU" dirty="0" err="1" smtClean="0"/>
              <a:t>включително</a:t>
            </a:r>
            <a:r>
              <a:rPr lang="ru-RU" dirty="0" smtClean="0"/>
              <a:t> </a:t>
            </a:r>
            <a:r>
              <a:rPr lang="ru-RU" dirty="0" err="1" smtClean="0"/>
              <a:t>нейното</a:t>
            </a:r>
            <a:r>
              <a:rPr lang="ru-RU" dirty="0" smtClean="0"/>
              <a:t> </a:t>
            </a:r>
            <a:r>
              <a:rPr lang="ru-RU" dirty="0" err="1" smtClean="0"/>
              <a:t>създаване</a:t>
            </a:r>
            <a:r>
              <a:rPr lang="ru-RU" dirty="0" smtClean="0"/>
              <a:t>, </a:t>
            </a:r>
            <a:r>
              <a:rPr lang="ru-RU" dirty="0" err="1" smtClean="0"/>
              <a:t>подобрение</a:t>
            </a:r>
            <a:r>
              <a:rPr lang="ru-RU" dirty="0" smtClean="0"/>
              <a:t> и </a:t>
            </a:r>
            <a:r>
              <a:rPr lang="ru-RU" dirty="0" err="1" smtClean="0"/>
              <a:t>разширяване</a:t>
            </a:r>
            <a:r>
              <a:rPr lang="ru-RU" dirty="0" smtClean="0"/>
              <a:t>, </a:t>
            </a:r>
            <a:r>
              <a:rPr lang="ru-RU" dirty="0" err="1" smtClean="0"/>
              <a:t>пасивна</a:t>
            </a:r>
            <a:r>
              <a:rPr lang="ru-RU" dirty="0" smtClean="0"/>
              <a:t> </a:t>
            </a:r>
            <a:r>
              <a:rPr lang="ru-RU" dirty="0" err="1" smtClean="0"/>
              <a:t>широколентова</a:t>
            </a:r>
            <a:r>
              <a:rPr lang="ru-RU" dirty="0" smtClean="0"/>
              <a:t> инфраструктура и мерки за </a:t>
            </a:r>
            <a:r>
              <a:rPr lang="ru-RU" dirty="0" err="1" smtClean="0"/>
              <a:t>достъп</a:t>
            </a:r>
            <a:r>
              <a:rPr lang="ru-RU" dirty="0" smtClean="0"/>
              <a:t> до решения чрез </a:t>
            </a:r>
            <a:r>
              <a:rPr lang="ru-RU" dirty="0" err="1" smtClean="0"/>
              <a:t>широколентова</a:t>
            </a:r>
            <a:r>
              <a:rPr lang="ru-RU" dirty="0" smtClean="0"/>
              <a:t> инфраструктура и </a:t>
            </a:r>
            <a:r>
              <a:rPr lang="ru-RU" dirty="0" err="1" smtClean="0"/>
              <a:t>електронно</a:t>
            </a:r>
            <a:r>
              <a:rPr lang="ru-RU" dirty="0" smtClean="0"/>
              <a:t> </a:t>
            </a:r>
            <a:r>
              <a:rPr lang="ru-RU" dirty="0" err="1" smtClean="0"/>
              <a:t>правителство</a:t>
            </a:r>
            <a:r>
              <a:rPr lang="ru-RU" dirty="0" smtClean="0"/>
              <a:t>“ от </a:t>
            </a:r>
            <a:r>
              <a:rPr lang="ru-RU" dirty="0" err="1" smtClean="0"/>
              <a:t>мярка</a:t>
            </a:r>
            <a:r>
              <a:rPr lang="ru-RU" dirty="0" smtClean="0"/>
              <a:t> 7 „Основни услуги и обновяване на селата в селските райони“ от </a:t>
            </a:r>
            <a:r>
              <a:rPr lang="ru-RU" dirty="0" err="1" smtClean="0"/>
              <a:t>Програмата</a:t>
            </a:r>
            <a:r>
              <a:rPr lang="ru-RU" dirty="0" smtClean="0"/>
              <a:t> за развитие на селските райони за периода 2014 – 2020 г.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25EAC-9DBD-4D31-9806-351FCCE9B4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09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1560" y="908720"/>
            <a:ext cx="7772400" cy="20162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bg-BG" sz="4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Регионален съвет за развитие на югозападен район</a:t>
            </a:r>
            <a:br>
              <a:rPr lang="bg-BG" sz="4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</a:br>
            <a:r>
              <a:rPr lang="bg-BG" sz="4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29.11.2018 г.-30.11.2018 г.</a:t>
            </a:r>
            <a:endParaRPr lang="bg-BG" sz="40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3569" y="3140968"/>
            <a:ext cx="7632848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40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Програма за развитие на селските райони 2014-2020</a:t>
            </a:r>
          </a:p>
          <a:p>
            <a:r>
              <a:rPr lang="bg-BG" sz="15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европейски земеделски фонд за развитие на селските райони: </a:t>
            </a:r>
          </a:p>
          <a:p>
            <a:r>
              <a:rPr lang="bg-BG" sz="15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Европа инвестира в селските райони</a:t>
            </a:r>
            <a:endParaRPr lang="bg-BG" sz="15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Picture 2" descr="Резултат с изображение за една посока много възможно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13750"/>
            <a:ext cx="2615431" cy="147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Резултат с изображение за mz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301208"/>
            <a:ext cx="1679328" cy="113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Резултат с изображение за европейски съюз знам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301210"/>
            <a:ext cx="1460566" cy="1136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160-LOGOEU2018BG---preview.1-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55224"/>
            <a:ext cx="1381125" cy="1428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041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4414" y="37795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Напредък по ПРСР 2014 – 2020 г. за </a:t>
            </a:r>
            <a:r>
              <a:rPr lang="bg-BG" b="1" dirty="0" smtClean="0">
                <a:solidFill>
                  <a:schemeClr val="tx2"/>
                </a:solidFill>
              </a:rPr>
              <a:t>Югозападен район</a:t>
            </a:r>
            <a:r>
              <a:rPr lang="ru-RU" b="1" dirty="0">
                <a:solidFill>
                  <a:schemeClr val="tx2"/>
                </a:solidFill>
              </a:rPr>
              <a:t/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>Подмярка 7.6/брой</a:t>
            </a:r>
            <a:endParaRPr lang="en-GB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606883"/>
              </p:ext>
            </p:extLst>
          </p:nvPr>
        </p:nvGraphicFramePr>
        <p:xfrm>
          <a:off x="838200" y="1176337"/>
          <a:ext cx="7391400" cy="491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8614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5300" y="377958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Напредък по ПРСР 2014 – 2020 г. за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Югозападен район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Договорени и изплатени средства по ПРСР, вкл. междинни и окончателни плащания към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ноември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2018 г.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269304"/>
              </p:ext>
            </p:extLst>
          </p:nvPr>
        </p:nvGraphicFramePr>
        <p:xfrm>
          <a:off x="457200" y="1904999"/>
          <a:ext cx="8229600" cy="3475127"/>
        </p:xfrm>
        <a:graphic>
          <a:graphicData uri="http://schemas.openxmlformats.org/drawingml/2006/table">
            <a:tbl>
              <a:tblPr/>
              <a:tblGrid>
                <a:gridCol w="3726461"/>
                <a:gridCol w="921739"/>
                <a:gridCol w="2097199"/>
                <a:gridCol w="1484201"/>
              </a:tblGrid>
              <a:tr h="1963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Мерки и подмерки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Брой на подписаните договори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3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Брой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Одобрени разходи</a:t>
                      </a:r>
                      <a:b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(лева)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Изплатени средства</a:t>
                      </a:r>
                      <a:b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(лева)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9637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Мярка 4 - Инвестиции в материални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активи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3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Подмярка 4.1 "Инвестиции в земеделски стопанства"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621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482,6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807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644,58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Подмярка 4.2 "Инвестиции в преработка на селскостопански продукти"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411,69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827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813,64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7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Мярка 6 - Развитие на стопанства и стопанската дейност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3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Подмярка 6.1 "Стартова помощ за млади земеделски стопани"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077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065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590,37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Подмярка 6.3 "Стартова помощ за развитието на малки стопанства" (ТПП)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950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327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916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7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Мярка 7 - Основни услуги и обновяване на селата в селските райони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1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Подмярка 7.2 "Инвестиции в създаването, подобряванетоили разширяването на всички видове малка по мащаби инфраструктура"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577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bg-BG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344,3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855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542,2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лв.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Подмярка 7.6  "Проучвания и инвестиции свързани с поддържане и възстановяване на културното и природното наследство на селата"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215,5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685,85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25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ОБЩО:</a:t>
                      </a:r>
                    </a:p>
                  </a:txBody>
                  <a:tcPr marL="8513" marR="8513" marT="8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352 770 846,09 лв.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80 045 571,64 лв.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220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77958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err="1" smtClean="0">
                <a:solidFill>
                  <a:schemeClr val="tx2">
                    <a:lumMod val="75000"/>
                  </a:schemeClr>
                </a:solidFill>
              </a:rPr>
              <a:t>Предстоящ</a:t>
            </a: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</a:rPr>
              <a:t> прием по </a:t>
            </a:r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</a:rPr>
              <a:t>ПРСР 2014 – 2020 г. </a:t>
            </a:r>
            <a:r>
              <a:rPr lang="bg-BG" sz="2800" b="1" u="sng" dirty="0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</a:rPr>
              <a:t>а 2019 г. </a:t>
            </a:r>
            <a:r>
              <a:rPr lang="ru-RU" sz="2800" b="1" u="sng" dirty="0" err="1" smtClean="0">
                <a:solidFill>
                  <a:schemeClr val="tx2">
                    <a:lumMod val="75000"/>
                  </a:schemeClr>
                </a:solidFill>
              </a:rPr>
              <a:t>съгласно</a:t>
            </a: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</a:rPr>
              <a:t> проект на индикативна работна </a:t>
            </a:r>
            <a:r>
              <a:rPr lang="ru-RU" sz="2800" b="1" u="sng" dirty="0" err="1" smtClean="0">
                <a:solidFill>
                  <a:schemeClr val="tx2">
                    <a:lumMod val="75000"/>
                  </a:schemeClr>
                </a:solidFill>
              </a:rPr>
              <a:t>програма</a:t>
            </a: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endParaRPr lang="en-GB" sz="28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524000"/>
            <a:ext cx="8229600" cy="379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Подмярка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«Професионално обучение и придобиване на умения»</a:t>
            </a:r>
            <a:endParaRPr lang="ru-RU" sz="2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Подмярка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4.3 «Инвестиции в инфраструктура»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Подмярка 6.3 «Стартова помощ за развитието на малки стопанства»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Подмярка 7.6 «Проучвания и инвестиции, свързани с поддържане и възстановяване на културното и природното наследство на селата.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39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96211" y="561879"/>
            <a:ext cx="7772400" cy="20162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70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bg-BG" sz="40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Благодаря за вниманието</a:t>
            </a:r>
            <a:r>
              <a:rPr lang="en-US" sz="40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!</a:t>
            </a:r>
            <a:endParaRPr lang="bg-BG" sz="4000" b="1" cap="all" dirty="0" smtClean="0">
              <a:ln w="0"/>
              <a:solidFill>
                <a:schemeClr val="tx2"/>
              </a:solidFill>
              <a:effectLst>
                <a:reflection blurRad="12700" stA="50000" endPos="50000" dist="5000" dir="5400000" sy="-100000" rotWithShape="0"/>
              </a:effectLst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r>
              <a:rPr lang="bg-BG" sz="40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десислава андонова– главен експерт        дирекция „развитие на селските райони“</a:t>
            </a:r>
          </a:p>
          <a:p>
            <a:pPr>
              <a:spcBef>
                <a:spcPct val="20000"/>
              </a:spcBef>
            </a:pPr>
            <a:r>
              <a:rPr lang="bg-BG" sz="40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Тел. 02/ 985 11 328 </a:t>
            </a:r>
            <a:r>
              <a:rPr lang="en-GB" sz="40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40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dandonova</a:t>
            </a:r>
            <a:r>
              <a:rPr lang="en-GB" sz="40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@mzh.government.bg</a:t>
            </a:r>
            <a:endParaRPr lang="bg-BG" sz="4000" b="1" cap="all" dirty="0" smtClean="0">
              <a:ln w="0"/>
              <a:solidFill>
                <a:schemeClr val="tx2"/>
              </a:solidFill>
              <a:effectLst>
                <a:reflection blurRad="12700" stA="50000" endPos="50000" dist="5000" dir="5400000" sy="-100000" rotWithShape="0"/>
              </a:effectLst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endParaRPr lang="bg-BG" sz="1200" b="1" cap="all" dirty="0">
              <a:ln w="0"/>
              <a:solidFill>
                <a:schemeClr val="tx2"/>
              </a:solidFill>
              <a:effectLst>
                <a:reflection blurRad="12700" stA="50000" endPos="50000" dist="5000" dir="5400000" sy="-100000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01991" y="2780928"/>
            <a:ext cx="7632848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4000" b="1" cap="all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Програма за развитие на селските райони 2014-2020</a:t>
            </a:r>
          </a:p>
          <a:p>
            <a:r>
              <a:rPr lang="bg-BG" sz="1500" b="1" cap="all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европейски земеделски фонд за развитие на селските райони: Европа инвестира в селските райони</a:t>
            </a:r>
            <a:endParaRPr lang="bg-BG" sz="15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Picture 2" descr="Резултат с изображение за една посока много възможно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35" y="5172577"/>
            <a:ext cx="2615431" cy="147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Резултат с изображение за mz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247" y="5301208"/>
            <a:ext cx="1679328" cy="113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Резултат с изображение за европейски съюз знам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495" y="5301210"/>
            <a:ext cx="1460566" cy="1136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160-LOGOEU2018BG---preview.1-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55224"/>
            <a:ext cx="1381125" cy="1428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656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>
                <a:solidFill>
                  <a:schemeClr val="accent6">
                    <a:lumMod val="50000"/>
                  </a:schemeClr>
                </a:solidFill>
              </a:rPr>
              <a:t>Осъществени приеми на проекти по ПРСР 2014 – 2020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Подмярка 4.1 «Инвестиции в земеделски стопанства»</a:t>
            </a:r>
          </a:p>
          <a:p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Подмярка 4.2 «Инвестиции в преработка/маркетинг на селскостопански продукти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Подмярка 6.1 «Стартова помощ за млади земеделски производители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Подмярка 6.3 «Стартова помощ за развитието на малки стопанства»(ТПП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just"/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Подмярка 7.2 «Инвестиции в създаването, подобряването или разширяването на всички видове малка по мащаби инфраструктура»</a:t>
            </a:r>
          </a:p>
          <a:p>
            <a:pPr algn="just"/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Подмярка 7.6 «Проучвания и инвестиции, свързани с поддържане, възстановяване и на културното и природното наследство на селата»</a:t>
            </a:r>
            <a:endParaRPr lang="bg-BG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036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" y="37795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>
                <a:solidFill>
                  <a:schemeClr val="tx2"/>
                </a:solidFill>
              </a:rPr>
              <a:t>Информация за постъпили </a:t>
            </a:r>
            <a:r>
              <a:rPr lang="bg-BG" b="1" dirty="0" smtClean="0">
                <a:solidFill>
                  <a:schemeClr val="tx2"/>
                </a:solidFill>
              </a:rPr>
              <a:t>заявления и заявени </a:t>
            </a:r>
            <a:r>
              <a:rPr lang="bg-BG" b="1" dirty="0">
                <a:solidFill>
                  <a:schemeClr val="tx2"/>
                </a:solidFill>
              </a:rPr>
              <a:t>разходи </a:t>
            </a:r>
            <a:r>
              <a:rPr lang="bg-BG" b="1" dirty="0" smtClean="0">
                <a:solidFill>
                  <a:schemeClr val="tx2"/>
                </a:solidFill>
              </a:rPr>
              <a:t>по </a:t>
            </a:r>
            <a:r>
              <a:rPr lang="bg-BG" b="1" dirty="0">
                <a:solidFill>
                  <a:schemeClr val="tx2"/>
                </a:solidFill>
              </a:rPr>
              <a:t>ПРСР </a:t>
            </a:r>
            <a:r>
              <a:rPr lang="bg-BG" b="1" dirty="0" smtClean="0">
                <a:solidFill>
                  <a:schemeClr val="tx2"/>
                </a:solidFill>
              </a:rPr>
              <a:t>2014-2020 </a:t>
            </a:r>
            <a:endParaRPr lang="en-GB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731839"/>
              </p:ext>
            </p:extLst>
          </p:nvPr>
        </p:nvGraphicFramePr>
        <p:xfrm>
          <a:off x="495300" y="1676400"/>
          <a:ext cx="7962900" cy="4114801"/>
        </p:xfrm>
        <a:graphic>
          <a:graphicData uri="http://schemas.openxmlformats.org/drawingml/2006/table">
            <a:tbl>
              <a:tblPr/>
              <a:tblGrid>
                <a:gridCol w="4399064"/>
                <a:gridCol w="1783489"/>
                <a:gridCol w="1780347"/>
              </a:tblGrid>
              <a:tr h="2292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Мерки и подмерки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Постъпили заявления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3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Брой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Общо заявени разходи</a:t>
                      </a:r>
                      <a:b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(лева)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2920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Мярка 4 - Инвестиции в материални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активи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Подмярка 4.1 "Инвестиции в земеделски стопанства"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579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917,6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4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Подмярка 4.2 "Инвестиции в преработка на селскостопански продукти"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337,5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0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Мярка 6 - Развитие на стопанства и стопанската дейност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Подмярка 6.1 "Стартова помощ за млади земеделски стопани"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434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790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4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Подмярка 6.3 "Стартова помощ за развитието на малки стопанства" (ТПП)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914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0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Мярка 7 - Основни услуги и обновяване на селата в селските райони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6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Подмярка 7.2 "Инвестиции в създаването, подобряванетоили разширяването на всички видове малка по мащаби инфраструктура"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551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227,5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4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Подмярка 7.6  "Проучвания и инвестиции свързани с поддържане и възстановяване на културното и природното наследство на селата"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43183417,64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79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ОБЩО:</a:t>
                      </a:r>
                    </a:p>
                  </a:txBody>
                  <a:tcPr marL="8513" marR="8513" marT="8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963 929 814,24 лв.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17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5300" y="37795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>
                <a:solidFill>
                  <a:schemeClr val="tx2"/>
                </a:solidFill>
              </a:rPr>
              <a:t>Информация за одобрени </a:t>
            </a:r>
            <a:r>
              <a:rPr lang="bg-BG" b="1" dirty="0" smtClean="0">
                <a:solidFill>
                  <a:schemeClr val="tx2"/>
                </a:solidFill>
              </a:rPr>
              <a:t>заявления и  </a:t>
            </a:r>
            <a:r>
              <a:rPr lang="bg-BG" b="1" dirty="0">
                <a:solidFill>
                  <a:schemeClr val="tx2"/>
                </a:solidFill>
              </a:rPr>
              <a:t>одобрени разходи </a:t>
            </a:r>
            <a:r>
              <a:rPr lang="bg-BG" b="1" dirty="0" smtClean="0">
                <a:solidFill>
                  <a:schemeClr val="tx2"/>
                </a:solidFill>
              </a:rPr>
              <a:t> </a:t>
            </a:r>
            <a:r>
              <a:rPr lang="bg-BG" b="1" dirty="0">
                <a:solidFill>
                  <a:schemeClr val="tx2"/>
                </a:solidFill>
              </a:rPr>
              <a:t>по ПРСР 2014-2020</a:t>
            </a:r>
            <a:endParaRPr lang="en-GB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775801"/>
              </p:ext>
            </p:extLst>
          </p:nvPr>
        </p:nvGraphicFramePr>
        <p:xfrm>
          <a:off x="495300" y="1905002"/>
          <a:ext cx="8267700" cy="3537531"/>
        </p:xfrm>
        <a:graphic>
          <a:graphicData uri="http://schemas.openxmlformats.org/drawingml/2006/table">
            <a:tbl>
              <a:tblPr/>
              <a:tblGrid>
                <a:gridCol w="4562592"/>
                <a:gridCol w="1849787"/>
                <a:gridCol w="1855321"/>
              </a:tblGrid>
              <a:tr h="1902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Мерки и подмерки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Брой на подписаните договори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23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Брой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Одобрени за финансиране разходи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(лева)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9020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Мярка 4 - Инвестиции в материални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активи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5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Подмярка 4.1 "Инвестиции в земеделски стопанства"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621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482,6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Подмярка 4.2 "Инвестиции в преработка на селскостопански продукти"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411,69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0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Мярка 6 - Развитие на стопанства и стопанската дейност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2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Подмярка 6.1 "Стартова помощ за млади земеделски стопани"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077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065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Подмярка 6.3 "Стартова помощ за развитието на малки стопанства" (ТПП)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950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327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0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Мярка 7 - Основни услуги и обновяване на селата в селските райони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2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Подмярка 7.2 "Инвестиции в създаването, подобряванетоили разширяването на всички видове малка по мащаби инфраструктура"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577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344,3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Подмярка 7.6  "Проучвания и инвестиции свързани с поддържане и възстановяване на културното и природното наследство на селата"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215,5</a:t>
                      </a:r>
                      <a:r>
                        <a:rPr lang="bg-BG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лв.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ОБЩО:</a:t>
                      </a:r>
                    </a:p>
                  </a:txBody>
                  <a:tcPr marL="8513" marR="8513" marT="8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352 770 846,09 лв.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" y="37795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Напредък по ПРСР 2014 – 2020 г. за </a:t>
            </a:r>
            <a:r>
              <a:rPr lang="ru-RU" b="1" dirty="0" smtClean="0">
                <a:solidFill>
                  <a:schemeClr val="tx2"/>
                </a:solidFill>
              </a:rPr>
              <a:t>Югозападен район</a:t>
            </a:r>
            <a:r>
              <a:rPr lang="ru-RU" b="1" dirty="0">
                <a:solidFill>
                  <a:schemeClr val="tx2"/>
                </a:solidFill>
              </a:rPr>
              <a:t/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>Подмярка 4.1/брой</a:t>
            </a:r>
            <a:endParaRPr lang="en-GB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651988"/>
              </p:ext>
            </p:extLst>
          </p:nvPr>
        </p:nvGraphicFramePr>
        <p:xfrm>
          <a:off x="838200" y="1143000"/>
          <a:ext cx="7696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0171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5300" y="37795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Напредък по ПРСР 2014 – 2020 г. за </a:t>
            </a:r>
            <a:r>
              <a:rPr lang="ru-RU" b="1" dirty="0" smtClean="0">
                <a:solidFill>
                  <a:schemeClr val="tx2"/>
                </a:solidFill>
              </a:rPr>
              <a:t>Югозападен район Подмярка </a:t>
            </a:r>
            <a:r>
              <a:rPr lang="ru-RU" b="1" dirty="0">
                <a:solidFill>
                  <a:schemeClr val="tx2"/>
                </a:solidFill>
              </a:rPr>
              <a:t>4.2/брой</a:t>
            </a:r>
            <a:endParaRPr lang="en-GB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156582"/>
              </p:ext>
            </p:extLst>
          </p:nvPr>
        </p:nvGraphicFramePr>
        <p:xfrm>
          <a:off x="762000" y="1219200"/>
          <a:ext cx="7315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4409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5300" y="37795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Напредък по ПРСР 2014 – 2020 г. за </a:t>
            </a:r>
            <a:r>
              <a:rPr lang="ru-RU" b="1" dirty="0" smtClean="0">
                <a:solidFill>
                  <a:schemeClr val="tx2"/>
                </a:solidFill>
              </a:rPr>
              <a:t>Югозападен </a:t>
            </a:r>
            <a:r>
              <a:rPr lang="ru-RU" b="1" dirty="0">
                <a:solidFill>
                  <a:schemeClr val="tx2"/>
                </a:solidFill>
              </a:rPr>
              <a:t>район</a:t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>Подмярка 6.1/брой</a:t>
            </a:r>
            <a:endParaRPr lang="en-GB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7436463"/>
              </p:ext>
            </p:extLst>
          </p:nvPr>
        </p:nvGraphicFramePr>
        <p:xfrm>
          <a:off x="990600" y="1297781"/>
          <a:ext cx="6910387" cy="4798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6770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5300" y="37795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Напредък по ПРСР 2014 – 2020 г. </a:t>
            </a:r>
            <a:r>
              <a:rPr lang="ru-RU" b="1" dirty="0" smtClean="0">
                <a:solidFill>
                  <a:schemeClr val="tx2"/>
                </a:solidFill>
              </a:rPr>
              <a:t>Югозападен район</a:t>
            </a:r>
            <a:r>
              <a:rPr lang="ru-RU" b="1" dirty="0">
                <a:solidFill>
                  <a:schemeClr val="tx2"/>
                </a:solidFill>
              </a:rPr>
              <a:t/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>Подмярка 6.3/брой</a:t>
            </a:r>
            <a:endParaRPr lang="en-GB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3326610"/>
              </p:ext>
            </p:extLst>
          </p:nvPr>
        </p:nvGraphicFramePr>
        <p:xfrm>
          <a:off x="990600" y="1143000"/>
          <a:ext cx="7620000" cy="4676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5353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5300" y="377957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Напредък по ПРСР 2014 – 2020 г. </a:t>
            </a:r>
            <a:r>
              <a:rPr lang="ru-RU" b="1" dirty="0" smtClean="0">
                <a:solidFill>
                  <a:schemeClr val="tx2"/>
                </a:solidFill>
              </a:rPr>
              <a:t>Югозападен  район 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Подмярка </a:t>
            </a:r>
            <a:r>
              <a:rPr lang="ru-RU" b="1" dirty="0">
                <a:solidFill>
                  <a:schemeClr val="tx2"/>
                </a:solidFill>
              </a:rPr>
              <a:t>7.2/брой</a:t>
            </a:r>
            <a:endParaRPr lang="en-GB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7757702"/>
              </p:ext>
            </p:extLst>
          </p:nvPr>
        </p:nvGraphicFramePr>
        <p:xfrm>
          <a:off x="762000" y="960005"/>
          <a:ext cx="7620000" cy="471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3825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919</Words>
  <Application>Microsoft Office PowerPoint</Application>
  <PresentationFormat>On-screen Show (4:3)</PresentationFormat>
  <Paragraphs>125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Осъществени приеми на проекти по ПРСР 2014 –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Svetoslav Tsekov</dc:creator>
  <cp:lastModifiedBy>Desislava DA. Taranova-Andonova</cp:lastModifiedBy>
  <cp:revision>89</cp:revision>
  <dcterms:created xsi:type="dcterms:W3CDTF">2006-08-16T00:00:00Z</dcterms:created>
  <dcterms:modified xsi:type="dcterms:W3CDTF">2018-11-29T07:58:59Z</dcterms:modified>
</cp:coreProperties>
</file>