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13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5" r:id="rId3"/>
    <p:sldId id="400" r:id="rId4"/>
    <p:sldId id="401" r:id="rId5"/>
    <p:sldId id="419" r:id="rId6"/>
    <p:sldId id="405" r:id="rId7"/>
    <p:sldId id="409" r:id="rId8"/>
    <p:sldId id="402" r:id="rId9"/>
    <p:sldId id="406" r:id="rId10"/>
    <p:sldId id="407" r:id="rId11"/>
    <p:sldId id="413" r:id="rId12"/>
    <p:sldId id="412" r:id="rId13"/>
    <p:sldId id="410" r:id="rId14"/>
    <p:sldId id="417" r:id="rId15"/>
    <p:sldId id="415" r:id="rId16"/>
    <p:sldId id="416" r:id="rId17"/>
    <p:sldId id="399" r:id="rId18"/>
    <p:sldId id="397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146" autoAdjust="0"/>
  </p:normalViewPr>
  <p:slideViewPr>
    <p:cSldViewPr snapToGrid="0">
      <p:cViewPr varScale="1">
        <p:scale>
          <a:sx n="64" d="100"/>
          <a:sy n="64" d="100"/>
        </p:scale>
        <p:origin x="15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mahmudieva\AppData\Local\Microsoft\Windows\INetCache\Content.Outlook\7LXR97OG\&#1075;&#1088;&#1072;&#1092;&#1080;&#1082;&#1072;%20&#1086;&#1073;&#1097;&#1080;&#1085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bg-BG" baseline="0">
                <a:solidFill>
                  <a:schemeClr val="tx1"/>
                </a:solidFill>
                <a:effectLst/>
              </a:rPr>
              <a:t>ОБЩИНИ ГЕНЕРИРАЛИ СПРАВКИ ЗА ПЕРИОД ОТ ЕДНА ГОДИНА</a:t>
            </a:r>
            <a:endParaRPr lang="en-US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[1]Sheet7!$A$2:$A$11</c:f>
              <c:strCache>
                <c:ptCount val="10"/>
                <c:pt idx="0">
                  <c:v>Община Пловдив </c:v>
                </c:pt>
                <c:pt idx="1">
                  <c:v>Община Троян</c:v>
                </c:pt>
                <c:pt idx="2">
                  <c:v>Община Козлодуй</c:v>
                </c:pt>
                <c:pt idx="3">
                  <c:v>Община Харманли</c:v>
                </c:pt>
                <c:pt idx="4">
                  <c:v>Община Плевен</c:v>
                </c:pt>
                <c:pt idx="5">
                  <c:v>Община Габрово</c:v>
                </c:pt>
                <c:pt idx="6">
                  <c:v>Община Варна</c:v>
                </c:pt>
                <c:pt idx="7">
                  <c:v>Район "Приморски" Община Варна</c:v>
                </c:pt>
                <c:pt idx="8">
                  <c:v>Община Банско</c:v>
                </c:pt>
                <c:pt idx="9">
                  <c:v>Община Бяла Слатина</c:v>
                </c:pt>
              </c:strCache>
            </c:strRef>
          </c:cat>
          <c:val>
            <c:numRef>
              <c:f>[1]Sheet7!$B$2:$B$11</c:f>
              <c:numCache>
                <c:formatCode>General</c:formatCode>
                <c:ptCount val="10"/>
                <c:pt idx="0">
                  <c:v>61727</c:v>
                </c:pt>
                <c:pt idx="1">
                  <c:v>2917</c:v>
                </c:pt>
                <c:pt idx="2">
                  <c:v>1065</c:v>
                </c:pt>
                <c:pt idx="3">
                  <c:v>449</c:v>
                </c:pt>
                <c:pt idx="4">
                  <c:v>352</c:v>
                </c:pt>
                <c:pt idx="5">
                  <c:v>334</c:v>
                </c:pt>
                <c:pt idx="6">
                  <c:v>236</c:v>
                </c:pt>
                <c:pt idx="7">
                  <c:v>184</c:v>
                </c:pt>
                <c:pt idx="8">
                  <c:v>141</c:v>
                </c:pt>
                <c:pt idx="9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BB-4A62-B800-48AB36ECD9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85565888"/>
        <c:axId val="2011478064"/>
        <c:axId val="0"/>
      </c:bar3DChart>
      <c:catAx>
        <c:axId val="178556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2011478064"/>
        <c:crosses val="autoZero"/>
        <c:auto val="1"/>
        <c:lblAlgn val="ctr"/>
        <c:lblOffset val="100"/>
        <c:noMultiLvlLbl val="0"/>
      </c:catAx>
      <c:valAx>
        <c:axId val="201147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78556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bg-BG" smtClean="0"/>
              <a:t>3.4.2019 г.</a:t>
            </a: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www.e-gov.bg,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88B96-0210-4B6A-BF35-EC3247E8F52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7401990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bg-BG" smtClean="0"/>
              <a:t>3.4.2019 г.</a:t>
            </a:r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www.e-gov.bg,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00B62-4689-4663-8501-4D8DAD5319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5930767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www.e-gov.bg,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bg-BG" smtClean="0"/>
              <a:t>3.4.2019 г.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4763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www.e-gov.bg,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bg-BG" smtClean="0"/>
              <a:t>3.4.2019 г.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59463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www.e-gov.bg,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bg-BG" smtClean="0"/>
              <a:t>3.4.2019 г.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456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www.e-gov.bg,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bg-BG" smtClean="0"/>
              <a:t>3.4.2019 г.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375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04.04.2019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44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04.04.2019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0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04.04.2019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0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04.04.2019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2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04.04.2019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5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04.04.2019 г.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7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04.04.2019 г.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9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04.04.2019 г.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0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04.04.2019 г.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68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04.04.2019 г.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7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04.04.2019 г.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8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g-BG" smtClean="0"/>
              <a:t>04.04.2019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5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ail@e-gov.b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-gov.b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7" y="323592"/>
            <a:ext cx="1014608" cy="861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2055" y="538621"/>
            <a:ext cx="487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РЕПУБЛИКА БЪЛГАРИЯ</a:t>
            </a: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-BG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Държавна агенция „Електронно управление“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2887" y="4665272"/>
            <a:ext cx="71534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bg-BG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bg-BG" dirty="0" smtClean="0">
                <a:latin typeface="Century Gothic" panose="020B0502020202020204" pitchFamily="34" charset="0"/>
              </a:rPr>
              <a:t>Николай Минев</a:t>
            </a:r>
            <a:r>
              <a:rPr lang="en-US" dirty="0" smtClean="0">
                <a:latin typeface="Century Gothic" panose="020B0502020202020204" pitchFamily="34" charset="0"/>
              </a:rPr>
              <a:t>		</a:t>
            </a:r>
            <a:r>
              <a:rPr lang="bg-BG" dirty="0" smtClean="0">
                <a:latin typeface="Century Gothic" panose="020B0502020202020204" pitchFamily="34" charset="0"/>
              </a:rPr>
              <a:t>Директор на дирекция</a:t>
            </a:r>
            <a:r>
              <a:rPr lang="en-US" dirty="0" smtClean="0">
                <a:latin typeface="Century Gothic" panose="020B0502020202020204" pitchFamily="34" charset="0"/>
              </a:rPr>
              <a:t/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bg-BG" dirty="0" smtClean="0">
                <a:latin typeface="Century Gothic" panose="020B0502020202020204" pitchFamily="34" charset="0"/>
              </a:rPr>
              <a:t> „Информационни системи и оперативна съвместимост“</a:t>
            </a:r>
            <a:r>
              <a:rPr lang="en-US" dirty="0" smtClean="0">
                <a:latin typeface="Century Gothic" panose="020B0502020202020204" pitchFamily="34" charset="0"/>
              </a:rPr>
              <a:t>,</a:t>
            </a:r>
            <a:endParaRPr lang="bg-BG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bg-BG" dirty="0" smtClean="0">
                <a:latin typeface="Century Gothic" panose="020B0502020202020204" pitchFamily="34" charset="0"/>
              </a:rPr>
              <a:t>Държавна агенция „Електронно управление“</a:t>
            </a:r>
            <a:endParaRPr lang="en-US" dirty="0" smtClean="0"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28367" y="5099224"/>
            <a:ext cx="0" cy="4801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140" y="1323975"/>
            <a:ext cx="11926956" cy="1717399"/>
          </a:xfrm>
        </p:spPr>
        <p:txBody>
          <a:bodyPr>
            <a:normAutofit/>
          </a:bodyPr>
          <a:lstStyle/>
          <a:p>
            <a:r>
              <a:rPr lang="bg-BG" sz="4000" dirty="0" smtClean="0">
                <a:latin typeface="+mn-lt"/>
              </a:rPr>
              <a:t>Предоставяне на електронни административни услуги от административните структури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784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04.04.2019 г.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35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90398" y="73152"/>
            <a:ext cx="993882" cy="120279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9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04.04.2019 г.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895992" cy="54512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12942" y="987552"/>
            <a:ext cx="993882" cy="120279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04.04.2019 г.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5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04.04.2019 г.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391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45846" y="1197864"/>
            <a:ext cx="993882" cy="120279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56542" y="2769576"/>
            <a:ext cx="993882" cy="120279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04.04.2019 г.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4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04.04.2019 г.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45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04.04.2019 г.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6182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99268" y="3747985"/>
            <a:ext cx="993882" cy="120279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2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Century Gothic" panose="020B0502020202020204" pitchFamily="34" charset="0"/>
              </a:rPr>
              <a:t>RegiX</a:t>
            </a:r>
            <a:r>
              <a:rPr lang="ru-RU" dirty="0">
                <a:latin typeface="Century Gothic" panose="020B0502020202020204" pitchFamily="34" charset="0"/>
              </a:rPr>
              <a:t> — текущо състояние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В периода до март </a:t>
            </a:r>
            <a:r>
              <a:rPr lang="ru-RU" sz="2400" dirty="0" smtClean="0">
                <a:latin typeface="Century Gothic" panose="020B0502020202020204" pitchFamily="34" charset="0"/>
              </a:rPr>
              <a:t>2019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latin typeface="Century Gothic" panose="020B0502020202020204" pitchFamily="34" charset="0"/>
              </a:rPr>
              <a:t>г.</a:t>
            </a:r>
            <a:r>
              <a:rPr lang="en-US" sz="2400" dirty="0" smtClean="0">
                <a:latin typeface="Century Gothic" panose="020B0502020202020204" pitchFamily="34" charset="0"/>
              </a:rPr>
              <a:t>; 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endParaRPr lang="ru-RU" sz="2400" dirty="0">
              <a:latin typeface="Century Gothic" panose="020B0502020202020204" pitchFamily="34" charset="0"/>
            </a:endParaRPr>
          </a:p>
          <a:p>
            <a:endParaRPr lang="ru-RU" sz="2400" dirty="0">
              <a:latin typeface="Century Gothic" panose="020B0502020202020204" pitchFamily="34" charset="0"/>
            </a:endParaRPr>
          </a:p>
          <a:p>
            <a:pPr marL="285750" indent="-285750"/>
            <a:r>
              <a:rPr lang="ru-RU" sz="2400" dirty="0">
                <a:latin typeface="Century Gothic" panose="020B0502020202020204" pitchFamily="34" charset="0"/>
              </a:rPr>
              <a:t>Постъпили са 712 заявления;</a:t>
            </a:r>
          </a:p>
          <a:p>
            <a:pPr marL="285750" indent="-285750"/>
            <a:endParaRPr lang="ru-RU" sz="2400" dirty="0">
              <a:latin typeface="Century Gothic" panose="020B0502020202020204" pitchFamily="34" charset="0"/>
            </a:endParaRPr>
          </a:p>
          <a:p>
            <a:pPr marL="285750" indent="-285750"/>
            <a:r>
              <a:rPr lang="ru-RU" sz="2400" dirty="0">
                <a:latin typeface="Century Gothic" panose="020B0502020202020204" pitchFamily="34" charset="0"/>
              </a:rPr>
              <a:t>Включени като потребители са 360 администрации;</a:t>
            </a:r>
          </a:p>
          <a:p>
            <a:pPr marL="285750" indent="-285750"/>
            <a:endParaRPr lang="ru-RU" sz="2400" dirty="0">
              <a:latin typeface="Century Gothic" panose="020B0502020202020204" pitchFamily="34" charset="0"/>
            </a:endParaRPr>
          </a:p>
          <a:p>
            <a:pPr marL="285750" indent="-285750" algn="just"/>
            <a:r>
              <a:rPr lang="ru-RU" sz="2400" dirty="0">
                <a:latin typeface="Century Gothic" panose="020B0502020202020204" pitchFamily="34" charset="0"/>
              </a:rPr>
              <a:t>В средата за междурегистров обмен са налице 63 регистъра на централни администрации и могат да се извършват 168 справки.</a:t>
            </a:r>
          </a:p>
          <a:p>
            <a:pPr marL="0" indent="0">
              <a:buNone/>
            </a:pP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04.04.2019 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2225" y="453389"/>
            <a:ext cx="4872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РЕПУБЛИКА БЪЛГАРИЯ</a:t>
            </a:r>
            <a:endParaRPr lang="en-US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-BG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Държавна агенция „Електронно управление“</a:t>
            </a:r>
            <a:endParaRPr lang="en-GB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387" y="287701"/>
            <a:ext cx="810838" cy="688908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982940"/>
              </p:ext>
            </p:extLst>
          </p:nvPr>
        </p:nvGraphicFramePr>
        <p:xfrm>
          <a:off x="1611630" y="1261110"/>
          <a:ext cx="8968739" cy="4335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11387" y="6324600"/>
            <a:ext cx="185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04.04.2019 </a:t>
            </a:r>
            <a:r>
              <a:rPr lang="bg-BG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bg-BG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1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5000"/>
                <a:lumOff val="95000"/>
              </a:schemeClr>
            </a:gs>
            <a:gs pos="6000">
              <a:schemeClr val="accent1">
                <a:lumMod val="45000"/>
                <a:lumOff val="55000"/>
              </a:schemeClr>
            </a:gs>
            <a:gs pos="7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315" y="2012447"/>
            <a:ext cx="7746195" cy="982190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Century Gothic" panose="020B0502020202020204" pitchFamily="34" charset="0"/>
              </a:rPr>
              <a:t/>
            </a:r>
            <a:br>
              <a:rPr lang="en-GB" sz="2800" dirty="0" smtClean="0">
                <a:latin typeface="Century Gothic" panose="020B0502020202020204" pitchFamily="34" charset="0"/>
              </a:rPr>
            </a:br>
            <a:r>
              <a:rPr lang="bg-BG" sz="2800" dirty="0">
                <a:latin typeface="Century Gothic" panose="020B0502020202020204" pitchFamily="34" charset="0"/>
              </a:rPr>
              <a:t/>
            </a:r>
            <a:br>
              <a:rPr lang="bg-BG" sz="2800" dirty="0">
                <a:latin typeface="Century Gothic" panose="020B0502020202020204" pitchFamily="34" charset="0"/>
              </a:rPr>
            </a:br>
            <a:r>
              <a:rPr lang="bg-BG" sz="2800" dirty="0" smtClean="0">
                <a:latin typeface="Century Gothic" panose="020B0502020202020204" pitchFamily="34" charset="0"/>
              </a:rPr>
              <a:t>ВЪПРОСИ</a:t>
            </a:r>
            <a:r>
              <a:rPr lang="en-GB" sz="2800" dirty="0" smtClean="0">
                <a:latin typeface="Century Gothic" panose="020B0502020202020204" pitchFamily="34" charset="0"/>
              </a:rPr>
              <a:t>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7" y="323592"/>
            <a:ext cx="1014608" cy="861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2055" y="538621"/>
            <a:ext cx="487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РЕПУБЛИКА БЪЛГАРИЯ</a:t>
            </a: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-BG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Държавна агенция „Електронно управление“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7732" y="3435629"/>
            <a:ext cx="50354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Century Gothic" panose="020B0502020202020204" pitchFamily="34" charset="0"/>
              </a:rPr>
              <a:t>СВЪРЖЕТЕ СЕ С НАС:</a:t>
            </a: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bg-BG" dirty="0" smtClean="0">
                <a:latin typeface="Century Gothic" panose="020B0502020202020204" pitchFamily="34" charset="0"/>
              </a:rPr>
              <a:t>1000 </a:t>
            </a:r>
            <a:r>
              <a:rPr lang="bg-BG" dirty="0">
                <a:latin typeface="Century Gothic" panose="020B0502020202020204" pitchFamily="34" charset="0"/>
              </a:rPr>
              <a:t>гр. София, ул. „Ген. Й. В. Гурко“ № 6, </a:t>
            </a:r>
          </a:p>
          <a:p>
            <a:r>
              <a:rPr lang="bg-BG" dirty="0">
                <a:latin typeface="Century Gothic" panose="020B0502020202020204" pitchFamily="34" charset="0"/>
              </a:rPr>
              <a:t>Т</a:t>
            </a:r>
            <a:r>
              <a:rPr lang="bg-BG" dirty="0" smtClean="0">
                <a:latin typeface="Century Gothic" panose="020B0502020202020204" pitchFamily="34" charset="0"/>
              </a:rPr>
              <a:t>ел</a:t>
            </a:r>
            <a:r>
              <a:rPr lang="bg-BG" dirty="0">
                <a:latin typeface="Century Gothic" panose="020B0502020202020204" pitchFamily="34" charset="0"/>
              </a:rPr>
              <a:t>.:  (+359 2) 949 20 40</a:t>
            </a: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E-mail: </a:t>
            </a:r>
            <a:r>
              <a:rPr lang="en-US" dirty="0" smtClean="0">
                <a:latin typeface="Century Gothic" panose="020B0502020202020204" pitchFamily="34" charset="0"/>
                <a:hlinkClick r:id="rId3"/>
              </a:rPr>
              <a:t>mail@e-gov.bg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bg-BG" dirty="0" smtClean="0">
                <a:latin typeface="Century Gothic" panose="020B0502020202020204" pitchFamily="34" charset="0"/>
              </a:rPr>
              <a:t>Уеб</a:t>
            </a:r>
            <a:r>
              <a:rPr lang="en-US" dirty="0" smtClean="0">
                <a:latin typeface="Century Gothic" panose="020B0502020202020204" pitchFamily="34" charset="0"/>
              </a:rPr>
              <a:t>:</a:t>
            </a:r>
            <a:r>
              <a:rPr lang="bg-BG" dirty="0" smtClean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  <a:hlinkClick r:id="rId4"/>
              </a:rPr>
              <a:t>https://e-gov.bg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bg-BG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60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2225" y="453389"/>
            <a:ext cx="4872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РЕПУБЛИКА БЪЛГАРИЯ</a:t>
            </a:r>
            <a:endParaRPr lang="en-US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-BG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Държавна агенция „Електронно управление“</a:t>
            </a:r>
            <a:endParaRPr lang="en-GB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387" y="287701"/>
            <a:ext cx="810838" cy="6889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862" y="1271587"/>
            <a:ext cx="8791575" cy="4829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1387" y="6324600"/>
            <a:ext cx="185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04.04.2019 </a:t>
            </a:r>
            <a:r>
              <a:rPr lang="bg-BG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bg-BG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04.04.2019 г.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519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04.04.2019 г.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68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2225" y="453389"/>
            <a:ext cx="4872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РЕПУБЛИКА БЪЛГАРИЯ</a:t>
            </a:r>
            <a:endParaRPr lang="en-US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-BG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Държавна агенция „Електронно управление“</a:t>
            </a:r>
            <a:endParaRPr lang="en-GB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387" y="287701"/>
            <a:ext cx="810838" cy="6889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862" y="1271587"/>
            <a:ext cx="8791575" cy="4829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1387" y="6324600"/>
            <a:ext cx="185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04.04.2019 </a:t>
            </a:r>
            <a:r>
              <a:rPr lang="bg-BG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bg-BG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04.04.2019 г.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128016"/>
            <a:ext cx="12192000" cy="57677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6366" y="1179576"/>
            <a:ext cx="993882" cy="120279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04.04.2019 г.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248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18414" y="1042416"/>
            <a:ext cx="993882" cy="120279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04.04.2019 г.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413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90398" y="329184"/>
            <a:ext cx="993882" cy="120279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04.04.2019 г.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390398" y="320040"/>
            <a:ext cx="993882" cy="120279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3582</TotalTime>
  <Words>214</Words>
  <Application>Microsoft Office PowerPoint</Application>
  <PresentationFormat>Widescreen</PresentationFormat>
  <Paragraphs>56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Times New Roman</vt:lpstr>
      <vt:lpstr>Office Theme</vt:lpstr>
      <vt:lpstr>Предоставяне на електронни административни услуги от административните структури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RegiX — текущо състояние</vt:lpstr>
      <vt:lpstr>PowerPoint Presentation</vt:lpstr>
      <vt:lpstr>  ВЪПРОСИ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Veselin Ninov</dc:creator>
  <cp:lastModifiedBy>Nikolay P. Minev</cp:lastModifiedBy>
  <cp:revision>131</cp:revision>
  <dcterms:created xsi:type="dcterms:W3CDTF">2017-05-26T12:58:56Z</dcterms:created>
  <dcterms:modified xsi:type="dcterms:W3CDTF">2019-04-04T11:13:03Z</dcterms:modified>
</cp:coreProperties>
</file>