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notesMasterIdLst>
    <p:notesMasterId r:id="rId20"/>
  </p:notesMasterIdLst>
  <p:handoutMasterIdLst>
    <p:handoutMasterId r:id="rId21"/>
  </p:handoutMasterIdLst>
  <p:sldIdLst>
    <p:sldId id="257" r:id="rId2"/>
    <p:sldId id="340" r:id="rId3"/>
    <p:sldId id="334" r:id="rId4"/>
    <p:sldId id="305" r:id="rId5"/>
    <p:sldId id="347" r:id="rId6"/>
    <p:sldId id="348" r:id="rId7"/>
    <p:sldId id="345" r:id="rId8"/>
    <p:sldId id="346" r:id="rId9"/>
    <p:sldId id="349" r:id="rId10"/>
    <p:sldId id="335" r:id="rId11"/>
    <p:sldId id="336" r:id="rId12"/>
    <p:sldId id="337" r:id="rId13"/>
    <p:sldId id="338" r:id="rId14"/>
    <p:sldId id="339" r:id="rId15"/>
    <p:sldId id="341" r:id="rId16"/>
    <p:sldId id="342" r:id="rId17"/>
    <p:sldId id="343" r:id="rId18"/>
    <p:sldId id="290" r:id="rId19"/>
  </p:sldIdLst>
  <p:sldSz cx="12192000" cy="6858000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A51321"/>
    <a:srgbClr val="008000"/>
    <a:srgbClr val="CC3300"/>
    <a:srgbClr val="6699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9" autoAdjust="0"/>
    <p:restoredTop sz="94717" autoAdjust="0"/>
  </p:normalViewPr>
  <p:slideViewPr>
    <p:cSldViewPr snapToGrid="0">
      <p:cViewPr varScale="1">
        <p:scale>
          <a:sx n="61" d="100"/>
          <a:sy n="61" d="100"/>
        </p:scale>
        <p:origin x="-764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131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9" d="100"/>
          <a:sy n="49" d="100"/>
        </p:scale>
        <p:origin x="29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Одобрен бюджет по ОП НОИР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ПО 1</c:v>
                </c:pt>
                <c:pt idx="1">
                  <c:v>ПО 2</c:v>
                </c:pt>
                <c:pt idx="2">
                  <c:v>ПО 3</c:v>
                </c:pt>
                <c:pt idx="3">
                  <c:v>ПО 4</c:v>
                </c:pt>
              </c:strCache>
            </c:strRef>
          </c:cat>
          <c:val>
            <c:numRef>
              <c:f>Sheet1!$B$2:$B$5</c:f>
              <c:numCache>
                <c:formatCode>#,##0</c:formatCode>
                <c:ptCount val="4"/>
                <c:pt idx="0">
                  <c:v>560014000</c:v>
                </c:pt>
                <c:pt idx="1">
                  <c:v>504628000</c:v>
                </c:pt>
                <c:pt idx="2">
                  <c:v>252030000</c:v>
                </c:pt>
                <c:pt idx="3">
                  <c:v>54711000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4AE-42F1-B5C4-C4A5D6F4879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Одобрен бюджет от КН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ПО 1</c:v>
                </c:pt>
                <c:pt idx="1">
                  <c:v>ПО 2</c:v>
                </c:pt>
                <c:pt idx="2">
                  <c:v>ПО 3</c:v>
                </c:pt>
                <c:pt idx="3">
                  <c:v>ПО 4</c:v>
                </c:pt>
              </c:strCache>
            </c:strRef>
          </c:cat>
          <c:val>
            <c:numRef>
              <c:f>Sheet1!$C$2:$C$5</c:f>
              <c:numCache>
                <c:formatCode>#,##0</c:formatCode>
                <c:ptCount val="4"/>
                <c:pt idx="0">
                  <c:v>350110000</c:v>
                </c:pt>
                <c:pt idx="1">
                  <c:v>275611000</c:v>
                </c:pt>
                <c:pt idx="2">
                  <c:v>284500000</c:v>
                </c:pt>
                <c:pt idx="3">
                  <c:v>23969206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4AE-42F1-B5C4-C4A5D6F4879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Непрограмиран ресурс</c:v>
                </c:pt>
              </c:strCache>
            </c:strRef>
          </c:tx>
          <c:spPr>
            <a:solidFill>
              <a:srgbClr val="A51321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ПО 1</c:v>
                </c:pt>
                <c:pt idx="1">
                  <c:v>ПО 2</c:v>
                </c:pt>
                <c:pt idx="2">
                  <c:v>ПО 3</c:v>
                </c:pt>
                <c:pt idx="3">
                  <c:v>ПО 4</c:v>
                </c:pt>
              </c:strCache>
            </c:strRef>
          </c:cat>
          <c:val>
            <c:numRef>
              <c:f>Sheet1!$D$2:$D$5</c:f>
              <c:numCache>
                <c:formatCode>#,##0</c:formatCode>
                <c:ptCount val="4"/>
                <c:pt idx="0">
                  <c:v>209904000</c:v>
                </c:pt>
                <c:pt idx="1">
                  <c:v>229017000</c:v>
                </c:pt>
                <c:pt idx="2">
                  <c:v>-32470000</c:v>
                </c:pt>
                <c:pt idx="3">
                  <c:v>30741794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4AE-42F1-B5C4-C4A5D6F487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0532864"/>
        <c:axId val="110538752"/>
        <c:axId val="0"/>
      </c:bar3DChart>
      <c:catAx>
        <c:axId val="110532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110538752"/>
        <c:crosses val="autoZero"/>
        <c:auto val="1"/>
        <c:lblAlgn val="ctr"/>
        <c:lblOffset val="100"/>
        <c:noMultiLvlLbl val="0"/>
      </c:catAx>
      <c:valAx>
        <c:axId val="110538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11053286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bg-BG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/>
              <a:t>Брой операции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Директно предоставяне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rgbClr val="FFC000"/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ПО 1</c:v>
                </c:pt>
                <c:pt idx="1">
                  <c:v>ПО 2</c:v>
                </c:pt>
                <c:pt idx="2">
                  <c:v>ПО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1">
                  <c:v>8</c:v>
                </c:pt>
                <c:pt idx="2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A68-478F-B5BB-D1EBB4009B9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Подбор на проекти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ПО 1</c:v>
                </c:pt>
                <c:pt idx="1">
                  <c:v>ПО 2</c:v>
                </c:pt>
                <c:pt idx="2">
                  <c:v>ПО 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</c:v>
                </c:pt>
                <c:pt idx="1">
                  <c:v>1</c:v>
                </c:pt>
                <c:pt idx="2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A68-478F-B5BB-D1EBB4009B9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Подбор на стратегии - ВОМР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ПО 1</c:v>
                </c:pt>
                <c:pt idx="1">
                  <c:v>ПО 2</c:v>
                </c:pt>
                <c:pt idx="2">
                  <c:v>ПО 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A68-478F-B5BB-D1EBB4009B9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111935488"/>
        <c:axId val="111937024"/>
      </c:barChart>
      <c:catAx>
        <c:axId val="111935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111937024"/>
        <c:crosses val="autoZero"/>
        <c:auto val="1"/>
        <c:lblAlgn val="ctr"/>
        <c:lblOffset val="100"/>
        <c:noMultiLvlLbl val="0"/>
      </c:catAx>
      <c:valAx>
        <c:axId val="11193702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11935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 b="1"/>
      </a:pPr>
      <a:endParaRPr lang="bg-BG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A6BC33-FAD3-4E6F-A682-9C26575FA0A4}" type="datetimeFigureOut">
              <a:rPr lang="bg-BG" smtClean="0"/>
              <a:pPr/>
              <a:t>19.6.2018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655995-EF9C-4F5D-B838-4024C132AA5F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610283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9CE274-A84B-4F85-83C8-C51214C27907}" type="datetimeFigureOut">
              <a:rPr lang="bg-BG" smtClean="0"/>
              <a:pPr/>
              <a:t>19.6.2018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CCBD5B-C827-4F3D-B7FB-3424B95E9FD5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92439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4CCBD5B-C827-4F3D-B7FB-3424B95E9FD5}" type="slidenum">
              <a:rPr kumimoji="0" lang="bg-BG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09514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4CCBD5B-C827-4F3D-B7FB-3424B95E9FD5}" type="slidenum">
              <a:rPr kumimoji="0" lang="bg-BG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bg-BG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6175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59E4-E293-464F-89B0-413589651602}" type="datetimeFigureOut">
              <a:rPr lang="en-GB" smtClean="0">
                <a:solidFill>
                  <a:srgbClr val="146194">
                    <a:lumMod val="50000"/>
                  </a:srgbClr>
                </a:solidFill>
              </a:rPr>
              <a:pPr/>
              <a:t>19/06/2018</a:t>
            </a:fld>
            <a:endParaRPr lang="en-GB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7CCB-5A31-480B-ABC3-A8B5FBED090E}" type="slidenum">
              <a:rPr lang="en-GB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GB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563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59E4-E293-464F-89B0-413589651602}" type="datetimeFigureOut">
              <a:rPr lang="en-GB" smtClean="0">
                <a:solidFill>
                  <a:srgbClr val="146194">
                    <a:lumMod val="50000"/>
                  </a:srgbClr>
                </a:solidFill>
              </a:rPr>
              <a:pPr/>
              <a:t>19/06/2018</a:t>
            </a:fld>
            <a:endParaRPr lang="en-GB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7CCB-5A31-480B-ABC3-A8B5FBED090E}" type="slidenum">
              <a:rPr lang="en-GB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GB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608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59E4-E293-464F-89B0-413589651602}" type="datetimeFigureOut">
              <a:rPr lang="en-GB" smtClean="0">
                <a:solidFill>
                  <a:srgbClr val="146194">
                    <a:lumMod val="50000"/>
                  </a:srgbClr>
                </a:solidFill>
              </a:rPr>
              <a:pPr/>
              <a:t>19/06/2018</a:t>
            </a:fld>
            <a:endParaRPr lang="en-GB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7CCB-5A31-480B-ABC3-A8B5FBED090E}" type="slidenum">
              <a:rPr lang="en-GB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GB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4776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59E4-E293-464F-89B0-413589651602}" type="datetimeFigureOut">
              <a:rPr lang="en-GB" smtClean="0">
                <a:solidFill>
                  <a:srgbClr val="146194">
                    <a:lumMod val="50000"/>
                  </a:srgbClr>
                </a:solidFill>
              </a:rPr>
              <a:pPr/>
              <a:t>19/06/2018</a:t>
            </a:fld>
            <a:endParaRPr lang="en-GB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7CCB-5A31-480B-ABC3-A8B5FBED090E}" type="slidenum">
              <a:rPr lang="en-GB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GB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147812" y="2277866"/>
            <a:ext cx="1005840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2596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4987" y="2205938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222442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59E4-E293-464F-89B0-413589651602}" type="datetimeFigureOut">
              <a:rPr lang="en-GB" smtClean="0">
                <a:solidFill>
                  <a:srgbClr val="146194">
                    <a:lumMod val="50000"/>
                  </a:srgbClr>
                </a:solidFill>
              </a:rPr>
              <a:pPr/>
              <a:t>19/06/2018</a:t>
            </a:fld>
            <a:endParaRPr lang="en-GB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7CCB-5A31-480B-ABC3-A8B5FBED090E}" type="slidenum">
              <a:rPr lang="en-GB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GB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3129012" y="37455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800" b="1" kern="1200" cap="all" dirty="0" smtClean="0">
                <a:solidFill>
                  <a:srgbClr val="0A304A"/>
                </a:solidFill>
                <a:effectLst/>
                <a:latin typeface="Candara" panose="020E0502030303020204" pitchFamily="34" charset="0"/>
                <a:ea typeface="+mn-ea"/>
                <a:cs typeface="+mn-cs"/>
              </a:rPr>
              <a:t>ИА „Оперативна програма</a:t>
            </a:r>
            <a:endParaRPr lang="en-US" sz="2000" dirty="0" smtClean="0">
              <a:effectLst/>
              <a:latin typeface="Candara" panose="020E0502030303020204" pitchFamily="34" charset="0"/>
              <a:ea typeface="Times New Roman" panose="02020603050405020304" pitchFamily="18" charset="0"/>
            </a:endParaRPr>
          </a:p>
          <a:p>
            <a:r>
              <a:rPr lang="ru-RU" sz="1800" b="1" kern="1200" cap="all" dirty="0" smtClean="0">
                <a:solidFill>
                  <a:srgbClr val="0A304A"/>
                </a:solidFill>
                <a:effectLst/>
                <a:latin typeface="Candara" panose="020E0502030303020204" pitchFamily="34" charset="0"/>
                <a:ea typeface="+mn-ea"/>
                <a:cs typeface="+mn-cs"/>
              </a:rPr>
              <a:t>„Наука и образование за интелигентен растеж”</a:t>
            </a:r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123643" y="1423333"/>
            <a:ext cx="10058400" cy="67688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75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59E4-E293-464F-89B0-413589651602}" type="datetimeFigureOut">
              <a:rPr lang="en-GB" smtClean="0">
                <a:solidFill>
                  <a:srgbClr val="146194">
                    <a:lumMod val="50000"/>
                  </a:srgbClr>
                </a:solidFill>
              </a:rPr>
              <a:pPr/>
              <a:t>19/06/2018</a:t>
            </a:fld>
            <a:endParaRPr lang="en-GB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7CCB-5A31-480B-ABC3-A8B5FBED090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129012" y="37455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800" b="1" kern="1200" cap="all" dirty="0" smtClean="0">
                <a:solidFill>
                  <a:srgbClr val="0A304A"/>
                </a:solidFill>
                <a:effectLst/>
                <a:latin typeface="Candara" panose="020E0502030303020204" pitchFamily="34" charset="0"/>
                <a:ea typeface="+mn-ea"/>
                <a:cs typeface="+mn-cs"/>
              </a:rPr>
              <a:t>ИА „Оперативна програма</a:t>
            </a:r>
            <a:endParaRPr lang="en-US" sz="2000" dirty="0" smtClean="0">
              <a:effectLst/>
              <a:latin typeface="Candara" panose="020E0502030303020204" pitchFamily="34" charset="0"/>
              <a:ea typeface="Times New Roman" panose="02020603050405020304" pitchFamily="18" charset="0"/>
            </a:endParaRPr>
          </a:p>
          <a:p>
            <a:r>
              <a:rPr lang="ru-RU" sz="1800" b="1" kern="1200" cap="all" dirty="0" smtClean="0">
                <a:solidFill>
                  <a:srgbClr val="0A304A"/>
                </a:solidFill>
                <a:effectLst/>
                <a:latin typeface="Candara" panose="020E0502030303020204" pitchFamily="34" charset="0"/>
                <a:ea typeface="+mn-ea"/>
                <a:cs typeface="+mn-cs"/>
              </a:rPr>
              <a:t>„Наука и образование за интелигентен растеж”</a:t>
            </a:r>
            <a:endParaRPr lang="en-US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840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59E4-E293-464F-89B0-413589651602}" type="datetimeFigureOut">
              <a:rPr lang="en-GB" smtClean="0">
                <a:solidFill>
                  <a:srgbClr val="146194">
                    <a:lumMod val="50000"/>
                  </a:srgbClr>
                </a:solidFill>
              </a:rPr>
              <a:pPr/>
              <a:t>19/06/2018</a:t>
            </a:fld>
            <a:endParaRPr lang="en-GB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7CCB-5A31-480B-ABC3-A8B5FBED090E}" type="slidenum">
              <a:rPr lang="en-GB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GB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489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59E4-E293-464F-89B0-413589651602}" type="datetimeFigureOut">
              <a:rPr lang="en-GB" smtClean="0">
                <a:solidFill>
                  <a:srgbClr val="146194">
                    <a:lumMod val="50000"/>
                  </a:srgbClr>
                </a:solidFill>
              </a:rPr>
              <a:pPr/>
              <a:t>19/06/2018</a:t>
            </a:fld>
            <a:endParaRPr lang="en-GB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7CCB-5A31-480B-ABC3-A8B5FBED090E}" type="slidenum">
              <a:rPr lang="en-GB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GB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3129012" y="37455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800" b="1" kern="1200" cap="all" dirty="0" smtClean="0">
                <a:solidFill>
                  <a:srgbClr val="0A304A"/>
                </a:solidFill>
                <a:effectLst/>
                <a:latin typeface="Candara" panose="020E0502030303020204" pitchFamily="34" charset="0"/>
                <a:ea typeface="+mn-ea"/>
                <a:cs typeface="+mn-cs"/>
              </a:rPr>
              <a:t>ИА „Оперативна програма</a:t>
            </a:r>
            <a:endParaRPr lang="en-US" sz="2000" dirty="0" smtClean="0">
              <a:effectLst/>
              <a:latin typeface="Candara" panose="020E0502030303020204" pitchFamily="34" charset="0"/>
              <a:ea typeface="Times New Roman" panose="02020603050405020304" pitchFamily="18" charset="0"/>
            </a:endParaRPr>
          </a:p>
          <a:p>
            <a:r>
              <a:rPr lang="ru-RU" sz="1800" b="1" kern="1200" cap="all" dirty="0" smtClean="0">
                <a:solidFill>
                  <a:srgbClr val="0A304A"/>
                </a:solidFill>
                <a:effectLst/>
                <a:latin typeface="Candara" panose="020E0502030303020204" pitchFamily="34" charset="0"/>
                <a:ea typeface="+mn-ea"/>
                <a:cs typeface="+mn-cs"/>
              </a:rPr>
              <a:t>„Наука и образование за интелигентен растеж”</a:t>
            </a:r>
            <a:endParaRPr lang="en-US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071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59E4-E293-464F-89B0-413589651602}" type="datetimeFigureOut">
              <a:rPr lang="en-GB" smtClean="0">
                <a:solidFill>
                  <a:srgbClr val="146194">
                    <a:lumMod val="50000"/>
                  </a:srgbClr>
                </a:solidFill>
              </a:rPr>
              <a:pPr/>
              <a:t>19/06/2018</a:t>
            </a:fld>
            <a:endParaRPr lang="en-GB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7CCB-5A31-480B-ABC3-A8B5FBED090E}" type="slidenum">
              <a:rPr lang="en-GB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GB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946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59E4-E293-464F-89B0-413589651602}" type="datetimeFigureOut">
              <a:rPr lang="en-GB" smtClean="0">
                <a:solidFill>
                  <a:srgbClr val="146194">
                    <a:lumMod val="50000"/>
                  </a:srgbClr>
                </a:solidFill>
              </a:rPr>
              <a:pPr/>
              <a:t>19/06/2018</a:t>
            </a:fld>
            <a:endParaRPr lang="en-GB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7CCB-5A31-480B-ABC3-A8B5FBED090E}" type="slidenum">
              <a:rPr lang="en-GB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GB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670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59E4-E293-464F-89B0-413589651602}" type="datetimeFigureOut">
              <a:rPr lang="en-GB" smtClean="0">
                <a:solidFill>
                  <a:srgbClr val="146194">
                    <a:lumMod val="50000"/>
                  </a:srgbClr>
                </a:solidFill>
              </a:rPr>
              <a:pPr/>
              <a:t>19/06/2018</a:t>
            </a:fld>
            <a:endParaRPr lang="en-GB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7CCB-5A31-480B-ABC3-A8B5FBED090E}" type="slidenum">
              <a:rPr lang="en-GB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GB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467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59E4-E293-464F-89B0-413589651602}" type="datetimeFigureOut">
              <a:rPr lang="en-GB" smtClean="0">
                <a:solidFill>
                  <a:srgbClr val="146194">
                    <a:lumMod val="50000"/>
                  </a:srgbClr>
                </a:solidFill>
              </a:rPr>
              <a:pPr/>
              <a:t>19/06/2018</a:t>
            </a:fld>
            <a:endParaRPr lang="en-GB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7CCB-5A31-480B-ABC3-A8B5FBED090E}" type="slidenum">
              <a:rPr lang="en-GB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GB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848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59E4-E293-464F-89B0-413589651602}" type="datetimeFigureOut">
              <a:rPr lang="en-GB" smtClean="0">
                <a:solidFill>
                  <a:srgbClr val="146194">
                    <a:lumMod val="50000"/>
                  </a:srgbClr>
                </a:solidFill>
              </a:rPr>
              <a:pPr/>
              <a:t>19/06/2018</a:t>
            </a:fld>
            <a:endParaRPr lang="en-GB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27CCB-5A31-480B-ABC3-A8B5FBED090E}" type="slidenum">
              <a:rPr lang="en-GB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GB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833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559E4-E293-464F-89B0-413589651602}" type="datetimeFigureOut">
              <a:rPr lang="en-GB" smtClean="0">
                <a:solidFill>
                  <a:srgbClr val="146194">
                    <a:lumMod val="50000"/>
                  </a:srgbClr>
                </a:solidFill>
              </a:rPr>
              <a:pPr/>
              <a:t>19/06/2018</a:t>
            </a:fld>
            <a:endParaRPr lang="en-GB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27CCB-5A31-480B-ABC3-A8B5FBED090E}" type="slidenum">
              <a:rPr lang="en-GB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GB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60D4C31A-B54F-422E-8621-A0F475D7D195}"/>
              </a:ext>
            </a:extLst>
          </p:cNvPr>
          <p:cNvSpPr/>
          <p:nvPr userDrawn="1"/>
        </p:nvSpPr>
        <p:spPr>
          <a:xfrm>
            <a:off x="0" y="0"/>
            <a:ext cx="12188825" cy="13581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 descr="http://sf.mon.bg/img/logo_eu_r_dva_fonda.png">
            <a:extLst>
              <a:ext uri="{FF2B5EF4-FFF2-40B4-BE49-F238E27FC236}">
                <a16:creationId xmlns:a16="http://schemas.microsoft.com/office/drawing/2014/main" xmlns="" id="{12F0A08F-CCB6-4D25-8AC0-0F7B8FAA1D7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96" y="272870"/>
            <a:ext cx="2547937" cy="820737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E3B81ACA-7A29-4F22-915C-0A3E969FE784}"/>
              </a:ext>
            </a:extLst>
          </p:cNvPr>
          <p:cNvCxnSpPr/>
          <p:nvPr userDrawn="1"/>
        </p:nvCxnSpPr>
        <p:spPr>
          <a:xfrm>
            <a:off x="0" y="1248229"/>
            <a:ext cx="12192000" cy="0"/>
          </a:xfrm>
          <a:prstGeom prst="line">
            <a:avLst/>
          </a:prstGeom>
          <a:ln w="476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8F065F87-7C5C-45E6-958D-29763261AE3C}"/>
              </a:ext>
            </a:extLst>
          </p:cNvPr>
          <p:cNvCxnSpPr/>
          <p:nvPr userDrawn="1"/>
        </p:nvCxnSpPr>
        <p:spPr>
          <a:xfrm>
            <a:off x="6" y="1300739"/>
            <a:ext cx="12192000" cy="0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029712D9-A440-495C-ACC2-98A7E7711FCB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5741" y="90868"/>
            <a:ext cx="2917811" cy="1030514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3129012" y="37455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800" b="1" kern="1200" cap="all" dirty="0" smtClean="0">
                <a:solidFill>
                  <a:srgbClr val="0A304A"/>
                </a:solidFill>
                <a:effectLst/>
                <a:latin typeface="Candara" panose="020E0502030303020204" pitchFamily="34" charset="0"/>
                <a:ea typeface="+mn-ea"/>
                <a:cs typeface="+mn-cs"/>
              </a:rPr>
              <a:t>ИА „Оперативна програма</a:t>
            </a:r>
            <a:endParaRPr lang="en-US" sz="2000" dirty="0" smtClean="0">
              <a:effectLst/>
              <a:latin typeface="Candara" panose="020E0502030303020204" pitchFamily="34" charset="0"/>
              <a:ea typeface="Times New Roman" panose="02020603050405020304" pitchFamily="18" charset="0"/>
            </a:endParaRPr>
          </a:p>
          <a:p>
            <a:r>
              <a:rPr lang="ru-RU" sz="1800" b="1" kern="1200" cap="all" dirty="0" smtClean="0">
                <a:solidFill>
                  <a:srgbClr val="0A304A"/>
                </a:solidFill>
                <a:effectLst/>
                <a:latin typeface="Candara" panose="020E0502030303020204" pitchFamily="34" charset="0"/>
                <a:ea typeface="+mn-ea"/>
                <a:cs typeface="+mn-cs"/>
              </a:rPr>
              <a:t>„Наука и образование за интелигентен растеж”</a:t>
            </a:r>
            <a:endParaRPr lang="en-US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421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20" r:id="rId12"/>
    <p:sldLayoutId id="2147483718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4212" y="1789471"/>
            <a:ext cx="10925402" cy="4347963"/>
          </a:xfrm>
        </p:spPr>
        <p:txBody>
          <a:bodyPr>
            <a:no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4400" b="1" dirty="0" smtClean="0">
                <a:ln/>
                <a:solidFill>
                  <a:srgbClr val="A51321"/>
                </a:solidFill>
                <a:cs typeface="Courier New" panose="02070309020205020404" pitchFamily="49" charset="0"/>
              </a:rPr>
              <a:t/>
            </a:r>
            <a:br>
              <a:rPr lang="ru-RU" sz="4400" b="1" dirty="0" smtClean="0">
                <a:ln/>
                <a:solidFill>
                  <a:srgbClr val="A51321"/>
                </a:solidFill>
                <a:cs typeface="Courier New" panose="02070309020205020404" pitchFamily="49" charset="0"/>
              </a:rPr>
            </a:br>
            <a:r>
              <a:rPr lang="ru-RU" sz="2600" b="1" dirty="0" smtClean="0">
                <a:ln/>
                <a:solidFill>
                  <a:srgbClr val="A51321"/>
                </a:solidFill>
                <a:cs typeface="Courier New" panose="02070309020205020404" pitchFamily="49" charset="0"/>
              </a:rPr>
              <a:t>Напредък в изпълнението на ОП НОИР</a:t>
            </a:r>
            <a:r>
              <a:rPr lang="en-GB" sz="2600" b="1" dirty="0" smtClean="0">
                <a:ln/>
                <a:solidFill>
                  <a:srgbClr val="A51321"/>
                </a:solidFill>
                <a:cs typeface="Courier New" panose="02070309020205020404" pitchFamily="49" charset="0"/>
              </a:rPr>
              <a:t> 2014-2020</a:t>
            </a:r>
            <a:r>
              <a:rPr lang="bg-BG" sz="2600" b="1" dirty="0" smtClean="0">
                <a:ln/>
                <a:solidFill>
                  <a:srgbClr val="A51321"/>
                </a:solidFill>
                <a:cs typeface="Courier New" panose="02070309020205020404" pitchFamily="49" charset="0"/>
              </a:rPr>
              <a:t/>
            </a:r>
            <a:br>
              <a:rPr lang="bg-BG" sz="2600" b="1" dirty="0" smtClean="0">
                <a:ln/>
                <a:solidFill>
                  <a:srgbClr val="A51321"/>
                </a:solidFill>
                <a:cs typeface="Courier New" panose="02070309020205020404" pitchFamily="49" charset="0"/>
              </a:rPr>
            </a:br>
            <a:r>
              <a:rPr lang="ru-RU" sz="2600" b="1" dirty="0" smtClean="0">
                <a:ln/>
                <a:solidFill>
                  <a:srgbClr val="A51321"/>
                </a:solidFill>
                <a:cs typeface="Courier New" panose="02070309020205020404" pitchFamily="49" charset="0"/>
              </a:rPr>
              <a:t/>
            </a:r>
            <a:br>
              <a:rPr lang="ru-RU" sz="2600" b="1" dirty="0" smtClean="0">
                <a:ln/>
                <a:solidFill>
                  <a:srgbClr val="A51321"/>
                </a:solidFill>
                <a:cs typeface="Courier New" panose="02070309020205020404" pitchFamily="49" charset="0"/>
              </a:rPr>
            </a:br>
            <a:r>
              <a:rPr lang="ru-RU" sz="1800" b="1" dirty="0" smtClean="0">
                <a:ln/>
                <a:solidFill>
                  <a:schemeClr val="accent1"/>
                </a:solidFill>
                <a:cs typeface="Courier New" panose="02070309020205020404" pitchFamily="49" charset="0"/>
              </a:rPr>
              <a:t/>
            </a:r>
            <a:br>
              <a:rPr lang="ru-RU" sz="1800" b="1" dirty="0" smtClean="0">
                <a:ln/>
                <a:solidFill>
                  <a:schemeClr val="accent1"/>
                </a:solidFill>
                <a:cs typeface="Courier New" panose="02070309020205020404" pitchFamily="49" charset="0"/>
              </a:rPr>
            </a:br>
            <a:endParaRPr lang="ru-RU" sz="3200" b="1" dirty="0">
              <a:ln/>
              <a:solidFill>
                <a:schemeClr val="accent1"/>
              </a:solidFill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96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754" y="1375955"/>
            <a:ext cx="11799272" cy="687976"/>
          </a:xfrm>
        </p:spPr>
        <p:txBody>
          <a:bodyPr>
            <a:noAutofit/>
          </a:bodyPr>
          <a:lstStyle/>
          <a:p>
            <a:pPr algn="ctr"/>
            <a:r>
              <a:rPr lang="bg-BG" sz="2400" b="1" cap="small" dirty="0" smtClean="0">
                <a:solidFill>
                  <a:srgbClr val="A51321"/>
                </a:solidFill>
                <a:cs typeface="Arial" panose="020B0604020202020204" pitchFamily="34" charset="0"/>
              </a:rPr>
              <a:t/>
            </a:r>
            <a:br>
              <a:rPr lang="bg-BG" sz="2400" b="1" cap="small" dirty="0" smtClean="0">
                <a:solidFill>
                  <a:srgbClr val="A51321"/>
                </a:solidFill>
                <a:cs typeface="Arial" panose="020B0604020202020204" pitchFamily="34" charset="0"/>
              </a:rPr>
            </a:br>
            <a:r>
              <a:rPr lang="bg-BG" sz="2000" b="1" cap="small" dirty="0" smtClean="0">
                <a:solidFill>
                  <a:srgbClr val="A51321"/>
                </a:solidFill>
                <a:cs typeface="Arial" panose="020B0604020202020204" pitchFamily="34" charset="0"/>
              </a:rPr>
              <a:t>ПРОЦЕДУРИ В ИЗПЪЛНЕНИЕ</a:t>
            </a:r>
            <a:r>
              <a:rPr lang="bg-BG" sz="2400" b="1" cap="small" dirty="0" smtClean="0">
                <a:solidFill>
                  <a:srgbClr val="A51321"/>
                </a:solidFill>
                <a:cs typeface="Arial" panose="020B0604020202020204" pitchFamily="34" charset="0"/>
              </a:rPr>
              <a:t/>
            </a:r>
            <a:br>
              <a:rPr lang="bg-BG" sz="2400" b="1" cap="small" dirty="0" smtClean="0">
                <a:solidFill>
                  <a:srgbClr val="A51321"/>
                </a:solidFill>
                <a:cs typeface="Arial" panose="020B0604020202020204" pitchFamily="34" charset="0"/>
              </a:rPr>
            </a:br>
            <a:r>
              <a:rPr lang="bg-BG" sz="2400" b="1" cap="small" dirty="0" smtClean="0">
                <a:solidFill>
                  <a:srgbClr val="002060"/>
                </a:solidFill>
                <a:cs typeface="Arial" panose="020B0604020202020204" pitchFamily="34" charset="0"/>
              </a:rPr>
              <a:t>Подкрепа за предучилищното възпитание и подготовка на деца в неравностойно положение</a:t>
            </a:r>
            <a:endParaRPr lang="bg-BG" sz="2400" b="1" cap="small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39931" y="2194560"/>
            <a:ext cx="11416095" cy="4563291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bg-BG" sz="2100" b="1" u="sng" dirty="0" smtClean="0">
                <a:solidFill>
                  <a:schemeClr val="accent1">
                    <a:lumMod val="75000"/>
                  </a:schemeClr>
                </a:solidFill>
              </a:rPr>
              <a:t>Целеви групи: </a:t>
            </a:r>
            <a:r>
              <a:rPr lang="ru-RU" sz="2100" dirty="0">
                <a:solidFill>
                  <a:schemeClr val="accent1">
                    <a:lumMod val="75000"/>
                  </a:schemeClr>
                </a:solidFill>
              </a:rPr>
              <a:t>деца и родители от етническите </a:t>
            </a:r>
            <a:r>
              <a:rPr lang="ru-RU" sz="2100" dirty="0" smtClean="0">
                <a:solidFill>
                  <a:schemeClr val="accent1">
                    <a:lumMod val="75000"/>
                  </a:schemeClr>
                </a:solidFill>
              </a:rPr>
              <a:t>малцинства, </a:t>
            </a:r>
            <a:r>
              <a:rPr lang="ru-RU" sz="2100" dirty="0">
                <a:solidFill>
                  <a:schemeClr val="accent1">
                    <a:lumMod val="75000"/>
                  </a:schemeClr>
                </a:solidFill>
              </a:rPr>
              <a:t>от маргинализирани </a:t>
            </a:r>
            <a:r>
              <a:rPr lang="ru-RU" sz="2100" dirty="0" smtClean="0">
                <a:solidFill>
                  <a:schemeClr val="accent1">
                    <a:lumMod val="75000"/>
                  </a:schemeClr>
                </a:solidFill>
              </a:rPr>
              <a:t>групи, от </a:t>
            </a:r>
            <a:r>
              <a:rPr lang="ru-RU" sz="2100" dirty="0">
                <a:solidFill>
                  <a:schemeClr val="accent1">
                    <a:lumMod val="75000"/>
                  </a:schemeClr>
                </a:solidFill>
              </a:rPr>
              <a:t>семейства, търсещи или получили международна </a:t>
            </a:r>
            <a:r>
              <a:rPr lang="ru-RU" sz="2100" dirty="0" smtClean="0">
                <a:solidFill>
                  <a:schemeClr val="accent1">
                    <a:lumMod val="75000"/>
                  </a:schemeClr>
                </a:solidFill>
              </a:rPr>
              <a:t>закрила.</a:t>
            </a:r>
            <a:endParaRPr lang="bg-BG" sz="21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bg-BG" sz="2100" b="1" u="sng" dirty="0" smtClean="0">
                <a:solidFill>
                  <a:schemeClr val="accent1">
                    <a:lumMod val="75000"/>
                  </a:schemeClr>
                </a:solidFill>
              </a:rPr>
              <a:t>Цел:</a:t>
            </a:r>
            <a:r>
              <a:rPr lang="bg-BG" sz="21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100" dirty="0">
                <a:solidFill>
                  <a:schemeClr val="accent1">
                    <a:lumMod val="75000"/>
                  </a:schemeClr>
                </a:solidFill>
              </a:rPr>
              <a:t>подкрепа на целевите групи за изграждането им като пълноценни граждани и за успешна обществена реализация</a:t>
            </a:r>
            <a:r>
              <a:rPr lang="ru-RU" sz="21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100" b="1" u="sng" dirty="0">
                <a:solidFill>
                  <a:schemeClr val="accent1">
                    <a:lumMod val="75000"/>
                  </a:schemeClr>
                </a:solidFill>
              </a:rPr>
              <a:t>Бенефициенти:</a:t>
            </a:r>
            <a:r>
              <a:rPr lang="ru-RU" sz="21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100" dirty="0" smtClean="0">
                <a:solidFill>
                  <a:schemeClr val="accent1">
                    <a:lumMod val="75000"/>
                  </a:schemeClr>
                </a:solidFill>
              </a:rPr>
              <a:t>детски градини, </a:t>
            </a:r>
            <a:r>
              <a:rPr lang="ru-RU" sz="2100" dirty="0">
                <a:solidFill>
                  <a:schemeClr val="accent1">
                    <a:lumMod val="75000"/>
                  </a:schemeClr>
                </a:solidFill>
              </a:rPr>
              <a:t>общини, </a:t>
            </a:r>
            <a:r>
              <a:rPr lang="ru-RU" sz="2100" dirty="0" smtClean="0">
                <a:solidFill>
                  <a:schemeClr val="accent1">
                    <a:lumMod val="75000"/>
                  </a:schemeClr>
                </a:solidFill>
              </a:rPr>
              <a:t>неправителствени организации.</a:t>
            </a:r>
            <a:endParaRPr lang="bg-BG" sz="21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bg-BG" sz="2100" b="1" u="sng" dirty="0" smtClean="0">
                <a:solidFill>
                  <a:schemeClr val="accent1">
                    <a:lumMod val="75000"/>
                  </a:schemeClr>
                </a:solidFill>
              </a:rPr>
              <a:t>Бюджет:</a:t>
            </a:r>
            <a:r>
              <a:rPr lang="bg-BG" sz="2100" dirty="0" smtClean="0">
                <a:solidFill>
                  <a:schemeClr val="accent1">
                    <a:lumMod val="75000"/>
                  </a:schemeClr>
                </a:solidFill>
              </a:rPr>
              <a:t> 20 млн.лв</a:t>
            </a:r>
            <a:r>
              <a:rPr lang="bg-BG" sz="2100" dirty="0">
                <a:solidFill>
                  <a:schemeClr val="accent1">
                    <a:lumMod val="75000"/>
                  </a:schemeClr>
                </a:solidFill>
              </a:rPr>
              <a:t>., </a:t>
            </a:r>
            <a:r>
              <a:rPr lang="bg-BG" sz="2100" dirty="0" smtClean="0">
                <a:solidFill>
                  <a:schemeClr val="accent1">
                    <a:lumMod val="75000"/>
                  </a:schemeClr>
                </a:solidFill>
              </a:rPr>
              <a:t>сключени 54 договора за 17, 2 млн.лв. , период 2017-2018/2019г.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100" b="1" u="sng" dirty="0" smtClean="0">
                <a:solidFill>
                  <a:schemeClr val="accent1">
                    <a:lumMod val="75000"/>
                  </a:schemeClr>
                </a:solidFill>
              </a:rPr>
              <a:t>Изпълнение </a:t>
            </a:r>
            <a:r>
              <a:rPr lang="ru-RU" sz="2100" b="1" u="sng" dirty="0" err="1" smtClean="0">
                <a:solidFill>
                  <a:schemeClr val="accent1">
                    <a:lumMod val="75000"/>
                  </a:schemeClr>
                </a:solidFill>
              </a:rPr>
              <a:t>към</a:t>
            </a:r>
            <a:r>
              <a:rPr lang="ru-RU" sz="2100" b="1" u="sng" dirty="0" smtClean="0">
                <a:solidFill>
                  <a:schemeClr val="accent1">
                    <a:lumMod val="75000"/>
                  </a:schemeClr>
                </a:solidFill>
              </a:rPr>
              <a:t> 31.05.2018 г.: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100" dirty="0" err="1" smtClean="0">
                <a:solidFill>
                  <a:schemeClr val="accent1">
                    <a:lumMod val="75000"/>
                  </a:schemeClr>
                </a:solidFill>
              </a:rPr>
              <a:t>верифицирани</a:t>
            </a:r>
            <a:r>
              <a:rPr lang="ru-RU" sz="2100" dirty="0" smtClean="0">
                <a:solidFill>
                  <a:schemeClr val="accent1">
                    <a:lumMod val="75000"/>
                  </a:schemeClr>
                </a:solidFill>
              </a:rPr>
              <a:t> 6,5 млн. лв;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100" dirty="0" smtClean="0">
                <a:solidFill>
                  <a:schemeClr val="accent1">
                    <a:lumMod val="75000"/>
                  </a:schemeClr>
                </a:solidFill>
              </a:rPr>
              <a:t>деца</a:t>
            </a:r>
            <a:r>
              <a:rPr lang="ru-RU" sz="2100" dirty="0">
                <a:solidFill>
                  <a:schemeClr val="accent1">
                    <a:lumMod val="75000"/>
                  </a:schemeClr>
                </a:solidFill>
              </a:rPr>
              <a:t>, ученици и младежи от маргинализирани </a:t>
            </a:r>
            <a:r>
              <a:rPr lang="ru-RU" sz="2100" dirty="0" smtClean="0">
                <a:solidFill>
                  <a:schemeClr val="accent1">
                    <a:lumMod val="75000"/>
                  </a:schemeClr>
                </a:solidFill>
              </a:rPr>
              <a:t>общности, вкл. роми</a:t>
            </a:r>
            <a:r>
              <a:rPr lang="ru-RU" sz="2100" dirty="0">
                <a:solidFill>
                  <a:schemeClr val="accent1">
                    <a:lumMod val="75000"/>
                  </a:schemeClr>
                </a:solidFill>
              </a:rPr>
              <a:t>, участващи </a:t>
            </a:r>
            <a:r>
              <a:rPr lang="ru-RU" sz="2100" dirty="0" smtClean="0">
                <a:solidFill>
                  <a:schemeClr val="accent1">
                    <a:lumMod val="75000"/>
                  </a:schemeClr>
                </a:solidFill>
              </a:rPr>
              <a:t>в </a:t>
            </a:r>
            <a:r>
              <a:rPr lang="ru-RU" sz="2100" dirty="0">
                <a:solidFill>
                  <a:schemeClr val="accent1">
                    <a:lumMod val="75000"/>
                  </a:schemeClr>
                </a:solidFill>
              </a:rPr>
              <a:t>мерки </a:t>
            </a:r>
            <a:r>
              <a:rPr lang="ru-RU" sz="2100" dirty="0" smtClean="0">
                <a:solidFill>
                  <a:schemeClr val="accent1">
                    <a:lumMod val="75000"/>
                  </a:schemeClr>
                </a:solidFill>
              </a:rPr>
              <a:t>за </a:t>
            </a:r>
            <a:r>
              <a:rPr lang="ru-RU" sz="2100" dirty="0">
                <a:solidFill>
                  <a:schemeClr val="accent1">
                    <a:lumMod val="75000"/>
                  </a:schemeClr>
                </a:solidFill>
              </a:rPr>
              <a:t>образователна интеграция и </a:t>
            </a:r>
            <a:r>
              <a:rPr lang="ru-RU" sz="2100" dirty="0" smtClean="0">
                <a:solidFill>
                  <a:schemeClr val="accent1">
                    <a:lumMod val="75000"/>
                  </a:schemeClr>
                </a:solidFill>
              </a:rPr>
              <a:t>реинтеграция – 9 327;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100" dirty="0" smtClean="0">
                <a:solidFill>
                  <a:schemeClr val="accent1">
                    <a:lumMod val="75000"/>
                  </a:schemeClr>
                </a:solidFill>
              </a:rPr>
              <a:t>деца</a:t>
            </a:r>
            <a:r>
              <a:rPr lang="ru-RU" sz="21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2100" dirty="0" smtClean="0">
                <a:solidFill>
                  <a:schemeClr val="accent1">
                    <a:lumMod val="75000"/>
                  </a:schemeClr>
                </a:solidFill>
              </a:rPr>
              <a:t>ученици, младежи от маргинализирани общности</a:t>
            </a:r>
            <a:r>
              <a:rPr lang="ru-RU" sz="2100" dirty="0">
                <a:solidFill>
                  <a:schemeClr val="accent1">
                    <a:lumMod val="75000"/>
                  </a:schemeClr>
                </a:solidFill>
              </a:rPr>
              <a:t>, вкл. роми, интегрирани в образователната  </a:t>
            </a:r>
            <a:r>
              <a:rPr lang="ru-RU" sz="2100" dirty="0" smtClean="0">
                <a:solidFill>
                  <a:schemeClr val="accent1">
                    <a:lumMod val="75000"/>
                  </a:schemeClr>
                </a:solidFill>
              </a:rPr>
              <a:t>система – 5 248.</a:t>
            </a:r>
            <a:endParaRPr lang="ru-RU" sz="21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ru-RU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spcAft>
                <a:spcPts val="600"/>
              </a:spcAft>
              <a:buNone/>
            </a:pP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spcAft>
                <a:spcPts val="600"/>
              </a:spcAft>
              <a:buNone/>
            </a:pPr>
            <a:endParaRPr lang="bg-BG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spcAft>
                <a:spcPts val="600"/>
              </a:spcAft>
              <a:buNone/>
            </a:pPr>
            <a:endParaRPr lang="bg-BG" sz="24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937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460" y="1341120"/>
            <a:ext cx="11404857" cy="966651"/>
          </a:xfrm>
        </p:spPr>
        <p:txBody>
          <a:bodyPr>
            <a:noAutofit/>
          </a:bodyPr>
          <a:lstStyle/>
          <a:p>
            <a:pPr algn="ctr"/>
            <a:r>
              <a:rPr lang="bg-BG" sz="2000" b="1" cap="small" dirty="0" smtClean="0">
                <a:solidFill>
                  <a:srgbClr val="A51321"/>
                </a:solidFill>
                <a:cs typeface="Arial" panose="020B0604020202020204" pitchFamily="34" charset="0"/>
              </a:rPr>
              <a:t>ПРОЦЕДУРИ В ИЗПЪЛНЕНИЕ </a:t>
            </a:r>
            <a:r>
              <a:rPr lang="bg-BG" sz="2400" b="1" cap="small" dirty="0" smtClean="0">
                <a:solidFill>
                  <a:srgbClr val="A51321"/>
                </a:solidFill>
                <a:cs typeface="Arial" panose="020B0604020202020204" pitchFamily="34" charset="0"/>
              </a:rPr>
              <a:t/>
            </a:r>
            <a:br>
              <a:rPr lang="bg-BG" sz="2400" b="1" cap="small" dirty="0" smtClean="0">
                <a:solidFill>
                  <a:srgbClr val="A51321"/>
                </a:solidFill>
                <a:cs typeface="Arial" panose="020B0604020202020204" pitchFamily="34" charset="0"/>
              </a:rPr>
            </a:br>
            <a:r>
              <a:rPr lang="bg-BG" sz="2400" b="1" cap="small" dirty="0" smtClean="0">
                <a:solidFill>
                  <a:srgbClr val="002060"/>
                </a:solidFill>
                <a:cs typeface="Arial" panose="020B0604020202020204" pitchFamily="34" charset="0"/>
              </a:rPr>
              <a:t>Образователна интеграция на учениците от етническите малцинства и/или търсещи или получили международна закрила</a:t>
            </a:r>
            <a:endParaRPr lang="bg-BG" sz="2400" b="1" cap="small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36460" y="2307772"/>
            <a:ext cx="11640831" cy="443266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bg-BG" sz="2000" b="1" u="sng" dirty="0" smtClean="0">
                <a:solidFill>
                  <a:schemeClr val="accent1">
                    <a:lumMod val="75000"/>
                  </a:schemeClr>
                </a:solidFill>
              </a:rPr>
              <a:t>Целеви групи</a:t>
            </a:r>
            <a:r>
              <a:rPr lang="bg-BG" sz="2000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ученици/младежи, родители от етническите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малцинства, от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маргинализирани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групи, от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семейства, търсещи или получили международна закрила.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bg-BG" sz="2000" b="1" u="sng" dirty="0" smtClean="0">
                <a:solidFill>
                  <a:schemeClr val="accent1">
                    <a:lumMod val="75000"/>
                  </a:schemeClr>
                </a:solidFill>
              </a:rPr>
              <a:t>Цел</a:t>
            </a:r>
            <a:r>
              <a:rPr lang="bg-BG" sz="2000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подкрепа на целевите групи за изграждането им като пълноценни граждани и за успешна обществена реализация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000" b="1" u="sng" dirty="0">
                <a:solidFill>
                  <a:schemeClr val="accent1">
                    <a:lumMod val="75000"/>
                  </a:schemeClr>
                </a:solidFill>
              </a:rPr>
              <a:t>Бенефициенти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: училища, общини,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НПО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bg-BG" sz="2000" b="1" u="sng" dirty="0" smtClean="0">
                <a:solidFill>
                  <a:schemeClr val="accent1">
                    <a:lumMod val="75000"/>
                  </a:schemeClr>
                </a:solidFill>
              </a:rPr>
              <a:t>Бюджет</a:t>
            </a:r>
            <a:r>
              <a:rPr lang="bg-BG" sz="2000" dirty="0" smtClean="0">
                <a:solidFill>
                  <a:schemeClr val="accent1">
                    <a:lumMod val="75000"/>
                  </a:schemeClr>
                </a:solidFill>
              </a:rPr>
              <a:t>: 25 млн.лв</a:t>
            </a:r>
            <a:r>
              <a:rPr lang="bg-BG" sz="2000" dirty="0">
                <a:solidFill>
                  <a:schemeClr val="accent1">
                    <a:lumMod val="75000"/>
                  </a:schemeClr>
                </a:solidFill>
              </a:rPr>
              <a:t>., </a:t>
            </a:r>
            <a:r>
              <a:rPr lang="bg-BG" sz="2000" dirty="0" smtClean="0">
                <a:solidFill>
                  <a:schemeClr val="accent1">
                    <a:lumMod val="75000"/>
                  </a:schemeClr>
                </a:solidFill>
              </a:rPr>
              <a:t>сключени 67 договора за 22, 5 млн.лв. , период 2017-2018/2019г.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bg-BG" sz="2000" b="1" u="sng" dirty="0" smtClean="0">
                <a:solidFill>
                  <a:schemeClr val="accent1">
                    <a:lumMod val="75000"/>
                  </a:schemeClr>
                </a:solidFill>
              </a:rPr>
              <a:t>Изпълнение към 31.05.2018 г.: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bg-BG" sz="2000" dirty="0" smtClean="0">
                <a:solidFill>
                  <a:schemeClr val="accent1">
                    <a:lumMod val="75000"/>
                  </a:schemeClr>
                </a:solidFill>
              </a:rPr>
              <a:t>верифицирани 6,1 млн. лв.;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деца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, ученици и младежи от маргинализирани  общности, вкл. роми, участващи  в мерки  за образователна интеграция и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реинтеграция - 11 101 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деца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, ученици и младежи от маргинализирани  общности, вкл. роми, интегрирани в образователната 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система - 3 813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bg-BG" sz="18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40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917" y="1341121"/>
            <a:ext cx="11404857" cy="775062"/>
          </a:xfrm>
        </p:spPr>
        <p:txBody>
          <a:bodyPr>
            <a:noAutofit/>
          </a:bodyPr>
          <a:lstStyle/>
          <a:p>
            <a:pPr algn="ctr"/>
            <a:r>
              <a:rPr lang="bg-BG" sz="2000" b="1" cap="small" dirty="0" smtClean="0">
                <a:solidFill>
                  <a:srgbClr val="A51321"/>
                </a:solidFill>
                <a:cs typeface="Arial" panose="020B0604020202020204" pitchFamily="34" charset="0"/>
              </a:rPr>
              <a:t>ПРОЦЕДУРИ В ИЗПЪЛНЕНИЕ</a:t>
            </a:r>
            <a:r>
              <a:rPr lang="bg-BG" sz="2800" b="1" cap="small" dirty="0" smtClean="0">
                <a:solidFill>
                  <a:srgbClr val="A51321"/>
                </a:solidFill>
                <a:cs typeface="Arial" panose="020B0604020202020204" pitchFamily="34" charset="0"/>
              </a:rPr>
              <a:t/>
            </a:r>
            <a:br>
              <a:rPr lang="bg-BG" sz="2800" b="1" cap="small" dirty="0" smtClean="0">
                <a:solidFill>
                  <a:srgbClr val="A51321"/>
                </a:solidFill>
                <a:cs typeface="Arial" panose="020B0604020202020204" pitchFamily="34" charset="0"/>
              </a:rPr>
            </a:br>
            <a:r>
              <a:rPr lang="bg-BG" sz="2800" b="1" cap="small" dirty="0" smtClean="0">
                <a:solidFill>
                  <a:srgbClr val="002060"/>
                </a:solidFill>
                <a:cs typeface="Arial" panose="020B0604020202020204" pitchFamily="34" charset="0"/>
              </a:rPr>
              <a:t>Ограмотяване на възрастни – фаза 1</a:t>
            </a:r>
            <a:endParaRPr lang="bg-BG" sz="2800" b="1" cap="small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975359" y="2185851"/>
            <a:ext cx="10093235" cy="4214950"/>
          </a:xfrm>
        </p:spPr>
        <p:txBody>
          <a:bodyPr>
            <a:noAutofit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bg-BG" sz="2400" b="1" u="sng" dirty="0" smtClean="0">
                <a:solidFill>
                  <a:schemeClr val="accent1">
                    <a:lumMod val="75000"/>
                  </a:schemeClr>
                </a:solidFill>
              </a:rPr>
              <a:t>Целеви групи</a:t>
            </a:r>
            <a:r>
              <a:rPr lang="bg-BG" sz="2400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ученици/младежи, родители от етническите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малцинства, от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маргинализирани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групи, от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семейства, търсещи или получили международна закрила.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bg-BG" sz="2400" b="1" u="sng" dirty="0" smtClean="0">
                <a:solidFill>
                  <a:schemeClr val="accent1">
                    <a:lumMod val="75000"/>
                  </a:schemeClr>
                </a:solidFill>
              </a:rPr>
              <a:t>Цел</a:t>
            </a:r>
            <a:r>
              <a:rPr lang="bg-BG" sz="2400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повишаване участието на уязвимите групи в различни форми на учене през целия живот 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ru-RU" sz="2400" b="1" u="sng" dirty="0" smtClean="0">
                <a:solidFill>
                  <a:schemeClr val="accent1">
                    <a:lumMod val="75000"/>
                  </a:schemeClr>
                </a:solidFill>
              </a:rPr>
              <a:t>Бенефициент: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МОН и 119 училища.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bg-BG" sz="2400" b="1" u="sng" dirty="0" smtClean="0">
                <a:solidFill>
                  <a:schemeClr val="accent1">
                    <a:lumMod val="75000"/>
                  </a:schemeClr>
                </a:solidFill>
              </a:rPr>
              <a:t>Бюджет</a:t>
            </a:r>
            <a:r>
              <a:rPr lang="bg-BG" sz="2400" dirty="0" smtClean="0">
                <a:solidFill>
                  <a:schemeClr val="accent1">
                    <a:lumMod val="75000"/>
                  </a:schemeClr>
                </a:solidFill>
              </a:rPr>
              <a:t>: 19 млн.лв</a:t>
            </a:r>
            <a:r>
              <a:rPr lang="bg-BG" sz="2400" dirty="0">
                <a:solidFill>
                  <a:schemeClr val="accent1">
                    <a:lumMod val="75000"/>
                  </a:schemeClr>
                </a:solidFill>
              </a:rPr>
              <a:t>., </a:t>
            </a:r>
            <a:r>
              <a:rPr lang="bg-BG" sz="2400" dirty="0" smtClean="0">
                <a:solidFill>
                  <a:schemeClr val="accent1">
                    <a:lumMod val="75000"/>
                  </a:schemeClr>
                </a:solidFill>
              </a:rPr>
              <a:t>период на изпълнение от 27 месеца до края 2018г.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80% от лицата участващи в курсовете за ограмотяване и  усвояване на учебно съдържание от прогимназиалния етап на образование да получат удостоверения за успешно завършени курсове.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spcAft>
                <a:spcPts val="600"/>
              </a:spcAft>
              <a:buNone/>
            </a:pPr>
            <a:endParaRPr lang="bg-BG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spcAft>
                <a:spcPts val="600"/>
              </a:spcAft>
              <a:buNone/>
            </a:pPr>
            <a:endParaRPr lang="bg-BG" sz="24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12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8936" y="1283996"/>
            <a:ext cx="10502775" cy="748005"/>
          </a:xfrm>
        </p:spPr>
        <p:txBody>
          <a:bodyPr>
            <a:normAutofit/>
          </a:bodyPr>
          <a:lstStyle/>
          <a:p>
            <a:pPr algn="ctr"/>
            <a:r>
              <a:rPr lang="ru-RU" sz="2000" b="1" cap="small" dirty="0" smtClean="0">
                <a:solidFill>
                  <a:srgbClr val="A51321"/>
                </a:solidFill>
                <a:cs typeface="Arial" panose="020B0604020202020204" pitchFamily="34" charset="0"/>
              </a:rPr>
              <a:t>ОБЯВЕНИ ПРОЦЕДУРИ</a:t>
            </a:r>
            <a:r>
              <a:rPr lang="ru-RU" sz="2600" b="1" cap="small" dirty="0" smtClean="0">
                <a:solidFill>
                  <a:srgbClr val="A51321"/>
                </a:solidFill>
                <a:cs typeface="Arial" panose="020B0604020202020204" pitchFamily="34" charset="0"/>
              </a:rPr>
              <a:t/>
            </a:r>
            <a:br>
              <a:rPr lang="ru-RU" sz="2600" b="1" cap="small" dirty="0" smtClean="0">
                <a:solidFill>
                  <a:srgbClr val="A51321"/>
                </a:solidFill>
                <a:cs typeface="Arial" panose="020B0604020202020204" pitchFamily="34" charset="0"/>
              </a:rPr>
            </a:br>
            <a:r>
              <a:rPr lang="ru-RU" sz="2600" b="1" cap="small" dirty="0" smtClean="0">
                <a:solidFill>
                  <a:srgbClr val="002060"/>
                </a:solidFill>
                <a:cs typeface="Arial" panose="020B0604020202020204" pitchFamily="34" charset="0"/>
              </a:rPr>
              <a:t>„Интегрирани </a:t>
            </a:r>
            <a:r>
              <a:rPr lang="ru-RU" sz="2600" b="1" cap="small" dirty="0">
                <a:solidFill>
                  <a:srgbClr val="002060"/>
                </a:solidFill>
                <a:cs typeface="Arial" panose="020B0604020202020204" pitchFamily="34" charset="0"/>
              </a:rPr>
              <a:t>мерки за </a:t>
            </a:r>
            <a:r>
              <a:rPr lang="bg-BG" sz="2600" b="1" cap="small" dirty="0" smtClean="0">
                <a:solidFill>
                  <a:srgbClr val="002060"/>
                </a:solidFill>
                <a:cs typeface="Arial" panose="020B0604020202020204" pitchFamily="34" charset="0"/>
              </a:rPr>
              <a:t>подобряване</a:t>
            </a:r>
            <a:r>
              <a:rPr lang="ru-RU" sz="2600" b="1" cap="small" dirty="0" smtClean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bg-BG" sz="2600" b="1" cap="small" dirty="0" smtClean="0">
                <a:solidFill>
                  <a:srgbClr val="002060"/>
                </a:solidFill>
                <a:cs typeface="Arial" panose="020B0604020202020204" pitchFamily="34" charset="0"/>
              </a:rPr>
              <a:t>достъпа</a:t>
            </a:r>
            <a:r>
              <a:rPr lang="ru-RU" sz="2600" b="1" cap="small" dirty="0" smtClean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ru-RU" sz="2600" b="1" cap="small" dirty="0">
                <a:solidFill>
                  <a:srgbClr val="002060"/>
                </a:solidFill>
                <a:cs typeface="Arial" panose="020B0604020202020204" pitchFamily="34" charset="0"/>
              </a:rPr>
              <a:t>до образование“ </a:t>
            </a:r>
            <a:endParaRPr lang="en-US" sz="2600" b="1" cap="small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257" y="2032001"/>
            <a:ext cx="11691257" cy="46768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bg-BG" sz="2200" b="1" u="sng" dirty="0" smtClean="0">
                <a:solidFill>
                  <a:schemeClr val="accent1">
                    <a:lumMod val="75000"/>
                  </a:schemeClr>
                </a:solidFill>
              </a:rPr>
              <a:t>Първата интегрирана схема</a:t>
            </a:r>
            <a:r>
              <a:rPr lang="bg-BG" sz="2200" dirty="0" smtClean="0">
                <a:solidFill>
                  <a:schemeClr val="accent1">
                    <a:lumMod val="75000"/>
                  </a:schemeClr>
                </a:solidFill>
              </a:rPr>
              <a:t> между ОП НОИР и ОП РЧР - водеща програма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22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bg-BG" sz="1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ru-RU" sz="2200" b="1" u="sng" dirty="0">
                <a:solidFill>
                  <a:schemeClr val="accent1">
                    <a:lumMod val="75000"/>
                  </a:schemeClr>
                </a:solidFill>
              </a:rPr>
              <a:t>Цел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bg-BG" sz="2200" dirty="0" smtClean="0">
                <a:solidFill>
                  <a:schemeClr val="accent1">
                    <a:lumMod val="75000"/>
                  </a:schemeClr>
                </a:solidFill>
              </a:rPr>
              <a:t>подкрепа за социално включване на уязвими групи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с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</a:rPr>
              <a:t>фокус ромите.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bg-BG" sz="1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200" b="1" u="sng" dirty="0">
                <a:solidFill>
                  <a:schemeClr val="accent1">
                    <a:lumMod val="75000"/>
                  </a:schemeClr>
                </a:solidFill>
              </a:rPr>
              <a:t>ОП НОИР </a:t>
            </a:r>
            <a:r>
              <a:rPr lang="bg-BG" sz="2200" b="1" u="sng" dirty="0" smtClean="0">
                <a:solidFill>
                  <a:schemeClr val="accent1">
                    <a:lumMod val="75000"/>
                  </a:schemeClr>
                </a:solidFill>
              </a:rPr>
              <a:t>участва</a:t>
            </a:r>
            <a:r>
              <a:rPr lang="ru-RU" sz="2200" b="1" u="sng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200" b="1" u="sng" dirty="0">
                <a:solidFill>
                  <a:schemeClr val="accent1">
                    <a:lumMod val="75000"/>
                  </a:schemeClr>
                </a:solidFill>
              </a:rPr>
              <a:t>по Направление 2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bg-BG" sz="2200" dirty="0" smtClean="0">
                <a:solidFill>
                  <a:schemeClr val="accent1">
                    <a:lumMod val="75000"/>
                  </a:schemeClr>
                </a:solidFill>
              </a:rPr>
              <a:t>Осигуряване на достъп до образование и обучение с бюджет от 20 млн. лв. за компонент 1.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bg-BG" sz="1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2200" b="1" u="sng" dirty="0" smtClean="0">
                <a:solidFill>
                  <a:schemeClr val="accent1">
                    <a:lumMod val="75000"/>
                  </a:schemeClr>
                </a:solidFill>
              </a:rPr>
              <a:t>Иновативен подход</a:t>
            </a:r>
            <a:r>
              <a:rPr lang="bg-BG" sz="2200" dirty="0" smtClean="0">
                <a:solidFill>
                  <a:schemeClr val="accent1">
                    <a:lumMod val="75000"/>
                  </a:schemeClr>
                </a:solidFill>
              </a:rPr>
              <a:t>, който обхваща интервенция по няколко направления – образование, пазар на труда, социални и здравни услуги, развитие на местни общности, преодоляване на негативни стереотипи, изграждане на социални жилища. Иновативност е организацията за координация между програмите – демаркация и допълняемост за постигане на синергиен ефект.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2200" b="1" u="sng" dirty="0" smtClean="0">
                <a:solidFill>
                  <a:schemeClr val="accent1">
                    <a:lumMod val="75000"/>
                  </a:schemeClr>
                </a:solidFill>
              </a:rPr>
              <a:t>Добри практики</a:t>
            </a:r>
            <a:r>
              <a:rPr lang="bg-BG" sz="2200" dirty="0" smtClean="0">
                <a:solidFill>
                  <a:schemeClr val="accent1">
                    <a:lumMod val="75000"/>
                  </a:schemeClr>
                </a:solidFill>
              </a:rPr>
              <a:t>:  Задължително партньорство на различни нива по отделните направления между основни заинтересовани страни - общини,  учебни заведения, ЮЛНЦ,  държавни институции. </a:t>
            </a:r>
          </a:p>
          <a:p>
            <a:pPr>
              <a:buFont typeface="Wingdings" panose="05000000000000000000" pitchFamily="2" charset="2"/>
              <a:buChar char="v"/>
            </a:pPr>
            <a:endParaRPr lang="ru-RU" sz="2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ru-RU" sz="2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02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406" y="1314994"/>
            <a:ext cx="11145252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cap="small" dirty="0" smtClean="0">
                <a:solidFill>
                  <a:srgbClr val="A51321"/>
                </a:solidFill>
                <a:cs typeface="Arial" panose="020B0604020202020204" pitchFamily="34" charset="0"/>
              </a:rPr>
              <a:t>ОБЯВЕНИ ПРОЦЕДУРИ</a:t>
            </a:r>
            <a:br>
              <a:rPr lang="ru-RU" sz="2200" b="1" cap="small" dirty="0" smtClean="0">
                <a:solidFill>
                  <a:srgbClr val="A51321"/>
                </a:solidFill>
                <a:cs typeface="Arial" panose="020B0604020202020204" pitchFamily="34" charset="0"/>
              </a:rPr>
            </a:br>
            <a:r>
              <a:rPr lang="ru-RU" sz="2400" b="1" cap="small" dirty="0" smtClean="0">
                <a:solidFill>
                  <a:srgbClr val="002060"/>
                </a:solidFill>
                <a:cs typeface="Arial" panose="020B0604020202020204" pitchFamily="34" charset="0"/>
              </a:rPr>
              <a:t>„</a:t>
            </a:r>
            <a:r>
              <a:rPr lang="bg-BG" sz="2400" b="1" cap="small" dirty="0" smtClean="0">
                <a:solidFill>
                  <a:srgbClr val="002060"/>
                </a:solidFill>
                <a:cs typeface="Arial" panose="020B0604020202020204" pitchFamily="34" charset="0"/>
              </a:rPr>
              <a:t>Осигуряване на достъп до качествено образование в малките населени места и в трудно достъпните райони </a:t>
            </a:r>
            <a:r>
              <a:rPr lang="ru-RU" sz="2400" b="1" cap="small" dirty="0" smtClean="0">
                <a:solidFill>
                  <a:srgbClr val="002060"/>
                </a:solidFill>
                <a:cs typeface="Arial" panose="020B0604020202020204" pitchFamily="34" charset="0"/>
              </a:rPr>
              <a:t>“ 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406" y="2316480"/>
            <a:ext cx="11010269" cy="4193751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2200" b="1" u="sng" dirty="0" smtClean="0">
                <a:solidFill>
                  <a:schemeClr val="accent1">
                    <a:lumMod val="75000"/>
                  </a:schemeClr>
                </a:solidFill>
              </a:rPr>
              <a:t>12 стратегии </a:t>
            </a:r>
            <a:r>
              <a:rPr lang="ru-RU" sz="2200" b="1" u="sng" dirty="0">
                <a:solidFill>
                  <a:schemeClr val="accent1">
                    <a:lumMod val="75000"/>
                  </a:schemeClr>
                </a:solidFill>
              </a:rPr>
              <a:t>по подхода ВОМР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с финансиране от ОП НОИР на </a:t>
            </a:r>
            <a:r>
              <a:rPr lang="bg-BG" sz="2200" dirty="0" smtClean="0">
                <a:solidFill>
                  <a:schemeClr val="accent1">
                    <a:lumMod val="75000"/>
                  </a:schemeClr>
                </a:solidFill>
              </a:rPr>
              <a:t>стойност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 над 10 </a:t>
            </a:r>
            <a:r>
              <a:rPr lang="bg-BG" sz="2200" dirty="0" smtClean="0">
                <a:solidFill>
                  <a:schemeClr val="accent1">
                    <a:lumMod val="75000"/>
                  </a:schemeClr>
                </a:solidFill>
              </a:rPr>
              <a:t>млн.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bg-BG" sz="2200" dirty="0" smtClean="0">
                <a:solidFill>
                  <a:schemeClr val="accent1">
                    <a:lumMod val="75000"/>
                  </a:schemeClr>
                </a:solidFill>
              </a:rPr>
              <a:t>лв.</a:t>
            </a:r>
            <a:endParaRPr lang="bg-BG" sz="22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200" b="1" u="sng" dirty="0">
                <a:solidFill>
                  <a:schemeClr val="accent1">
                    <a:lumMod val="75000"/>
                  </a:schemeClr>
                </a:solidFill>
              </a:rPr>
              <a:t>Операцията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</a:rPr>
              <a:t> е инструмент на ОП НОИР за </a:t>
            </a:r>
            <a:r>
              <a:rPr lang="bg-BG" sz="2200" dirty="0" smtClean="0">
                <a:solidFill>
                  <a:schemeClr val="accent1">
                    <a:lumMod val="75000"/>
                  </a:schemeClr>
                </a:solidFill>
              </a:rPr>
              <a:t>преодоляване на образователните диспропорции на териториите на селските райони и сред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маргинализираните общности.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200" b="1" u="sng" dirty="0" smtClean="0">
                <a:solidFill>
                  <a:schemeClr val="accent1">
                    <a:lumMod val="75000"/>
                  </a:schemeClr>
                </a:solidFill>
              </a:rPr>
              <a:t>Целеви </a:t>
            </a:r>
            <a:r>
              <a:rPr lang="bg-BG" sz="2200" b="1" u="sng" dirty="0" smtClean="0">
                <a:solidFill>
                  <a:schemeClr val="accent1">
                    <a:lumMod val="75000"/>
                  </a:schemeClr>
                </a:solidFill>
              </a:rPr>
              <a:t>групи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: деца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</a:rPr>
              <a:t>и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ученици, </a:t>
            </a:r>
            <a:r>
              <a:rPr lang="bg-BG" sz="2200" dirty="0" smtClean="0">
                <a:solidFill>
                  <a:schemeClr val="accent1">
                    <a:lumMod val="75000"/>
                  </a:schemeClr>
                </a:solidFill>
              </a:rPr>
              <a:t>родители/настойници от маргинализираните групи, включително роми.</a:t>
            </a:r>
            <a:endParaRPr lang="bg-BG" sz="22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2200" b="1" u="sng" dirty="0" smtClean="0">
                <a:solidFill>
                  <a:schemeClr val="accent1">
                    <a:lumMod val="75000"/>
                  </a:schemeClr>
                </a:solidFill>
              </a:rPr>
              <a:t>Финансовата подкрепа </a:t>
            </a:r>
            <a:r>
              <a:rPr lang="bg-BG" sz="2200" dirty="0" smtClean="0">
                <a:solidFill>
                  <a:schemeClr val="accent1">
                    <a:lumMod val="75000"/>
                  </a:schemeClr>
                </a:solidFill>
              </a:rPr>
              <a:t>за една стратегия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по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</a:rPr>
              <a:t>подхода ВОМР от ОП НОИР е до 500 000 евро, а за един проект към одобрена стратегия – до 200 000 евро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bg-BG" sz="22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2200" b="1" u="sng" dirty="0" smtClean="0">
                <a:solidFill>
                  <a:schemeClr val="accent1">
                    <a:lumMod val="75000"/>
                  </a:schemeClr>
                </a:solidFill>
              </a:rPr>
              <a:t>Добри практики</a:t>
            </a:r>
            <a:r>
              <a:rPr lang="bg-BG" sz="2200" dirty="0" smtClean="0">
                <a:solidFill>
                  <a:schemeClr val="accent1">
                    <a:lumMod val="75000"/>
                  </a:schemeClr>
                </a:solidFill>
              </a:rPr>
              <a:t>: Задължително партньорство, методика за определяне принадлежност към маргинализирани/уязвими групи по критерии като образователен статус на родителите, социално-икономически характеристики, териториални особености, етнокултурни различия.</a:t>
            </a:r>
            <a:endParaRPr lang="bg-BG" sz="2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72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022" y="1922752"/>
            <a:ext cx="10058400" cy="977466"/>
          </a:xfrm>
        </p:spPr>
        <p:txBody>
          <a:bodyPr>
            <a:normAutofit fontScale="90000"/>
          </a:bodyPr>
          <a:lstStyle/>
          <a:p>
            <a:pPr algn="ctr"/>
            <a:r>
              <a:rPr lang="bg-BG" sz="2400" b="1" dirty="0">
                <a:latin typeface="Times New Roman" panose="02020603050405020304" pitchFamily="18" charset="0"/>
                <a:ea typeface="SimSun" panose="02010600030101010101" pitchFamily="2" charset="-122"/>
              </a:rPr>
              <a:t>ИНДИКАТИВНА ГОДИШНА РАБОТНА ПРОГРАМА ЗА 2018 </a:t>
            </a:r>
            <a:r>
              <a:rPr lang="bg-BG" sz="2400" b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г.</a:t>
            </a:r>
            <a:r>
              <a:rPr lang="bg-BG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Приоритетна </a:t>
            </a: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 1. </a:t>
            </a:r>
            <a:r>
              <a:rPr lang="bg-BG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„Научни изследвания и технологично развитие“</a:t>
            </a:r>
            <a:endParaRPr lang="en-GB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836614" y="3130514"/>
          <a:ext cx="10057808" cy="16113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452">
                  <a:extLst>
                    <a:ext uri="{9D8B030D-6E8A-4147-A177-3AD203B41FA5}">
                      <a16:colId xmlns:a16="http://schemas.microsoft.com/office/drawing/2014/main" xmlns="" val="1931482128"/>
                    </a:ext>
                  </a:extLst>
                </a:gridCol>
                <a:gridCol w="2514452">
                  <a:extLst>
                    <a:ext uri="{9D8B030D-6E8A-4147-A177-3AD203B41FA5}">
                      <a16:colId xmlns:a16="http://schemas.microsoft.com/office/drawing/2014/main" xmlns="" val="2670503591"/>
                    </a:ext>
                  </a:extLst>
                </a:gridCol>
                <a:gridCol w="2514452">
                  <a:extLst>
                    <a:ext uri="{9D8B030D-6E8A-4147-A177-3AD203B41FA5}">
                      <a16:colId xmlns:a16="http://schemas.microsoft.com/office/drawing/2014/main" xmlns="" val="4263391545"/>
                    </a:ext>
                  </a:extLst>
                </a:gridCol>
                <a:gridCol w="2514452">
                  <a:extLst>
                    <a:ext uri="{9D8B030D-6E8A-4147-A177-3AD203B41FA5}">
                      <a16:colId xmlns:a16="http://schemas.microsoft.com/office/drawing/2014/main" xmlns="" val="3697851295"/>
                    </a:ext>
                  </a:extLst>
                </a:gridCol>
              </a:tblGrid>
              <a:tr h="828536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500" b="1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на  процедурата</a:t>
                      </a:r>
                      <a:endParaRPr lang="en-GB" sz="1500" b="1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500" b="1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 размер на БФП  по процедурата (в лв.)</a:t>
                      </a:r>
                      <a:endParaRPr lang="en-GB" sz="1500" b="1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500" b="1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на обявяване на процедурата</a:t>
                      </a:r>
                      <a:endParaRPr lang="en-GB" sz="1500" b="1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500" b="1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Краен срок за подаване на проектни предложения</a:t>
                      </a:r>
                      <a:endParaRPr lang="en-GB" sz="1500" b="1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1065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Уникални научни инфраструктури  </a:t>
                      </a:r>
                      <a:endParaRPr lang="en-GB" sz="16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44 000 000 лева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Декември 2018 г.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2019 г.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357109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775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022" y="1299755"/>
            <a:ext cx="10058400" cy="629530"/>
          </a:xfrm>
        </p:spPr>
        <p:txBody>
          <a:bodyPr/>
          <a:lstStyle/>
          <a:p>
            <a:pPr algn="ctr"/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Приоритетна ос 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bg-BG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„Образование и учене през целия живот“</a:t>
            </a:r>
            <a:endParaRPr lang="en-GB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76478614"/>
              </p:ext>
            </p:extLst>
          </p:nvPr>
        </p:nvGraphicFramePr>
        <p:xfrm>
          <a:off x="836613" y="2138363"/>
          <a:ext cx="10334624" cy="40398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4323">
                  <a:extLst>
                    <a:ext uri="{9D8B030D-6E8A-4147-A177-3AD203B41FA5}">
                      <a16:colId xmlns:a16="http://schemas.microsoft.com/office/drawing/2014/main" xmlns="" val="2515170473"/>
                    </a:ext>
                  </a:extLst>
                </a:gridCol>
                <a:gridCol w="2160396">
                  <a:extLst>
                    <a:ext uri="{9D8B030D-6E8A-4147-A177-3AD203B41FA5}">
                      <a16:colId xmlns:a16="http://schemas.microsoft.com/office/drawing/2014/main" xmlns="" val="1980507367"/>
                    </a:ext>
                  </a:extLst>
                </a:gridCol>
                <a:gridCol w="2076249">
                  <a:extLst>
                    <a:ext uri="{9D8B030D-6E8A-4147-A177-3AD203B41FA5}">
                      <a16:colId xmlns:a16="http://schemas.microsoft.com/office/drawing/2014/main" xmlns="" val="1917530598"/>
                    </a:ext>
                  </a:extLst>
                </a:gridCol>
                <a:gridCol w="2583656">
                  <a:extLst>
                    <a:ext uri="{9D8B030D-6E8A-4147-A177-3AD203B41FA5}">
                      <a16:colId xmlns:a16="http://schemas.microsoft.com/office/drawing/2014/main" xmlns="" val="22436864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5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на  процедурата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5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 размер на БФП  по процедурата (в лв.)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5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на обявяване на процедурата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5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Краен срок за подаване на проектни предложения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150922086"/>
                  </a:ext>
                </a:extLst>
              </a:tr>
              <a:tr h="20802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5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Система за осигуряване на качество в професионалното образование и обучение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3 000 000 </a:t>
                      </a:r>
                      <a:r>
                        <a:rPr lang="en-GB" sz="15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лв</a:t>
                      </a:r>
                      <a:r>
                        <a:rPr lang="en-GB" sz="15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Юли</a:t>
                      </a:r>
                      <a:r>
                        <a:rPr lang="en-GB" sz="15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2018 г.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Септември</a:t>
                      </a:r>
                      <a:r>
                        <a:rPr lang="en-GB" sz="15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2018 г.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99085048"/>
                  </a:ext>
                </a:extLst>
              </a:tr>
              <a:tr h="20802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5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Подкрепа за успех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5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130 000 000 лв.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5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2018 г.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5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Октомври 2018 г</a:t>
                      </a:r>
                      <a:r>
                        <a:rPr lang="bg-BG" sz="15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5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 за утрешния ден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5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105 000 000 лв.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5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Септември 2018 г.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5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Ноември 2018 г.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744892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Въвеждане</a:t>
                      </a:r>
                      <a:r>
                        <a:rPr lang="en-GB" sz="15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5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en-GB" sz="15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5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дуална</a:t>
                      </a:r>
                      <a:r>
                        <a:rPr lang="en-GB" sz="15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5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система</a:t>
                      </a:r>
                      <a:r>
                        <a:rPr lang="en-GB" sz="15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5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en-GB" sz="15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5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обучение</a:t>
                      </a:r>
                      <a:r>
                        <a:rPr lang="en-GB" sz="15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(ДОМИНО 2)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5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14 000 000 лв.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Октомври 2018 г.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Януари</a:t>
                      </a:r>
                      <a:r>
                        <a:rPr lang="en-GB" sz="15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201</a:t>
                      </a:r>
                      <a:r>
                        <a:rPr lang="en-US" sz="15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 </a:t>
                      </a:r>
                      <a:r>
                        <a:rPr lang="en-GB" sz="15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00196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5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Да работим в България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2 000 000 лв.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Декември  2018 г.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Февруари</a:t>
                      </a:r>
                      <a:r>
                        <a:rPr lang="en-GB" sz="15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201</a:t>
                      </a:r>
                      <a:r>
                        <a:rPr lang="en-US" sz="15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GB" sz="15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г.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368374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5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Адаптиране на системите за средно професионално и висше образование спрямо изискванията на пазара на труда в България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5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2 000 000 </a:t>
                      </a:r>
                      <a:r>
                        <a:rPr lang="en-GB" sz="15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лв</a:t>
                      </a:r>
                      <a:r>
                        <a:rPr lang="en-GB" sz="15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5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Декември 2018 г.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5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Февруари 201</a:t>
                      </a:r>
                      <a:r>
                        <a:rPr lang="en-US" sz="15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bg-BG" sz="15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г.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8376208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333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77818"/>
            <a:ext cx="10515600" cy="960582"/>
          </a:xfrm>
        </p:spPr>
        <p:txBody>
          <a:bodyPr>
            <a:normAutofit/>
          </a:bodyPr>
          <a:lstStyle/>
          <a:p>
            <a:pPr algn="ctr"/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Приоритетна ос 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bg-BG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„</a:t>
            </a:r>
            <a:r>
              <a:rPr lang="bg-BG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Образователна среда за активно социално приобщаване“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1344764" y="2648195"/>
          <a:ext cx="9040916" cy="2935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1470">
                  <a:extLst>
                    <a:ext uri="{9D8B030D-6E8A-4147-A177-3AD203B41FA5}">
                      <a16:colId xmlns:a16="http://schemas.microsoft.com/office/drawing/2014/main" xmlns="" val="2849528056"/>
                    </a:ext>
                  </a:extLst>
                </a:gridCol>
                <a:gridCol w="1598988">
                  <a:extLst>
                    <a:ext uri="{9D8B030D-6E8A-4147-A177-3AD203B41FA5}">
                      <a16:colId xmlns:a16="http://schemas.microsoft.com/office/drawing/2014/main" xmlns="" val="296574383"/>
                    </a:ext>
                  </a:extLst>
                </a:gridCol>
                <a:gridCol w="2260229">
                  <a:extLst>
                    <a:ext uri="{9D8B030D-6E8A-4147-A177-3AD203B41FA5}">
                      <a16:colId xmlns:a16="http://schemas.microsoft.com/office/drawing/2014/main" xmlns="" val="3876597313"/>
                    </a:ext>
                  </a:extLst>
                </a:gridCol>
                <a:gridCol w="2260229">
                  <a:extLst>
                    <a:ext uri="{9D8B030D-6E8A-4147-A177-3AD203B41FA5}">
                      <a16:colId xmlns:a16="http://schemas.microsoft.com/office/drawing/2014/main" xmlns="" val="35953530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5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на  процедурата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5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 размер на БФП  по процедурата (в лв.)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5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на обявяване на процедурата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5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Краен срок за подаване на проектни предложения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91749950"/>
                  </a:ext>
                </a:extLst>
              </a:tr>
              <a:tr h="29082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5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Активно приобщаване в системата на предучилищното образование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5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82 500 000 лева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5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Юли 2018 г. 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5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Септември 2018 г.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5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Повишаване на капацитета на педагогическите специалисти за работа в мултикултурна среда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5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5 000 000 лв.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5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Юли 2018 г.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5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Октомври  2018 г.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57658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5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Подкрепа на уязвими групи за достъп до висше образование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5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6 500 000 лева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5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Декември 2018 г.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5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 2019 г.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782079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456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3000" b="1" cap="small" dirty="0">
                <a:solidFill>
                  <a:srgbClr val="A51321"/>
                </a:solidFill>
                <a:cs typeface="Arial" panose="020B0604020202020204" pitchFamily="34" charset="0"/>
              </a:rPr>
              <a:t>Благодаря </a:t>
            </a:r>
            <a:r>
              <a:rPr lang="bg-BG" sz="3000" b="1" cap="small" dirty="0" smtClean="0">
                <a:solidFill>
                  <a:srgbClr val="A51321"/>
                </a:solidFill>
                <a:cs typeface="Arial" panose="020B0604020202020204" pitchFamily="34" charset="0"/>
              </a:rPr>
              <a:t>Ви за </a:t>
            </a:r>
            <a:r>
              <a:rPr lang="bg-BG" sz="3000" b="1" cap="small" dirty="0">
                <a:solidFill>
                  <a:srgbClr val="A51321"/>
                </a:solidFill>
                <a:cs typeface="Arial" panose="020B0604020202020204" pitchFamily="34" charset="0"/>
              </a:rPr>
              <a:t>вниманието!</a:t>
            </a:r>
            <a:endParaRPr lang="en-US" sz="3000" b="1" cap="small" dirty="0">
              <a:solidFill>
                <a:srgbClr val="A51321"/>
              </a:solidFill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465614"/>
            <a:ext cx="11821886" cy="3802954"/>
          </a:xfrm>
        </p:spPr>
        <p:txBody>
          <a:bodyPr>
            <a:norm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bg-BG" u="sng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spcBef>
                <a:spcPts val="600"/>
              </a:spcBef>
              <a:buNone/>
            </a:pPr>
            <a:r>
              <a:rPr lang="bg-BG" sz="2800" b="1" u="sng" dirty="0" smtClean="0">
                <a:solidFill>
                  <a:schemeClr val="accent1">
                    <a:lumMod val="75000"/>
                  </a:schemeClr>
                </a:solidFill>
              </a:rPr>
              <a:t>Координати за контакт:</a:t>
            </a:r>
          </a:p>
          <a:p>
            <a:pPr marL="0" indent="0" algn="ctr">
              <a:spcBef>
                <a:spcPts val="600"/>
              </a:spcBef>
              <a:buNone/>
            </a:pPr>
            <a:endParaRPr lang="bg-BG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spcBef>
                <a:spcPts val="600"/>
              </a:spcBef>
              <a:buNone/>
            </a:pPr>
            <a:r>
              <a:rPr lang="bg-BG" sz="2800" dirty="0" smtClean="0">
                <a:solidFill>
                  <a:schemeClr val="accent1">
                    <a:lumMod val="75000"/>
                  </a:schemeClr>
                </a:solidFill>
              </a:rPr>
              <a:t>гр.София, 1113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bg-BG" sz="2800" dirty="0" smtClean="0">
                <a:solidFill>
                  <a:schemeClr val="accent1">
                    <a:lumMod val="75000"/>
                  </a:schemeClr>
                </a:solidFill>
              </a:rPr>
              <a:t>Бул.Цариградско шосе №125, блок 5, ет.1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bg-BG" sz="2800" dirty="0" smtClean="0">
                <a:solidFill>
                  <a:schemeClr val="accent1">
                    <a:lumMod val="75000"/>
                  </a:schemeClr>
                </a:solidFill>
              </a:rPr>
              <a:t>Тел: 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+359 2 46 76 10</a:t>
            </a:r>
            <a:r>
              <a:rPr lang="bg-BG" sz="28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en-GB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http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://sf.mon.bg/</a:t>
            </a:r>
            <a:endParaRPr lang="bg-BG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56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6983" y="1356208"/>
            <a:ext cx="11118036" cy="480564"/>
          </a:xfrm>
        </p:spPr>
        <p:txBody>
          <a:bodyPr>
            <a:normAutofit/>
          </a:bodyPr>
          <a:lstStyle/>
          <a:p>
            <a:r>
              <a:rPr lang="en-GB" sz="2600" b="1" cap="small" dirty="0">
                <a:solidFill>
                  <a:srgbClr val="A51321"/>
                </a:solidFill>
                <a:cs typeface="Arial" panose="020B0604020202020204" pitchFamily="34" charset="0"/>
              </a:rPr>
              <a:t>I. </a:t>
            </a:r>
            <a:r>
              <a:rPr lang="bg-BG" sz="2600" b="1" cap="small" dirty="0">
                <a:solidFill>
                  <a:srgbClr val="A51321"/>
                </a:solidFill>
                <a:cs typeface="Arial" panose="020B0604020202020204" pitchFamily="34" charset="0"/>
              </a:rPr>
              <a:t>Финансово изпълнение на </a:t>
            </a:r>
            <a:r>
              <a:rPr lang="bg-BG" sz="2600" b="1" cap="small" dirty="0" smtClean="0">
                <a:solidFill>
                  <a:srgbClr val="A51321"/>
                </a:solidFill>
                <a:cs typeface="Arial" panose="020B0604020202020204" pitchFamily="34" charset="0"/>
              </a:rPr>
              <a:t>одобрения бюджет на ОП НОИР</a:t>
            </a:r>
            <a:endParaRPr lang="en-US" sz="2600" b="1" cap="small" dirty="0">
              <a:solidFill>
                <a:srgbClr val="A51321"/>
              </a:solidFill>
              <a:cs typeface="Arial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53289" y="1931336"/>
            <a:ext cx="12176368" cy="4837472"/>
            <a:chOff x="38698" y="1265979"/>
            <a:chExt cx="11388088" cy="5487019"/>
          </a:xfrm>
        </p:grpSpPr>
        <p:sp>
          <p:nvSpPr>
            <p:cNvPr id="5" name="Bent-Up Arrow 4"/>
            <p:cNvSpPr/>
            <p:nvPr/>
          </p:nvSpPr>
          <p:spPr>
            <a:xfrm rot="5400000">
              <a:off x="536657" y="2007462"/>
              <a:ext cx="1103885" cy="1495317"/>
            </a:xfrm>
            <a:prstGeom prst="bentUpArrow">
              <a:avLst>
                <a:gd name="adj1" fmla="val 32840"/>
                <a:gd name="adj2" fmla="val 25000"/>
                <a:gd name="adj3" fmla="val 35780"/>
              </a:avLst>
            </a:prstGeom>
            <a:solidFill>
              <a:schemeClr val="bg2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Bent-Up Arrow 5"/>
            <p:cNvSpPr/>
            <p:nvPr/>
          </p:nvSpPr>
          <p:spPr>
            <a:xfrm rot="5400000">
              <a:off x="5587963" y="5397006"/>
              <a:ext cx="994697" cy="1495317"/>
            </a:xfrm>
            <a:prstGeom prst="bentUpArrow">
              <a:avLst>
                <a:gd name="adj1" fmla="val 32840"/>
                <a:gd name="adj2" fmla="val 25298"/>
                <a:gd name="adj3" fmla="val 33355"/>
              </a:avLst>
            </a:prstGeom>
            <a:solidFill>
              <a:schemeClr val="bg2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Bent-Up Arrow 6"/>
            <p:cNvSpPr/>
            <p:nvPr/>
          </p:nvSpPr>
          <p:spPr>
            <a:xfrm rot="5400000">
              <a:off x="3997326" y="4326566"/>
              <a:ext cx="1103885" cy="1495317"/>
            </a:xfrm>
            <a:prstGeom prst="bentUpArrow">
              <a:avLst>
                <a:gd name="adj1" fmla="val 32840"/>
                <a:gd name="adj2" fmla="val 25000"/>
                <a:gd name="adj3" fmla="val 35780"/>
              </a:avLst>
            </a:prstGeom>
            <a:solidFill>
              <a:schemeClr val="bg2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Bent-Up Arrow 7"/>
            <p:cNvSpPr/>
            <p:nvPr/>
          </p:nvSpPr>
          <p:spPr>
            <a:xfrm rot="5400000">
              <a:off x="2332305" y="3212008"/>
              <a:ext cx="1103885" cy="1495317"/>
            </a:xfrm>
            <a:prstGeom prst="bentUpArrow">
              <a:avLst>
                <a:gd name="adj1" fmla="val 32840"/>
                <a:gd name="adj2" fmla="val 25000"/>
                <a:gd name="adj3" fmla="val 35780"/>
              </a:avLst>
            </a:prstGeom>
            <a:solidFill>
              <a:schemeClr val="bg2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9" name="Group 8"/>
            <p:cNvGrpSpPr/>
            <p:nvPr/>
          </p:nvGrpSpPr>
          <p:grpSpPr>
            <a:xfrm>
              <a:off x="38698" y="1265979"/>
              <a:ext cx="2869331" cy="922717"/>
              <a:chOff x="78346" y="-1"/>
              <a:chExt cx="2869331" cy="922717"/>
            </a:xfrm>
            <a:scene3d>
              <a:camera prst="orthographicFront"/>
              <a:lightRig rig="threePt" dir="t"/>
            </a:scene3d>
          </p:grpSpPr>
          <p:sp>
            <p:nvSpPr>
              <p:cNvPr id="39" name="Rounded Rectangle 38"/>
              <p:cNvSpPr/>
              <p:nvPr/>
            </p:nvSpPr>
            <p:spPr>
              <a:xfrm>
                <a:off x="78346" y="0"/>
                <a:ext cx="2869331" cy="922717"/>
              </a:xfrm>
              <a:prstGeom prst="roundRect">
                <a:avLst>
                  <a:gd name="adj" fmla="val 16670"/>
                </a:avLst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  <a:sp3d>
                <a:bevelT/>
              </a:sp3d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0" name="Rounded Rectangle 5"/>
              <p:cNvSpPr/>
              <p:nvPr/>
            </p:nvSpPr>
            <p:spPr>
              <a:xfrm>
                <a:off x="123397" y="45051"/>
                <a:ext cx="2779229" cy="832615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30480" tIns="30480" rIns="30480" bIns="30480" numCol="1" spcCol="1270" anchor="ctr" anchorCtr="0">
                <a:noAutofit/>
                <a:sp3d/>
              </a:bodyPr>
              <a:lstStyle/>
              <a:p>
                <a:pPr lvl="0" algn="ctr" defTabSz="355600">
                  <a:lnSpc>
                    <a:spcPct val="150000"/>
                  </a:lnSpc>
                  <a:spcBef>
                    <a:spcPct val="0"/>
                  </a:spcBef>
                  <a:spcAft>
                    <a:spcPts val="0"/>
                  </a:spcAft>
                </a:pPr>
                <a:r>
                  <a:rPr lang="bg-BG" b="1" dirty="0" smtClean="0">
                    <a:solidFill>
                      <a:schemeClr val="bg1"/>
                    </a:solidFill>
                    <a:latin typeface="Candara" panose="020E0502030303020204" pitchFamily="34" charset="0"/>
                    <a:cs typeface="Arial" panose="020B0604020202020204" pitchFamily="34" charset="0"/>
                  </a:rPr>
                  <a:t>934 190 206, 30</a:t>
                </a:r>
                <a:r>
                  <a:rPr lang="bg-BG" sz="1800" b="1" kern="1200" dirty="0" smtClean="0">
                    <a:solidFill>
                      <a:schemeClr val="bg1"/>
                    </a:solidFill>
                    <a:latin typeface="Candara" panose="020E0502030303020204" pitchFamily="34" charset="0"/>
                    <a:cs typeface="Arial" panose="020B0604020202020204" pitchFamily="34" charset="0"/>
                  </a:rPr>
                  <a:t>лв.</a:t>
                </a:r>
                <a:endParaRPr lang="en-US" sz="1800" kern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2881901" y="1311033"/>
              <a:ext cx="3850194" cy="824064"/>
              <a:chOff x="2994876" y="-735191"/>
              <a:chExt cx="4023137" cy="3296261"/>
            </a:xfrm>
          </p:grpSpPr>
          <p:sp>
            <p:nvSpPr>
              <p:cNvPr id="37" name="Rectangle 36"/>
              <p:cNvSpPr/>
              <p:nvPr/>
            </p:nvSpPr>
            <p:spPr>
              <a:xfrm>
                <a:off x="3139321" y="0"/>
                <a:ext cx="3878692" cy="1623308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8" name="Rectangle 37"/>
              <p:cNvSpPr/>
              <p:nvPr/>
            </p:nvSpPr>
            <p:spPr>
              <a:xfrm>
                <a:off x="2994876" y="-735191"/>
                <a:ext cx="3326776" cy="329626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68580" tIns="68580" rIns="68580" bIns="68580" numCol="1" spcCol="1270" anchor="ctr" anchorCtr="0">
                <a:noAutofit/>
                <a:scene3d>
                  <a:camera prst="orthographicFront"/>
                  <a:lightRig rig="threePt" dir="t"/>
                </a:scene3d>
                <a:sp3d extrusionH="57150">
                  <a:bevelT w="38100" h="38100"/>
                </a:sp3d>
              </a:bodyPr>
              <a:lstStyle/>
              <a:p>
                <a:pPr marL="171450" lvl="1" indent="-171450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bg-BG" sz="1600" b="1" kern="1200" dirty="0" smtClean="0">
                    <a:solidFill>
                      <a:srgbClr val="002060"/>
                    </a:solidFill>
                    <a:latin typeface="Candara" panose="020E0502030303020204" pitchFamily="34" charset="0"/>
                    <a:cs typeface="Arial" panose="020B0604020202020204" pitchFamily="34" charset="0"/>
                  </a:rPr>
                  <a:t>Одобрен бюджет от КН</a:t>
                </a:r>
                <a:r>
                  <a:rPr lang="en-GB" sz="1600" b="1" kern="1200" dirty="0" smtClean="0">
                    <a:solidFill>
                      <a:srgbClr val="002060"/>
                    </a:solidFill>
                    <a:latin typeface="Candara" panose="020E0502030303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lvl="1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en-GB" sz="1600" b="1" kern="1200" dirty="0" smtClean="0">
                    <a:solidFill>
                      <a:srgbClr val="002060"/>
                    </a:solidFill>
                    <a:latin typeface="Candara" panose="020E0502030303020204" pitchFamily="34" charset="0"/>
                    <a:cs typeface="Arial" panose="020B0604020202020204" pitchFamily="34" charset="0"/>
                  </a:rPr>
                  <a:t>(</a:t>
                </a:r>
                <a:r>
                  <a:rPr lang="bg-BG" sz="1600" b="1" kern="1200" dirty="0" smtClean="0">
                    <a:solidFill>
                      <a:srgbClr val="002060"/>
                    </a:solidFill>
                    <a:latin typeface="Candara" panose="020E0502030303020204" pitchFamily="34" charset="0"/>
                    <a:cs typeface="Arial" panose="020B0604020202020204" pitchFamily="34" charset="0"/>
                  </a:rPr>
                  <a:t>68 </a:t>
                </a:r>
                <a:r>
                  <a:rPr lang="en-GB" sz="1600" b="1" kern="1200" dirty="0" smtClean="0">
                    <a:solidFill>
                      <a:srgbClr val="002060"/>
                    </a:solidFill>
                    <a:latin typeface="Candara" panose="020E0502030303020204" pitchFamily="34" charset="0"/>
                    <a:cs typeface="Arial" panose="020B0604020202020204" pitchFamily="34" charset="0"/>
                  </a:rPr>
                  <a:t>% </a:t>
                </a:r>
                <a:r>
                  <a:rPr lang="bg-BG" sz="1600" b="1" dirty="0" smtClean="0">
                    <a:solidFill>
                      <a:srgbClr val="002060"/>
                    </a:solidFill>
                    <a:latin typeface="Candara" panose="020E0502030303020204" pitchFamily="34" charset="0"/>
                    <a:cs typeface="Arial" panose="020B0604020202020204" pitchFamily="34" charset="0"/>
                  </a:rPr>
                  <a:t>от общия бюджет</a:t>
                </a:r>
                <a:r>
                  <a:rPr lang="en-GB" sz="1600" b="1" kern="1200" dirty="0" smtClean="0">
                    <a:solidFill>
                      <a:srgbClr val="002060"/>
                    </a:solidFill>
                    <a:latin typeface="Candara" panose="020E0502030303020204" pitchFamily="34" charset="0"/>
                    <a:cs typeface="Arial" panose="020B0604020202020204" pitchFamily="34" charset="0"/>
                  </a:rPr>
                  <a:t>)</a:t>
                </a:r>
                <a:endParaRPr lang="en-US" sz="1600" b="1" kern="1200" dirty="0">
                  <a:solidFill>
                    <a:srgbClr val="002060"/>
                  </a:solidFill>
                  <a:latin typeface="Candara" panose="020E0502030303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1839230" y="2611911"/>
              <a:ext cx="2378209" cy="800945"/>
              <a:chOff x="2298200" y="1292932"/>
              <a:chExt cx="2818199" cy="886283"/>
            </a:xfrm>
          </p:grpSpPr>
          <p:sp>
            <p:nvSpPr>
              <p:cNvPr id="35" name="Rounded Rectangle 34"/>
              <p:cNvSpPr/>
              <p:nvPr/>
            </p:nvSpPr>
            <p:spPr>
              <a:xfrm>
                <a:off x="2298200" y="1292932"/>
                <a:ext cx="2817885" cy="886283"/>
              </a:xfrm>
              <a:prstGeom prst="roundRect">
                <a:avLst>
                  <a:gd name="adj" fmla="val 16670"/>
                </a:avLst>
              </a:prstGeom>
              <a:solidFill>
                <a:schemeClr val="accent3">
                  <a:lumMod val="75000"/>
                </a:schemeClr>
              </a:solidFill>
              <a:sp3d>
                <a:bevelT/>
              </a:sp3d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6" name="Rounded Rectangle 9"/>
              <p:cNvSpPr/>
              <p:nvPr/>
            </p:nvSpPr>
            <p:spPr>
              <a:xfrm>
                <a:off x="2385061" y="1336205"/>
                <a:ext cx="2731338" cy="79973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34290" tIns="34290" rIns="34290" bIns="34290" numCol="1" spcCol="1270" anchor="ctr" anchorCtr="0">
                <a:noAutofit/>
                <a:sp3d/>
              </a:bodyPr>
              <a:lstStyle/>
              <a:p>
                <a:pPr lvl="0" algn="ctr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bg-BG" b="1" dirty="0" smtClean="0">
                    <a:solidFill>
                      <a:schemeClr val="bg1"/>
                    </a:solidFill>
                    <a:effectLst/>
                    <a:latin typeface="Candara" panose="020E0502030303020204" pitchFamily="34" charset="0"/>
                    <a:cs typeface="Arial" panose="020B0604020202020204" pitchFamily="34" charset="0"/>
                  </a:rPr>
                  <a:t>82</a:t>
                </a:r>
                <a:r>
                  <a:rPr lang="en-US" b="1" dirty="0" smtClean="0">
                    <a:solidFill>
                      <a:schemeClr val="bg1"/>
                    </a:solidFill>
                    <a:effectLst/>
                    <a:latin typeface="Candara" panose="020E0502030303020204" pitchFamily="34" charset="0"/>
                    <a:cs typeface="Arial" panose="020B0604020202020204" pitchFamily="34" charset="0"/>
                  </a:rPr>
                  <a:t>2 </a:t>
                </a:r>
                <a:r>
                  <a:rPr lang="en-US" b="1" dirty="0">
                    <a:solidFill>
                      <a:schemeClr val="bg1"/>
                    </a:solidFill>
                    <a:effectLst/>
                    <a:latin typeface="Candara" panose="020E0502030303020204" pitchFamily="34" charset="0"/>
                    <a:cs typeface="Arial" panose="020B0604020202020204" pitchFamily="34" charset="0"/>
                  </a:rPr>
                  <a:t>080 </a:t>
                </a:r>
                <a:r>
                  <a:rPr lang="en-US" b="1" dirty="0" smtClean="0">
                    <a:solidFill>
                      <a:schemeClr val="bg1"/>
                    </a:solidFill>
                    <a:effectLst/>
                    <a:latin typeface="Candara" panose="020E0502030303020204" pitchFamily="34" charset="0"/>
                    <a:cs typeface="Arial" panose="020B0604020202020204" pitchFamily="34" charset="0"/>
                  </a:rPr>
                  <a:t>206</a:t>
                </a:r>
                <a:r>
                  <a:rPr lang="bg-BG" b="1" dirty="0" smtClean="0">
                    <a:solidFill>
                      <a:schemeClr val="bg1"/>
                    </a:solidFill>
                    <a:effectLst/>
                    <a:latin typeface="Candara" panose="020E0502030303020204" pitchFamily="34" charset="0"/>
                    <a:cs typeface="Arial" panose="020B0604020202020204" pitchFamily="34" charset="0"/>
                  </a:rPr>
                  <a:t>,</a:t>
                </a:r>
                <a:r>
                  <a:rPr lang="en-US" b="1" dirty="0" smtClean="0">
                    <a:solidFill>
                      <a:schemeClr val="bg1"/>
                    </a:solidFill>
                    <a:effectLst/>
                    <a:latin typeface="Candara" panose="020E0502030303020204" pitchFamily="34" charset="0"/>
                    <a:cs typeface="Arial" panose="020B0604020202020204" pitchFamily="34" charset="0"/>
                  </a:rPr>
                  <a:t>30 </a:t>
                </a:r>
                <a:r>
                  <a:rPr lang="bg-BG" sz="1800" b="1" kern="1200" dirty="0" smtClean="0">
                    <a:solidFill>
                      <a:schemeClr val="bg1"/>
                    </a:solidFill>
                    <a:effectLst/>
                    <a:latin typeface="Candara" panose="020E0502030303020204" pitchFamily="34" charset="0"/>
                    <a:cs typeface="Arial" panose="020B0604020202020204" pitchFamily="34" charset="0"/>
                  </a:rPr>
                  <a:t>лв.</a:t>
                </a:r>
                <a:endParaRPr lang="en-US" sz="1800" b="1" kern="1200" dirty="0">
                  <a:latin typeface="Candara" panose="020E0502030303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>
              <a:off x="583104" y="2773755"/>
              <a:ext cx="967399" cy="4189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b="1" dirty="0" smtClean="0">
                  <a:solidFill>
                    <a:srgbClr val="002060"/>
                  </a:solidFill>
                  <a:latin typeface="Candara" panose="020E0502030303020204" pitchFamily="34" charset="0"/>
                </a:rPr>
                <a:t>88%</a:t>
              </a:r>
              <a:endParaRPr lang="en-US" b="1" dirty="0">
                <a:solidFill>
                  <a:srgbClr val="002060"/>
                </a:solidFill>
                <a:latin typeface="Candara" panose="020E0502030303020204" pitchFamily="34" charset="0"/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4219310" y="2716977"/>
              <a:ext cx="4502643" cy="679565"/>
              <a:chOff x="3748208" y="1431944"/>
              <a:chExt cx="5555749" cy="667560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3891555" y="1557141"/>
                <a:ext cx="5412402" cy="542363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4" name="Rectangle 33"/>
              <p:cNvSpPr/>
              <p:nvPr/>
            </p:nvSpPr>
            <p:spPr>
              <a:xfrm>
                <a:off x="3748208" y="1431944"/>
                <a:ext cx="4415301" cy="54236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68580" tIns="68580" rIns="68580" bIns="68580" numCol="1" spcCol="1270" anchor="ctr" anchorCtr="0">
                <a:noAutofit/>
                <a:scene3d>
                  <a:camera prst="orthographicFront"/>
                  <a:lightRig rig="threePt" dir="t"/>
                </a:scene3d>
                <a:sp3d extrusionH="57150">
                  <a:bevelT w="38100" h="38100"/>
                </a:sp3d>
              </a:bodyPr>
              <a:lstStyle/>
              <a:p>
                <a:pPr marL="171450" lvl="1" indent="-171450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FontTx/>
                  <a:buChar char="••"/>
                </a:pPr>
                <a:r>
                  <a:rPr lang="bg-BG" sz="1600" b="1" kern="1200" dirty="0" smtClean="0">
                    <a:solidFill>
                      <a:srgbClr val="002060"/>
                    </a:solidFill>
                    <a:latin typeface="Candara" panose="020E0502030303020204" pitchFamily="34" charset="0"/>
                    <a:cs typeface="Arial" panose="020B0604020202020204" pitchFamily="34" charset="0"/>
                  </a:rPr>
                  <a:t>Бюджет на обявените процедури</a:t>
                </a:r>
                <a:r>
                  <a:rPr lang="en-GB" sz="1600" b="1" kern="1200" dirty="0" smtClean="0">
                    <a:solidFill>
                      <a:srgbClr val="002060"/>
                    </a:solidFill>
                    <a:latin typeface="Candara" panose="020E0502030303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lvl="1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en-GB" sz="1600" b="1" dirty="0" smtClean="0">
                    <a:solidFill>
                      <a:srgbClr val="002060"/>
                    </a:solidFill>
                    <a:latin typeface="Candara" panose="020E0502030303020204" pitchFamily="34" charset="0"/>
                    <a:cs typeface="Arial" panose="020B0604020202020204" pitchFamily="34" charset="0"/>
                  </a:rPr>
                  <a:t>(</a:t>
                </a:r>
                <a:r>
                  <a:rPr lang="en-US" sz="1600" b="1" dirty="0" smtClean="0">
                    <a:solidFill>
                      <a:srgbClr val="002060"/>
                    </a:solidFill>
                    <a:latin typeface="Candara" panose="020E0502030303020204" pitchFamily="34" charset="0"/>
                    <a:cs typeface="Arial" panose="020B0604020202020204" pitchFamily="34" charset="0"/>
                  </a:rPr>
                  <a:t>60</a:t>
                </a:r>
                <a:r>
                  <a:rPr lang="en-GB" sz="1600" b="1" dirty="0" smtClean="0">
                    <a:solidFill>
                      <a:srgbClr val="002060"/>
                    </a:solidFill>
                    <a:latin typeface="Candara" panose="020E0502030303020204" pitchFamily="34" charset="0"/>
                    <a:cs typeface="Arial" panose="020B0604020202020204" pitchFamily="34" charset="0"/>
                  </a:rPr>
                  <a:t>%</a:t>
                </a:r>
                <a:r>
                  <a:rPr lang="bg-BG" sz="1600" b="1" dirty="0" smtClean="0">
                    <a:solidFill>
                      <a:srgbClr val="002060"/>
                    </a:solidFill>
                    <a:latin typeface="Candara" panose="020E0502030303020204" pitchFamily="34" charset="0"/>
                    <a:cs typeface="Arial" panose="020B0604020202020204" pitchFamily="34" charset="0"/>
                  </a:rPr>
                  <a:t> </a:t>
                </a:r>
                <a:r>
                  <a:rPr lang="bg-BG" sz="1600" b="1" dirty="0" smtClean="0">
                    <a:solidFill>
                      <a:srgbClr val="002060"/>
                    </a:solidFill>
                    <a:latin typeface="Candara" panose="020E0502030303020204" pitchFamily="34" charset="0"/>
                    <a:cs typeface="Arial" panose="020B0604020202020204" pitchFamily="34" charset="0"/>
                  </a:rPr>
                  <a:t>от общия бюджет</a:t>
                </a:r>
                <a:r>
                  <a:rPr lang="en-GB" sz="1600" b="1" dirty="0" smtClean="0">
                    <a:solidFill>
                      <a:srgbClr val="002060"/>
                    </a:solidFill>
                    <a:latin typeface="Candara" panose="020E0502030303020204" pitchFamily="34" charset="0"/>
                    <a:cs typeface="Arial" panose="020B0604020202020204" pitchFamily="34" charset="0"/>
                  </a:rPr>
                  <a:t>)</a:t>
                </a:r>
                <a:endParaRPr lang="en-US" sz="1600" b="1" dirty="0">
                  <a:solidFill>
                    <a:srgbClr val="002060"/>
                  </a:solidFill>
                  <a:latin typeface="Candara" panose="020E0502030303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3612431" y="3850975"/>
              <a:ext cx="2263923" cy="670659"/>
              <a:chOff x="2284558" y="1292932"/>
              <a:chExt cx="2817883" cy="886283"/>
            </a:xfrm>
          </p:grpSpPr>
          <p:sp>
            <p:nvSpPr>
              <p:cNvPr id="31" name="Rounded Rectangle 30"/>
              <p:cNvSpPr/>
              <p:nvPr/>
            </p:nvSpPr>
            <p:spPr>
              <a:xfrm>
                <a:off x="2284558" y="1292932"/>
                <a:ext cx="2817883" cy="886283"/>
              </a:xfrm>
              <a:prstGeom prst="roundRect">
                <a:avLst>
                  <a:gd name="adj" fmla="val 16670"/>
                </a:avLst>
              </a:prstGeom>
              <a:solidFill>
                <a:schemeClr val="accent3">
                  <a:lumMod val="75000"/>
                </a:schemeClr>
              </a:solidFill>
              <a:sp3d>
                <a:bevelT/>
              </a:sp3d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2" name="Rounded Rectangle 9"/>
              <p:cNvSpPr/>
              <p:nvPr/>
            </p:nvSpPr>
            <p:spPr>
              <a:xfrm>
                <a:off x="2417016" y="1336205"/>
                <a:ext cx="2516256" cy="799736"/>
              </a:xfrm>
              <a:prstGeom prst="rect">
                <a:avLst/>
              </a:prstGeom>
              <a:ln>
                <a:noFill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34290" tIns="34290" rIns="34290" bIns="34290" numCol="1" spcCol="1270" anchor="ctr" anchorCtr="0">
                <a:noAutofit/>
                <a:sp3d/>
              </a:bodyPr>
              <a:lstStyle/>
              <a:p>
                <a:pPr lvl="0" algn="ctr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bg-BG" b="1" dirty="0" smtClean="0">
                    <a:latin typeface="Candara" panose="020E0502030303020204" pitchFamily="34" charset="0"/>
                  </a:rPr>
                  <a:t>543</a:t>
                </a:r>
                <a:r>
                  <a:rPr lang="en-US" b="1" dirty="0" smtClean="0">
                    <a:latin typeface="Candara" panose="020E0502030303020204" pitchFamily="34" charset="0"/>
                  </a:rPr>
                  <a:t> </a:t>
                </a:r>
                <a:r>
                  <a:rPr lang="bg-BG" b="1" dirty="0" smtClean="0">
                    <a:latin typeface="Candara" panose="020E0502030303020204" pitchFamily="34" charset="0"/>
                  </a:rPr>
                  <a:t>591</a:t>
                </a:r>
                <a:r>
                  <a:rPr lang="en-US" b="1" dirty="0" smtClean="0">
                    <a:latin typeface="Candara" panose="020E0502030303020204" pitchFamily="34" charset="0"/>
                  </a:rPr>
                  <a:t> </a:t>
                </a:r>
                <a:r>
                  <a:rPr lang="bg-BG" b="1" dirty="0" smtClean="0">
                    <a:latin typeface="Candara" panose="020E0502030303020204" pitchFamily="34" charset="0"/>
                  </a:rPr>
                  <a:t>076,11 </a:t>
                </a:r>
                <a:r>
                  <a:rPr lang="bg-BG" b="1" dirty="0">
                    <a:latin typeface="Candara" panose="020E0502030303020204" pitchFamily="34" charset="0"/>
                  </a:rPr>
                  <a:t>лв</a:t>
                </a:r>
                <a:r>
                  <a:rPr lang="bg-BG" b="1" dirty="0" smtClean="0">
                    <a:latin typeface="Candara" panose="020E0502030303020204" pitchFamily="34" charset="0"/>
                  </a:rPr>
                  <a:t>.</a:t>
                </a:r>
                <a:endParaRPr lang="en-US" sz="1800" kern="1200" dirty="0">
                  <a:latin typeface="Candara" panose="020E0502030303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5891786" y="3883718"/>
              <a:ext cx="2972163" cy="637914"/>
              <a:chOff x="3192628" y="886574"/>
              <a:chExt cx="8639605" cy="1253293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4115910" y="1597504"/>
                <a:ext cx="5412402" cy="542363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0" name="Rectangle 29"/>
              <p:cNvSpPr/>
              <p:nvPr/>
            </p:nvSpPr>
            <p:spPr>
              <a:xfrm>
                <a:off x="3192628" y="886574"/>
                <a:ext cx="8639605" cy="113690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68580" tIns="68580" rIns="68580" bIns="68580" numCol="1" spcCol="1270" anchor="ctr" anchorCtr="0">
                <a:noAutofit/>
                <a:scene3d>
                  <a:camera prst="orthographicFront"/>
                  <a:lightRig rig="threePt" dir="t"/>
                </a:scene3d>
                <a:sp3d extrusionH="57150">
                  <a:bevelT w="38100" h="38100"/>
                </a:sp3d>
              </a:bodyPr>
              <a:lstStyle/>
              <a:p>
                <a:pPr marL="171450" lvl="1" indent="-171450" algn="l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bg-BG" sz="1600" b="1" kern="1200" dirty="0" smtClean="0">
                    <a:solidFill>
                      <a:srgbClr val="002060"/>
                    </a:solidFill>
                    <a:latin typeface="Candara" panose="020E0502030303020204" pitchFamily="34" charset="0"/>
                    <a:cs typeface="Arial" panose="020B0604020202020204" pitchFamily="34" charset="0"/>
                  </a:rPr>
                  <a:t>Договорени средства</a:t>
                </a:r>
                <a:r>
                  <a:rPr lang="en-GB" sz="1600" b="1" kern="1200" dirty="0" smtClean="0">
                    <a:solidFill>
                      <a:srgbClr val="002060"/>
                    </a:solidFill>
                    <a:latin typeface="Candara" panose="020E0502030303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lvl="1" algn="l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en-GB" sz="1600" b="1" kern="1200" dirty="0" smtClean="0">
                    <a:solidFill>
                      <a:srgbClr val="002060"/>
                    </a:solidFill>
                    <a:latin typeface="Candara" panose="020E0502030303020204" pitchFamily="34" charset="0"/>
                    <a:cs typeface="Arial" panose="020B0604020202020204" pitchFamily="34" charset="0"/>
                  </a:rPr>
                  <a:t>(</a:t>
                </a:r>
                <a:r>
                  <a:rPr lang="en-US" sz="1600" b="1" kern="1200" dirty="0" smtClean="0">
                    <a:solidFill>
                      <a:srgbClr val="002060"/>
                    </a:solidFill>
                    <a:latin typeface="Candara" panose="020E0502030303020204" pitchFamily="34" charset="0"/>
                    <a:cs typeface="Arial" panose="020B0604020202020204" pitchFamily="34" charset="0"/>
                  </a:rPr>
                  <a:t>40</a:t>
                </a:r>
                <a:r>
                  <a:rPr lang="en-GB" sz="1600" b="1" kern="1200" dirty="0" smtClean="0">
                    <a:solidFill>
                      <a:srgbClr val="002060"/>
                    </a:solidFill>
                    <a:latin typeface="Candara" panose="020E0502030303020204" pitchFamily="34" charset="0"/>
                    <a:cs typeface="Arial" panose="020B0604020202020204" pitchFamily="34" charset="0"/>
                  </a:rPr>
                  <a:t>%</a:t>
                </a:r>
                <a:r>
                  <a:rPr lang="bg-BG" sz="1600" b="1" kern="1200" dirty="0" smtClean="0">
                    <a:solidFill>
                      <a:srgbClr val="002060"/>
                    </a:solidFill>
                    <a:latin typeface="Candara" panose="020E0502030303020204" pitchFamily="34" charset="0"/>
                    <a:cs typeface="Arial" panose="020B0604020202020204" pitchFamily="34" charset="0"/>
                  </a:rPr>
                  <a:t> </a:t>
                </a:r>
                <a:r>
                  <a:rPr lang="bg-BG" sz="1600" b="1" kern="1200" dirty="0" smtClean="0">
                    <a:solidFill>
                      <a:srgbClr val="002060"/>
                    </a:solidFill>
                    <a:latin typeface="Candara" panose="020E0502030303020204" pitchFamily="34" charset="0"/>
                    <a:cs typeface="Arial" panose="020B0604020202020204" pitchFamily="34" charset="0"/>
                  </a:rPr>
                  <a:t>от общия бюджет</a:t>
                </a:r>
                <a:r>
                  <a:rPr lang="en-GB" sz="1600" b="1" kern="1200" dirty="0" smtClean="0">
                    <a:solidFill>
                      <a:srgbClr val="002060"/>
                    </a:solidFill>
                    <a:latin typeface="Candara" panose="020E0502030303020204" pitchFamily="34" charset="0"/>
                    <a:cs typeface="Arial" panose="020B0604020202020204" pitchFamily="34" charset="0"/>
                  </a:rPr>
                  <a:t>) </a:t>
                </a:r>
                <a:endParaRPr lang="en-US" sz="1600" b="1" kern="1200" dirty="0">
                  <a:solidFill>
                    <a:srgbClr val="002060"/>
                  </a:solidFill>
                  <a:latin typeface="Candara" panose="020E0502030303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2467708" y="3976842"/>
              <a:ext cx="917114" cy="4189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b="1" dirty="0" smtClean="0">
                  <a:solidFill>
                    <a:srgbClr val="002060"/>
                  </a:solidFill>
                  <a:latin typeface="Candara" panose="020E0502030303020204" pitchFamily="34" charset="0"/>
                </a:rPr>
                <a:t>66%</a:t>
              </a:r>
              <a:endParaRPr lang="en-US" b="1" dirty="0">
                <a:solidFill>
                  <a:srgbClr val="00206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010125" y="5128733"/>
              <a:ext cx="927318" cy="4189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b="1">
                  <a:solidFill>
                    <a:srgbClr val="002060"/>
                  </a:solidFill>
                  <a:latin typeface="Candara" panose="020E0502030303020204" pitchFamily="34" charset="0"/>
                </a:defRPr>
              </a:lvl1pPr>
              <a:lvl2pPr>
                <a:defRPr>
                  <a:solidFill>
                    <a:schemeClr val="tx1"/>
                  </a:solidFill>
                </a:defRPr>
              </a:lvl2pPr>
              <a:lvl3pPr>
                <a:defRPr>
                  <a:solidFill>
                    <a:schemeClr val="tx1"/>
                  </a:solidFill>
                </a:defRPr>
              </a:lvl3pPr>
              <a:lvl4pPr>
                <a:defRPr>
                  <a:solidFill>
                    <a:schemeClr val="tx1"/>
                  </a:solidFill>
                </a:defRPr>
              </a:lvl4pPr>
              <a:lvl5pPr>
                <a:defRPr>
                  <a:solidFill>
                    <a:schemeClr val="tx1"/>
                  </a:solidFill>
                </a:defRPr>
              </a:lvl5pPr>
              <a:lvl6pPr>
                <a:defRPr>
                  <a:solidFill>
                    <a:schemeClr val="tx1"/>
                  </a:solidFill>
                </a:defRPr>
              </a:lvl6pPr>
              <a:lvl7pPr>
                <a:defRPr>
                  <a:solidFill>
                    <a:schemeClr val="tx1"/>
                  </a:solidFill>
                </a:defRPr>
              </a:lvl7pPr>
              <a:lvl8pPr>
                <a:defRPr>
                  <a:solidFill>
                    <a:schemeClr val="tx1"/>
                  </a:solidFill>
                </a:defRPr>
              </a:lvl8pPr>
              <a:lvl9pPr>
                <a:defRPr>
                  <a:solidFill>
                    <a:schemeClr val="tx1"/>
                  </a:solidFill>
                </a:defRPr>
              </a:lvl9pPr>
            </a:lstStyle>
            <a:p>
              <a:r>
                <a:rPr lang="bg-BG" dirty="0" smtClean="0"/>
                <a:t>3</a:t>
              </a:r>
              <a:r>
                <a:rPr lang="en-US" dirty="0" smtClean="0"/>
                <a:t>4</a:t>
              </a:r>
              <a:r>
                <a:rPr lang="bg-BG" dirty="0" smtClean="0"/>
                <a:t>%</a:t>
              </a:r>
              <a:endParaRPr lang="en-US" dirty="0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5287736" y="5023780"/>
              <a:ext cx="2233884" cy="624532"/>
              <a:chOff x="2248996" y="1292932"/>
              <a:chExt cx="2817883" cy="886283"/>
            </a:xfrm>
            <a:solidFill>
              <a:srgbClr val="92D050"/>
            </a:solidFill>
            <a:scene3d>
              <a:camera prst="orthographicFront"/>
              <a:lightRig rig="threePt" dir="t"/>
            </a:scene3d>
          </p:grpSpPr>
          <p:sp>
            <p:nvSpPr>
              <p:cNvPr id="27" name="Rounded Rectangle 26"/>
              <p:cNvSpPr/>
              <p:nvPr/>
            </p:nvSpPr>
            <p:spPr>
              <a:xfrm>
                <a:off x="2248996" y="1292932"/>
                <a:ext cx="2817883" cy="886283"/>
              </a:xfrm>
              <a:prstGeom prst="roundRect">
                <a:avLst>
                  <a:gd name="adj" fmla="val 16670"/>
                </a:avLst>
              </a:prstGeom>
              <a:solidFill>
                <a:schemeClr val="accent3">
                  <a:lumMod val="75000"/>
                </a:schemeClr>
              </a:solidFill>
              <a:sp3d>
                <a:bevelT/>
              </a:sp3d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8" name="Rounded Rectangle 9"/>
              <p:cNvSpPr/>
              <p:nvPr/>
            </p:nvSpPr>
            <p:spPr>
              <a:xfrm>
                <a:off x="2300363" y="1336203"/>
                <a:ext cx="2740128" cy="799738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sp3d>
                <a:bevelT/>
              </a:sp3d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34290" tIns="34290" rIns="34290" bIns="34290" numCol="1" spcCol="1270" anchor="ctr" anchorCtr="0">
                <a:noAutofit/>
                <a:sp3d/>
              </a:bodyPr>
              <a:lstStyle/>
              <a:p>
                <a:pPr lvl="0" algn="ctr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b="1" dirty="0" smtClean="0">
                    <a:solidFill>
                      <a:schemeClr val="bg1"/>
                    </a:solidFill>
                    <a:latin typeface="Candara" panose="020E0502030303020204" pitchFamily="34" charset="0"/>
                    <a:cs typeface="Arial" panose="020B0604020202020204" pitchFamily="34" charset="0"/>
                  </a:rPr>
                  <a:t>1</a:t>
                </a:r>
                <a:r>
                  <a:rPr lang="bg-BG" b="1" dirty="0" smtClean="0">
                    <a:solidFill>
                      <a:schemeClr val="bg1"/>
                    </a:solidFill>
                    <a:latin typeface="Candara" panose="020E0502030303020204" pitchFamily="34" charset="0"/>
                    <a:cs typeface="Arial" panose="020B0604020202020204" pitchFamily="34" charset="0"/>
                  </a:rPr>
                  <a:t>8</a:t>
                </a:r>
                <a:r>
                  <a:rPr lang="en-US" b="1" dirty="0" smtClean="0">
                    <a:solidFill>
                      <a:schemeClr val="bg1"/>
                    </a:solidFill>
                    <a:latin typeface="Candara" panose="020E0502030303020204" pitchFamily="34" charset="0"/>
                    <a:cs typeface="Arial" panose="020B0604020202020204" pitchFamily="34" charset="0"/>
                  </a:rPr>
                  <a:t>3 </a:t>
                </a:r>
                <a:r>
                  <a:rPr lang="bg-BG" b="1" dirty="0" smtClean="0">
                    <a:solidFill>
                      <a:schemeClr val="bg1"/>
                    </a:solidFill>
                    <a:latin typeface="Candara" panose="020E0502030303020204" pitchFamily="34" charset="0"/>
                    <a:cs typeface="Arial" panose="020B0604020202020204" pitchFamily="34" charset="0"/>
                  </a:rPr>
                  <a:t>727 056,24</a:t>
                </a:r>
                <a:r>
                  <a:rPr lang="en-US" b="1" dirty="0" smtClean="0">
                    <a:solidFill>
                      <a:schemeClr val="bg1"/>
                    </a:solidFill>
                    <a:latin typeface="Candara" panose="020E0502030303020204" pitchFamily="34" charset="0"/>
                    <a:cs typeface="Arial" panose="020B0604020202020204" pitchFamily="34" charset="0"/>
                  </a:rPr>
                  <a:t> </a:t>
                </a:r>
                <a:r>
                  <a:rPr lang="bg-BG" b="1" dirty="0" smtClean="0">
                    <a:solidFill>
                      <a:schemeClr val="bg1"/>
                    </a:solidFill>
                    <a:latin typeface="Candara" panose="020E0502030303020204" pitchFamily="34" charset="0"/>
                    <a:cs typeface="Arial" panose="020B0604020202020204" pitchFamily="34" charset="0"/>
                  </a:rPr>
                  <a:t>лв.</a:t>
                </a:r>
                <a:endParaRPr lang="en-US" sz="1800" kern="1200" dirty="0">
                  <a:solidFill>
                    <a:schemeClr val="bg1"/>
                  </a:solidFill>
                  <a:latin typeface="Candara" panose="020E0502030303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7414251" y="5051437"/>
              <a:ext cx="3215915" cy="552250"/>
              <a:chOff x="4115910" y="889915"/>
              <a:chExt cx="12628790" cy="2050086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4115910" y="1597504"/>
                <a:ext cx="5412402" cy="542363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6" name="Rectangle 25"/>
              <p:cNvSpPr/>
              <p:nvPr/>
            </p:nvSpPr>
            <p:spPr>
              <a:xfrm>
                <a:off x="4626021" y="889915"/>
                <a:ext cx="12118679" cy="205008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68580" tIns="68580" rIns="68580" bIns="68580" numCol="1" spcCol="1270" anchor="ctr" anchorCtr="0">
                <a:noAutofit/>
                <a:scene3d>
                  <a:camera prst="orthographicFront"/>
                  <a:lightRig rig="threePt" dir="t"/>
                </a:scene3d>
                <a:sp3d extrusionH="57150">
                  <a:bevelT w="38100" h="38100"/>
                </a:sp3d>
              </a:bodyPr>
              <a:lstStyle/>
              <a:p>
                <a:pPr marL="171450" lvl="1" indent="-171450" algn="l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bg-BG" sz="1600" b="1" kern="1200" dirty="0" smtClean="0">
                    <a:solidFill>
                      <a:srgbClr val="002060"/>
                    </a:solidFill>
                    <a:latin typeface="Candara" panose="020E0502030303020204" pitchFamily="34" charset="0"/>
                    <a:cs typeface="Arial" panose="020B0604020202020204" pitchFamily="34" charset="0"/>
                  </a:rPr>
                  <a:t>Реално изплатени</a:t>
                </a:r>
                <a:r>
                  <a:rPr lang="en-GB" sz="1600" b="1" kern="1200" dirty="0" smtClean="0">
                    <a:solidFill>
                      <a:srgbClr val="002060"/>
                    </a:solidFill>
                    <a:latin typeface="Candara" panose="020E0502030303020204" pitchFamily="34" charset="0"/>
                    <a:cs typeface="Arial" panose="020B0604020202020204" pitchFamily="34" charset="0"/>
                  </a:rPr>
                  <a:t> </a:t>
                </a:r>
                <a:r>
                  <a:rPr lang="bg-BG" sz="1600" b="1" kern="1200" dirty="0" smtClean="0">
                    <a:solidFill>
                      <a:srgbClr val="002060"/>
                    </a:solidFill>
                    <a:latin typeface="Candara" panose="020E0502030303020204" pitchFamily="34" charset="0"/>
                    <a:cs typeface="Arial" panose="020B0604020202020204" pitchFamily="34" charset="0"/>
                  </a:rPr>
                  <a:t>средства</a:t>
                </a:r>
                <a:endParaRPr lang="en-GB" sz="1600" b="1" kern="1200" dirty="0" smtClean="0">
                  <a:solidFill>
                    <a:srgbClr val="002060"/>
                  </a:solidFill>
                  <a:latin typeface="Candara" panose="020E0502030303020204" pitchFamily="34" charset="0"/>
                  <a:cs typeface="Arial" panose="020B0604020202020204" pitchFamily="34" charset="0"/>
                </a:endParaRPr>
              </a:p>
              <a:p>
                <a:pPr marL="0" lvl="1" algn="l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en-GB" sz="1600" b="1" kern="1200" dirty="0" smtClean="0">
                    <a:solidFill>
                      <a:srgbClr val="002060"/>
                    </a:solidFill>
                    <a:latin typeface="Candara" panose="020E0502030303020204" pitchFamily="34" charset="0"/>
                    <a:cs typeface="Arial" panose="020B0604020202020204" pitchFamily="34" charset="0"/>
                  </a:rPr>
                  <a:t>(</a:t>
                </a:r>
                <a:r>
                  <a:rPr lang="bg-BG" sz="1600" b="1" kern="1200" dirty="0" smtClean="0">
                    <a:solidFill>
                      <a:srgbClr val="002060"/>
                    </a:solidFill>
                    <a:latin typeface="Candara" panose="020E0502030303020204" pitchFamily="34" charset="0"/>
                    <a:cs typeface="Arial" panose="020B0604020202020204" pitchFamily="34" charset="0"/>
                  </a:rPr>
                  <a:t>13</a:t>
                </a:r>
                <a:r>
                  <a:rPr lang="en-GB" sz="1600" b="1" kern="1200" dirty="0" smtClean="0">
                    <a:solidFill>
                      <a:srgbClr val="002060"/>
                    </a:solidFill>
                    <a:latin typeface="Candara" panose="020E0502030303020204" pitchFamily="34" charset="0"/>
                    <a:cs typeface="Arial" panose="020B0604020202020204" pitchFamily="34" charset="0"/>
                  </a:rPr>
                  <a:t>%</a:t>
                </a:r>
                <a:r>
                  <a:rPr lang="bg-BG" sz="1600" b="1" kern="1200" dirty="0" smtClean="0">
                    <a:solidFill>
                      <a:srgbClr val="002060"/>
                    </a:solidFill>
                    <a:latin typeface="Candara" panose="020E0502030303020204" pitchFamily="34" charset="0"/>
                    <a:cs typeface="Arial" panose="020B0604020202020204" pitchFamily="34" charset="0"/>
                  </a:rPr>
                  <a:t> </a:t>
                </a:r>
                <a:r>
                  <a:rPr lang="bg-BG" sz="1600" b="1" kern="1200" dirty="0" smtClean="0">
                    <a:solidFill>
                      <a:srgbClr val="002060"/>
                    </a:solidFill>
                    <a:latin typeface="Candara" panose="020E0502030303020204" pitchFamily="34" charset="0"/>
                    <a:cs typeface="Arial" panose="020B0604020202020204" pitchFamily="34" charset="0"/>
                  </a:rPr>
                  <a:t>от общия бюджет</a:t>
                </a:r>
                <a:r>
                  <a:rPr lang="en-GB" sz="1600" b="1" kern="1200" dirty="0" smtClean="0">
                    <a:solidFill>
                      <a:srgbClr val="002060"/>
                    </a:solidFill>
                    <a:latin typeface="Candara" panose="020E0502030303020204" pitchFamily="34" charset="0"/>
                    <a:cs typeface="Arial" panose="020B0604020202020204" pitchFamily="34" charset="0"/>
                  </a:rPr>
                  <a:t>)</a:t>
                </a:r>
                <a:endParaRPr lang="en-US" sz="1600" b="1" kern="1200" dirty="0">
                  <a:solidFill>
                    <a:srgbClr val="002060"/>
                  </a:solidFill>
                  <a:latin typeface="Candara" panose="020E0502030303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0" name="TextBox 19"/>
            <p:cNvSpPr txBox="1"/>
            <p:nvPr/>
          </p:nvSpPr>
          <p:spPr>
            <a:xfrm>
              <a:off x="5667427" y="6176242"/>
              <a:ext cx="927318" cy="4189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b="1">
                  <a:solidFill>
                    <a:srgbClr val="002060"/>
                  </a:solidFill>
                  <a:latin typeface="Candara" panose="020E0502030303020204" pitchFamily="34" charset="0"/>
                </a:defRPr>
              </a:lvl1pPr>
              <a:lvl2pPr>
                <a:defRPr>
                  <a:solidFill>
                    <a:schemeClr val="tx1"/>
                  </a:solidFill>
                </a:defRPr>
              </a:lvl2pPr>
              <a:lvl3pPr>
                <a:defRPr>
                  <a:solidFill>
                    <a:schemeClr val="tx1"/>
                  </a:solidFill>
                </a:defRPr>
              </a:lvl3pPr>
              <a:lvl4pPr>
                <a:defRPr>
                  <a:solidFill>
                    <a:schemeClr val="tx1"/>
                  </a:solidFill>
                </a:defRPr>
              </a:lvl4pPr>
              <a:lvl5pPr>
                <a:defRPr>
                  <a:solidFill>
                    <a:schemeClr val="tx1"/>
                  </a:solidFill>
                </a:defRPr>
              </a:lvl5pPr>
              <a:lvl6pPr>
                <a:defRPr>
                  <a:solidFill>
                    <a:schemeClr val="tx1"/>
                  </a:solidFill>
                </a:defRPr>
              </a:lvl6pPr>
              <a:lvl7pPr>
                <a:defRPr>
                  <a:solidFill>
                    <a:schemeClr val="tx1"/>
                  </a:solidFill>
                </a:defRPr>
              </a:lvl7pPr>
              <a:lvl8pPr>
                <a:defRPr>
                  <a:solidFill>
                    <a:schemeClr val="tx1"/>
                  </a:solidFill>
                </a:defRPr>
              </a:lvl8pPr>
              <a:lvl9pPr>
                <a:defRPr>
                  <a:solidFill>
                    <a:schemeClr val="tx1"/>
                  </a:solidFill>
                </a:defRPr>
              </a:lvl9pPr>
            </a:lstStyle>
            <a:p>
              <a:r>
                <a:rPr lang="bg-BG" dirty="0" smtClean="0"/>
                <a:t>7</a:t>
              </a:r>
              <a:r>
                <a:rPr lang="en-US" dirty="0" smtClean="0"/>
                <a:t>2</a:t>
              </a:r>
              <a:r>
                <a:rPr lang="bg-BG" dirty="0" smtClean="0"/>
                <a:t>%</a:t>
              </a:r>
              <a:endParaRPr lang="en-US" dirty="0"/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6842016" y="6116915"/>
              <a:ext cx="1966756" cy="518515"/>
              <a:chOff x="2196862" y="1292932"/>
              <a:chExt cx="2817884" cy="886283"/>
            </a:xfrm>
            <a:solidFill>
              <a:srgbClr val="92D050"/>
            </a:solidFill>
            <a:scene3d>
              <a:camera prst="orthographicFront"/>
              <a:lightRig rig="threePt" dir="t"/>
            </a:scene3d>
          </p:grpSpPr>
          <p:sp>
            <p:nvSpPr>
              <p:cNvPr id="23" name="Rounded Rectangle 22"/>
              <p:cNvSpPr/>
              <p:nvPr/>
            </p:nvSpPr>
            <p:spPr>
              <a:xfrm>
                <a:off x="2196862" y="1292932"/>
                <a:ext cx="2817884" cy="886283"/>
              </a:xfrm>
              <a:prstGeom prst="roundRect">
                <a:avLst>
                  <a:gd name="adj" fmla="val 16670"/>
                </a:avLst>
              </a:prstGeom>
              <a:solidFill>
                <a:schemeClr val="accent3">
                  <a:lumMod val="75000"/>
                </a:schemeClr>
              </a:solidFill>
              <a:sp3d>
                <a:bevelT/>
              </a:sp3d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4" name="Rounded Rectangle 9"/>
              <p:cNvSpPr/>
              <p:nvPr/>
            </p:nvSpPr>
            <p:spPr>
              <a:xfrm>
                <a:off x="2315062" y="1336206"/>
                <a:ext cx="2656412" cy="692411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  <a:sp3d>
                <a:bevelT/>
              </a:sp3d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34290" tIns="34290" rIns="34290" bIns="34290" numCol="1" spcCol="1270" anchor="ctr" anchorCtr="0">
                <a:noAutofit/>
                <a:sp3d/>
              </a:bodyPr>
              <a:lstStyle/>
              <a:p>
                <a:pPr lvl="0" algn="ctr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bg-BG" sz="900" kern="1200" dirty="0" smtClean="0">
                  <a:solidFill>
                    <a:schemeClr val="bg1"/>
                  </a:solidFill>
                  <a:latin typeface="Candara" panose="020E0502030303020204" pitchFamily="34" charset="0"/>
                  <a:cs typeface="Arial" panose="020B0604020202020204" pitchFamily="34" charset="0"/>
                </a:endParaRPr>
              </a:p>
              <a:p>
                <a:pPr lvl="0" algn="ctr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bg-BG" sz="900" kern="1200" dirty="0" smtClean="0">
                  <a:solidFill>
                    <a:schemeClr val="bg1"/>
                  </a:solidFill>
                  <a:latin typeface="Candara" panose="020E0502030303020204" pitchFamily="34" charset="0"/>
                  <a:cs typeface="Arial" panose="020B0604020202020204" pitchFamily="34" charset="0"/>
                </a:endParaRPr>
              </a:p>
              <a:p>
                <a:pPr lvl="0" algn="ctr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bg-BG" b="1" dirty="0" smtClean="0">
                    <a:solidFill>
                      <a:schemeClr val="bg1"/>
                    </a:solidFill>
                    <a:latin typeface="Candara" panose="020E0502030303020204" pitchFamily="34" charset="0"/>
                    <a:cs typeface="Arial" panose="020B0604020202020204" pitchFamily="34" charset="0"/>
                  </a:rPr>
                  <a:t>131</a:t>
                </a:r>
                <a:r>
                  <a:rPr lang="en-US" b="1" dirty="0" smtClean="0">
                    <a:solidFill>
                      <a:schemeClr val="bg1"/>
                    </a:solidFill>
                    <a:latin typeface="Candara" panose="020E0502030303020204" pitchFamily="34" charset="0"/>
                    <a:cs typeface="Arial" panose="020B0604020202020204" pitchFamily="34" charset="0"/>
                  </a:rPr>
                  <a:t> </a:t>
                </a:r>
                <a:r>
                  <a:rPr lang="bg-BG" b="1" dirty="0" smtClean="0">
                    <a:solidFill>
                      <a:schemeClr val="bg1"/>
                    </a:solidFill>
                    <a:latin typeface="Candara" panose="020E0502030303020204" pitchFamily="34" charset="0"/>
                    <a:cs typeface="Arial" panose="020B0604020202020204" pitchFamily="34" charset="0"/>
                  </a:rPr>
                  <a:t>733 060,75лв.</a:t>
                </a:r>
                <a:endParaRPr lang="en-US" b="1" dirty="0">
                  <a:solidFill>
                    <a:schemeClr val="bg1"/>
                  </a:solidFill>
                  <a:latin typeface="Candara" panose="020E0502030303020204" pitchFamily="34" charset="0"/>
                  <a:cs typeface="Arial" panose="020B0604020202020204" pitchFamily="34" charset="0"/>
                </a:endParaRPr>
              </a:p>
              <a:p>
                <a:pPr lvl="0" algn="ctr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800" kern="1200" dirty="0">
                  <a:solidFill>
                    <a:schemeClr val="bg1"/>
                  </a:solidFill>
                  <a:latin typeface="Candara" panose="020E0502030303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2" name="Rectangle 21"/>
            <p:cNvSpPr/>
            <p:nvPr/>
          </p:nvSpPr>
          <p:spPr>
            <a:xfrm>
              <a:off x="8808780" y="6006701"/>
              <a:ext cx="2618006" cy="74629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bg-BG" sz="1600" b="1" kern="1200" dirty="0" smtClean="0">
                  <a:solidFill>
                    <a:srgbClr val="002060"/>
                  </a:solidFill>
                  <a:latin typeface="Candara" panose="020E0502030303020204" pitchFamily="34" charset="0"/>
                  <a:cs typeface="Arial" panose="020B0604020202020204" pitchFamily="34" charset="0"/>
                </a:rPr>
                <a:t>Верифицирани средства</a:t>
              </a:r>
              <a:endParaRPr lang="en-GB" sz="1600" b="1" kern="1200" dirty="0" smtClean="0">
                <a:solidFill>
                  <a:srgbClr val="002060"/>
                </a:solidFill>
                <a:latin typeface="Candara" panose="020E0502030303020204" pitchFamily="34" charset="0"/>
                <a:cs typeface="Arial" panose="020B0604020202020204" pitchFamily="34" charset="0"/>
              </a:endParaRPr>
            </a:p>
            <a:p>
              <a:pPr marL="0" lvl="1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GB" sz="1600" b="1" dirty="0" smtClean="0">
                  <a:solidFill>
                    <a:srgbClr val="002060"/>
                  </a:solidFill>
                  <a:latin typeface="Candara" panose="020E0502030303020204" pitchFamily="34" charset="0"/>
                  <a:cs typeface="Arial" panose="020B0604020202020204" pitchFamily="34" charset="0"/>
                </a:rPr>
                <a:t>(</a:t>
              </a:r>
              <a:r>
                <a:rPr lang="en-US" sz="1600" b="1" dirty="0" smtClean="0">
                  <a:solidFill>
                    <a:srgbClr val="002060"/>
                  </a:solidFill>
                  <a:latin typeface="Candara" panose="020E0502030303020204" pitchFamily="34" charset="0"/>
                  <a:cs typeface="Arial" panose="020B0604020202020204" pitchFamily="34" charset="0"/>
                </a:rPr>
                <a:t>10</a:t>
              </a:r>
              <a:r>
                <a:rPr lang="bg-BG" sz="1600" b="1" dirty="0" smtClean="0">
                  <a:solidFill>
                    <a:srgbClr val="002060"/>
                  </a:solidFill>
                  <a:latin typeface="Candara" panose="020E0502030303020204" pitchFamily="34" charset="0"/>
                  <a:cs typeface="Arial" panose="020B0604020202020204" pitchFamily="34" charset="0"/>
                </a:rPr>
                <a:t> </a:t>
              </a:r>
              <a:r>
                <a:rPr lang="en-GB" sz="1600" b="1" dirty="0" smtClean="0">
                  <a:solidFill>
                    <a:srgbClr val="002060"/>
                  </a:solidFill>
                  <a:latin typeface="Candara" panose="020E0502030303020204" pitchFamily="34" charset="0"/>
                  <a:cs typeface="Arial" panose="020B0604020202020204" pitchFamily="34" charset="0"/>
                </a:rPr>
                <a:t>%</a:t>
              </a:r>
              <a:r>
                <a:rPr lang="bg-BG" sz="1600" b="1" dirty="0" smtClean="0">
                  <a:solidFill>
                    <a:srgbClr val="002060"/>
                  </a:solidFill>
                  <a:latin typeface="Candara" panose="020E0502030303020204" pitchFamily="34" charset="0"/>
                  <a:cs typeface="Arial" panose="020B0604020202020204" pitchFamily="34" charset="0"/>
                </a:rPr>
                <a:t> от общия бюджет</a:t>
              </a:r>
              <a:r>
                <a:rPr lang="en-GB" sz="1600" b="1" dirty="0" smtClean="0">
                  <a:solidFill>
                    <a:srgbClr val="002060"/>
                  </a:solidFill>
                  <a:latin typeface="Candara" panose="020E0502030303020204" pitchFamily="34" charset="0"/>
                  <a:cs typeface="Arial" panose="020B0604020202020204" pitchFamily="34" charset="0"/>
                </a:rPr>
                <a:t>)</a:t>
              </a:r>
              <a:endParaRPr lang="en-US" sz="1600" b="1" kern="1200" dirty="0">
                <a:solidFill>
                  <a:srgbClr val="002060"/>
                </a:solidFill>
                <a:latin typeface="Candara" panose="020E0502030303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7081285" y="1974497"/>
            <a:ext cx="4973068" cy="472842"/>
          </a:xfrm>
          <a:prstGeom prst="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400" b="1" dirty="0" smtClean="0">
                <a:solidFill>
                  <a:srgbClr val="C00000"/>
                </a:solidFill>
              </a:rPr>
              <a:t>Общ бюджет – 1 371 383 547,82 лв. 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76453" y="5823877"/>
            <a:ext cx="3064620" cy="48687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8580" tIns="68580" rIns="68580" bIns="68580" numCol="1" spcCol="1270" anchor="ctr" anchorCtr="0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lvl="1" algn="l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bg-BG" b="1" dirty="0" smtClean="0">
                <a:solidFill>
                  <a:srgbClr val="002060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Данните са к</a:t>
            </a:r>
            <a:r>
              <a:rPr lang="bg-BG" b="1" kern="1200" dirty="0" smtClean="0">
                <a:solidFill>
                  <a:srgbClr val="002060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ъм 31.</a:t>
            </a:r>
            <a:r>
              <a:rPr lang="en-US" b="1" kern="1200" dirty="0" smtClean="0">
                <a:solidFill>
                  <a:srgbClr val="002060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0</a:t>
            </a:r>
            <a:r>
              <a:rPr lang="bg-BG" b="1" dirty="0">
                <a:solidFill>
                  <a:srgbClr val="002060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5</a:t>
            </a:r>
            <a:r>
              <a:rPr lang="bg-BG" b="1" kern="1200" dirty="0" smtClean="0">
                <a:solidFill>
                  <a:srgbClr val="002060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.20</a:t>
            </a:r>
            <a:r>
              <a:rPr lang="en-US" b="1" kern="1200" dirty="0" smtClean="0">
                <a:solidFill>
                  <a:srgbClr val="002060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18</a:t>
            </a:r>
            <a:r>
              <a:rPr lang="bg-BG" b="1" kern="1200" dirty="0" smtClean="0">
                <a:solidFill>
                  <a:srgbClr val="002060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 г.</a:t>
            </a:r>
            <a:endParaRPr lang="en-US" b="1" kern="1200" dirty="0">
              <a:solidFill>
                <a:srgbClr val="002060"/>
              </a:solidFill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60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3642" y="1380801"/>
            <a:ext cx="10432631" cy="522427"/>
          </a:xfrm>
        </p:spPr>
        <p:txBody>
          <a:bodyPr>
            <a:noAutofit/>
          </a:bodyPr>
          <a:lstStyle/>
          <a:p>
            <a:r>
              <a:rPr lang="en-GB" sz="2600" b="1" cap="small" dirty="0">
                <a:solidFill>
                  <a:srgbClr val="A51321"/>
                </a:solidFill>
                <a:cs typeface="Arial" panose="020B0604020202020204" pitchFamily="34" charset="0"/>
              </a:rPr>
              <a:t>I. </a:t>
            </a:r>
            <a:r>
              <a:rPr lang="bg-BG" sz="2600" b="1" cap="small" dirty="0">
                <a:solidFill>
                  <a:srgbClr val="A51321"/>
                </a:solidFill>
                <a:cs typeface="Arial" panose="020B0604020202020204" pitchFamily="34" charset="0"/>
              </a:rPr>
              <a:t>Финансово изпълнение на приоритетните оси </a:t>
            </a:r>
            <a:r>
              <a:rPr lang="en-GB" sz="2600" b="1" cap="small" dirty="0">
                <a:solidFill>
                  <a:srgbClr val="A51321"/>
                </a:solidFill>
                <a:cs typeface="Arial" panose="020B0604020202020204" pitchFamily="34" charset="0"/>
              </a:rPr>
              <a:t>- </a:t>
            </a:r>
            <a:r>
              <a:rPr lang="bg-BG" sz="2600" b="1" cap="small" dirty="0">
                <a:solidFill>
                  <a:srgbClr val="A51321"/>
                </a:solidFill>
                <a:cs typeface="Arial" panose="020B0604020202020204" pitchFamily="34" charset="0"/>
              </a:rPr>
              <a:t>р</a:t>
            </a:r>
            <a:r>
              <a:rPr lang="bg-BG" sz="2600" b="1" cap="small" dirty="0" smtClean="0">
                <a:solidFill>
                  <a:srgbClr val="A51321"/>
                </a:solidFill>
                <a:cs typeface="Arial" panose="020B0604020202020204" pitchFamily="34" charset="0"/>
              </a:rPr>
              <a:t>азпределение </a:t>
            </a:r>
            <a:r>
              <a:rPr lang="bg-BG" sz="2600" b="1" cap="small" dirty="0">
                <a:solidFill>
                  <a:srgbClr val="A51321"/>
                </a:solidFill>
                <a:cs typeface="Arial" panose="020B0604020202020204" pitchFamily="34" charset="0"/>
              </a:rPr>
              <a:t>на бюджета </a:t>
            </a:r>
            <a:endParaRPr lang="en-US" sz="2600" b="1" cap="small" dirty="0">
              <a:solidFill>
                <a:srgbClr val="A51321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368857560"/>
              </p:ext>
            </p:extLst>
          </p:nvPr>
        </p:nvGraphicFramePr>
        <p:xfrm>
          <a:off x="0" y="2059806"/>
          <a:ext cx="11810197" cy="4456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4316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0193" y="1423333"/>
            <a:ext cx="10926167" cy="511793"/>
          </a:xfrm>
        </p:spPr>
        <p:txBody>
          <a:bodyPr>
            <a:normAutofit/>
          </a:bodyPr>
          <a:lstStyle/>
          <a:p>
            <a:r>
              <a:rPr lang="en-GB" sz="2600" b="1" cap="small" dirty="0">
                <a:solidFill>
                  <a:srgbClr val="A51321"/>
                </a:solidFill>
                <a:cs typeface="Arial" panose="020B0604020202020204" pitchFamily="34" charset="0"/>
              </a:rPr>
              <a:t>I. </a:t>
            </a:r>
            <a:r>
              <a:rPr lang="bg-BG" sz="2600" b="1" cap="small" dirty="0">
                <a:solidFill>
                  <a:srgbClr val="A51321"/>
                </a:solidFill>
                <a:cs typeface="Arial" panose="020B0604020202020204" pitchFamily="34" charset="0"/>
              </a:rPr>
              <a:t>Финансово изпълнение на приоритетните оси </a:t>
            </a:r>
            <a:r>
              <a:rPr lang="en-GB" sz="2600" b="1" cap="small" dirty="0">
                <a:solidFill>
                  <a:srgbClr val="A51321"/>
                </a:solidFill>
                <a:cs typeface="Arial" panose="020B0604020202020204" pitchFamily="34" charset="0"/>
              </a:rPr>
              <a:t>- </a:t>
            </a:r>
            <a:r>
              <a:rPr lang="bg-BG" sz="2600" b="1" cap="small" dirty="0" smtClean="0">
                <a:solidFill>
                  <a:srgbClr val="A51321"/>
                </a:solidFill>
                <a:cs typeface="Arial" panose="020B0604020202020204" pitchFamily="34" charset="0"/>
              </a:rPr>
              <a:t>брой </a:t>
            </a:r>
            <a:r>
              <a:rPr lang="bg-BG" sz="2600" b="1" cap="small" dirty="0">
                <a:solidFill>
                  <a:srgbClr val="A51321"/>
                </a:solidFill>
                <a:cs typeface="Arial" panose="020B0604020202020204" pitchFamily="34" charset="0"/>
              </a:rPr>
              <a:t>обявени </a:t>
            </a:r>
            <a:r>
              <a:rPr lang="bg-BG" sz="2600" b="1" cap="small" dirty="0" smtClean="0">
                <a:solidFill>
                  <a:srgbClr val="A51321"/>
                </a:solidFill>
                <a:cs typeface="Arial" panose="020B0604020202020204" pitchFamily="34" charset="0"/>
              </a:rPr>
              <a:t>процедури</a:t>
            </a:r>
            <a:endParaRPr lang="en-US" sz="2600" b="1" cap="small" dirty="0">
              <a:solidFill>
                <a:srgbClr val="A51321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460757650"/>
              </p:ext>
            </p:extLst>
          </p:nvPr>
        </p:nvGraphicFramePr>
        <p:xfrm>
          <a:off x="481263" y="1826571"/>
          <a:ext cx="10934299" cy="46993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8247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89570" y="1961740"/>
          <a:ext cx="11887200" cy="4370199"/>
        </p:xfrm>
        <a:graphic>
          <a:graphicData uri="http://schemas.openxmlformats.org/drawingml/2006/table">
            <a:tbl>
              <a:tblPr/>
              <a:tblGrid>
                <a:gridCol w="482621">
                  <a:extLst>
                    <a:ext uri="{9D8B030D-6E8A-4147-A177-3AD203B41FA5}">
                      <a16:colId xmlns:a16="http://schemas.microsoft.com/office/drawing/2014/main" xmlns="" val="3005950770"/>
                    </a:ext>
                  </a:extLst>
                </a:gridCol>
                <a:gridCol w="2120677">
                  <a:extLst>
                    <a:ext uri="{9D8B030D-6E8A-4147-A177-3AD203B41FA5}">
                      <a16:colId xmlns:a16="http://schemas.microsoft.com/office/drawing/2014/main" xmlns="" val="3802112232"/>
                    </a:ext>
                  </a:extLst>
                </a:gridCol>
                <a:gridCol w="3222921">
                  <a:extLst>
                    <a:ext uri="{9D8B030D-6E8A-4147-A177-3AD203B41FA5}">
                      <a16:colId xmlns:a16="http://schemas.microsoft.com/office/drawing/2014/main" xmlns="" val="533121687"/>
                    </a:ext>
                  </a:extLst>
                </a:gridCol>
                <a:gridCol w="395839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10259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44576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bg-BG" sz="1200" b="1" dirty="0"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</a:t>
                      </a:r>
                      <a:endParaRPr lang="en-US" sz="12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bg-BG" sz="1200" b="1" dirty="0" smtClean="0"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ИДЕНТИФИКАЦИОНЕН</a:t>
                      </a:r>
                      <a:r>
                        <a:rPr lang="bg-BG" sz="1200" b="1" baseline="0" dirty="0" smtClean="0"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НОМЕР </a:t>
                      </a:r>
                      <a:endParaRPr lang="en-US" sz="1200" b="1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bg-BG" sz="1200" b="1" dirty="0" smtClean="0"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БЕНЕФИЦИЕНТ</a:t>
                      </a:r>
                      <a:endParaRPr lang="en-US" sz="1200" b="1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0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bg-BG" sz="1200" b="1" kern="12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r>
                        <a:rPr lang="bg-BG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НА ПРОЕКТА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bg-BG" sz="1200" b="1" dirty="0" smtClean="0"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ОБЩА</a:t>
                      </a:r>
                      <a:r>
                        <a:rPr lang="bg-BG" sz="1200" b="1" baseline="0" dirty="0" smtClean="0"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СУМА В ЛЕВА</a:t>
                      </a:r>
                      <a:endParaRPr lang="en-US" sz="12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46719227"/>
                  </a:ext>
                </a:extLst>
              </a:tr>
              <a:tr h="276174">
                <a:tc gridSpan="5">
                  <a:txBody>
                    <a:bodyPr/>
                    <a:lstStyle/>
                    <a:p>
                      <a:pPr indent="449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Компонент</a:t>
                      </a:r>
                      <a:r>
                        <a:rPr lang="en-GB" sz="1200" b="1" dirty="0" smtClean="0"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200" b="1" dirty="0"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bg-BG" sz="1200" b="1" dirty="0" smtClean="0"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„</a:t>
                      </a:r>
                      <a:r>
                        <a:rPr lang="bg-BG" sz="1200" b="1" dirty="0" err="1" smtClean="0"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Мехатроника</a:t>
                      </a:r>
                      <a:r>
                        <a:rPr lang="bg-BG" sz="1200" b="1" dirty="0" smtClean="0"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 чисти технологии</a:t>
                      </a:r>
                      <a:r>
                        <a:rPr lang="en-GB" sz="1200" b="1" dirty="0" smtClean="0"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en-US" sz="12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68922752"/>
                  </a:ext>
                </a:extLst>
              </a:tr>
              <a:tr h="60919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en-US" sz="120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dirty="0"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BG05M2OP001-1.001-0008</a:t>
                      </a:r>
                      <a:endParaRPr lang="en-US" sz="12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Институт по обща и неорганична химия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bg-BG" sz="1200" b="1" dirty="0" smtClean="0"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Българска</a:t>
                      </a:r>
                      <a:r>
                        <a:rPr lang="bg-BG" sz="1200" b="1" baseline="0" dirty="0" smtClean="0"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Академия на Науките</a:t>
                      </a:r>
                      <a:endParaRPr lang="en-US" sz="12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Национален център по мехатроника и чисти технологии</a:t>
                      </a: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69 184 529.81</a:t>
                      </a:r>
                      <a:endParaRPr lang="en-US" sz="12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27518039"/>
                  </a:ext>
                </a:extLst>
              </a:tr>
              <a:tr h="276174">
                <a:tc gridSpan="5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Компонент</a:t>
                      </a:r>
                      <a:r>
                        <a:rPr lang="en-US" sz="1200" b="1" dirty="0" smtClean="0"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en-US" sz="1200" b="1" dirty="0" smtClean="0"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ru-RU" sz="1200" b="1" dirty="0" smtClean="0">
                          <a:latin typeface="Candara" panose="020E0502030303020204" pitchFamily="34" charset="0"/>
                        </a:rPr>
                        <a:t>Информатика и информационни и комуникационни технологии</a:t>
                      </a:r>
                      <a:r>
                        <a:rPr lang="en-US" sz="1200" b="1" dirty="0" smtClean="0"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”</a:t>
                      </a:r>
                      <a:endParaRPr lang="en-US" sz="12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99970423"/>
                  </a:ext>
                </a:extLst>
              </a:tr>
              <a:tr h="55234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en-US" sz="120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200" b="1"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BG05M2OP001-1.001-0004</a:t>
                      </a:r>
                      <a:endParaRPr lang="en-US" sz="120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bg-BG" sz="1200" b="1" dirty="0" smtClean="0"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Софийски университет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bg-BG" sz="1200" b="1" dirty="0" smtClean="0"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"Св. Климент Охридски"</a:t>
                      </a:r>
                      <a:endParaRPr lang="en-US" sz="1200" b="1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Университети за Наука, Информатика и Технологии в е-обществото (УНИТе)</a:t>
                      </a: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29 781 </a:t>
                      </a:r>
                      <a:r>
                        <a:rPr lang="en-GB" sz="1200" b="1" dirty="0" smtClean="0"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882.42</a:t>
                      </a:r>
                      <a:endParaRPr lang="en-US" sz="12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1651598"/>
                  </a:ext>
                </a:extLst>
              </a:tr>
              <a:tr h="276174">
                <a:tc gridSpan="5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Компонент</a:t>
                      </a:r>
                      <a:r>
                        <a:rPr lang="bg-BG" sz="1200" b="1" baseline="0" dirty="0" smtClean="0"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smtClean="0"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200" b="1" dirty="0"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1200" b="1" dirty="0" smtClean="0"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ru-RU" sz="1200" b="1" dirty="0" smtClean="0">
                          <a:latin typeface="Candara" panose="020E0502030303020204" pitchFamily="34" charset="0"/>
                        </a:rPr>
                        <a:t>Индустрия за здравословен живот и био-технологии</a:t>
                      </a:r>
                      <a:r>
                        <a:rPr lang="en-US" sz="1200" b="1" dirty="0" smtClean="0"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en-US" sz="1200" b="1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93805699"/>
                  </a:ext>
                </a:extLst>
              </a:tr>
              <a:tr h="27617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200" b="1" dirty="0"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2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bg-BG" sz="1200" b="1" dirty="0" smtClean="0"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Няма</a:t>
                      </a:r>
                      <a:r>
                        <a:rPr lang="bg-BG" sz="1200" b="1" baseline="0" dirty="0" smtClean="0"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финансирани проекти</a:t>
                      </a:r>
                      <a:endParaRPr lang="en-US" sz="1200" b="1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bg-BG" sz="1200" b="1" dirty="0" smtClean="0"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Няма</a:t>
                      </a:r>
                      <a:r>
                        <a:rPr lang="bg-BG" sz="1200" b="1" baseline="0" dirty="0" smtClean="0"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финансирани проекти</a:t>
                      </a:r>
                      <a:endParaRPr lang="en-US" sz="1200" b="1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bg-BG" sz="1200" b="1" dirty="0" smtClean="0"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Няма</a:t>
                      </a:r>
                      <a:r>
                        <a:rPr lang="bg-BG" sz="1200" b="1" baseline="0" dirty="0" smtClean="0"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финансирани проекти</a:t>
                      </a:r>
                      <a:endParaRPr lang="en-US" sz="1200" b="1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bg-BG" sz="1200" b="1" dirty="0" smtClean="0"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НП</a:t>
                      </a:r>
                      <a:endParaRPr lang="en-US" sz="1200" b="1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52676126"/>
                  </a:ext>
                </a:extLst>
              </a:tr>
              <a:tr h="276174">
                <a:tc gridSpan="5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Компонент</a:t>
                      </a:r>
                      <a:r>
                        <a:rPr lang="en-GB" sz="1200" b="1" dirty="0" smtClean="0"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200" b="1" dirty="0"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 </a:t>
                      </a:r>
                      <a:r>
                        <a:rPr lang="en-US" sz="1200" b="1" dirty="0" smtClean="0"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ru-RU" sz="1200" b="1" dirty="0" smtClean="0"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Нови технологии в креативните и </a:t>
                      </a:r>
                      <a:r>
                        <a:rPr lang="ru-RU" sz="1200" b="1" dirty="0" err="1" smtClean="0"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рекреативните</a:t>
                      </a:r>
                      <a:r>
                        <a:rPr lang="ru-RU" sz="1200" b="1" dirty="0" smtClean="0"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индустрии</a:t>
                      </a:r>
                      <a:r>
                        <a:rPr lang="en-US" sz="1200" b="1" dirty="0" smtClean="0"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”</a:t>
                      </a:r>
                      <a:endParaRPr lang="en-US" sz="12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28927760"/>
                  </a:ext>
                </a:extLst>
              </a:tr>
              <a:tr h="7736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en-US" sz="120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200" b="1"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BG05M2OP001-1.001-0001</a:t>
                      </a:r>
                      <a:endParaRPr lang="en-US" sz="120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bg-BG" sz="1200" b="1" kern="12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Софийски Университет </a:t>
                      </a:r>
                      <a:endParaRPr lang="en-US" sz="1200" b="1" kern="1200" dirty="0" smtClean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bg-BG" sz="1200" b="1" kern="12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"Св.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bg-BG" sz="1200" b="1" kern="12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Климент Охридски"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Изграждане и развитие на Център за върхови постижения „Наследство БГ“</a:t>
                      </a:r>
                      <a:endParaRPr lang="en-US" sz="1200" b="1" kern="1200" baseline="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29 785 549.49</a:t>
                      </a:r>
                      <a:endParaRPr lang="en-US" sz="12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95029867"/>
                  </a:ext>
                </a:extLst>
              </a:tr>
              <a:tr h="407576">
                <a:tc gridSpan="4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600" b="1" baseline="0" dirty="0" smtClean="0"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ОБЩА СУМА НА СКЛЮЧЕНИТЕ ДОГОВОРИ ПО ПРОЦЕДУРА ЦВП</a:t>
                      </a:r>
                      <a:endParaRPr lang="en-US" sz="1600" b="1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128 751 961,72 </a:t>
                      </a:r>
                      <a:endParaRPr lang="en-US" sz="1600" b="1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33815" y="1315409"/>
            <a:ext cx="11942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bg-BG" b="1" cap="small" spc="-50" dirty="0" smtClean="0">
                <a:solidFill>
                  <a:srgbClr val="A51321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Списък на сключените договори по процедура </a:t>
            </a:r>
            <a:r>
              <a:rPr lang="en-US" b="1" cap="small" spc="-50" dirty="0" smtClean="0">
                <a:solidFill>
                  <a:srgbClr val="A51321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 BG05M2OP001-1.001 </a:t>
            </a:r>
            <a:endParaRPr lang="bg-BG" b="1" cap="small" spc="-50" dirty="0" smtClean="0">
              <a:solidFill>
                <a:srgbClr val="A51321"/>
              </a:solidFill>
              <a:latin typeface="Candara" panose="020E0502030303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b="1" cap="small" spc="-50" dirty="0" smtClean="0">
                <a:solidFill>
                  <a:srgbClr val="A51321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“</a:t>
            </a:r>
            <a:r>
              <a:rPr lang="ru-RU" sz="1400" b="1" cap="small" spc="-50" dirty="0">
                <a:solidFill>
                  <a:srgbClr val="A51321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ИЗГРАЖДАНЕ И РАЗВИТИЕ НА ЦЕНТРОВЕ ЗА ВЪРХОВИ ПОСТИЖЕНИЯ</a:t>
            </a:r>
            <a:r>
              <a:rPr lang="en-US" b="1" cap="small" spc="-50" dirty="0" smtClean="0">
                <a:solidFill>
                  <a:srgbClr val="A51321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“ </a:t>
            </a:r>
            <a:endParaRPr lang="en-US" b="1" cap="small" spc="-50" dirty="0">
              <a:solidFill>
                <a:srgbClr val="A51321"/>
              </a:solidFill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28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69877" y="1884427"/>
          <a:ext cx="11867577" cy="4788703"/>
        </p:xfrm>
        <a:graphic>
          <a:graphicData uri="http://schemas.openxmlformats.org/drawingml/2006/table">
            <a:tbl>
              <a:tblPr/>
              <a:tblGrid>
                <a:gridCol w="331011">
                  <a:extLst>
                    <a:ext uri="{9D8B030D-6E8A-4147-A177-3AD203B41FA5}">
                      <a16:colId xmlns:a16="http://schemas.microsoft.com/office/drawing/2014/main" xmlns="" val="3005950770"/>
                    </a:ext>
                  </a:extLst>
                </a:gridCol>
                <a:gridCol w="1804737">
                  <a:extLst>
                    <a:ext uri="{9D8B030D-6E8A-4147-A177-3AD203B41FA5}">
                      <a16:colId xmlns:a16="http://schemas.microsoft.com/office/drawing/2014/main" xmlns="" val="4042793897"/>
                    </a:ext>
                  </a:extLst>
                </a:gridCol>
                <a:gridCol w="2959768">
                  <a:extLst>
                    <a:ext uri="{9D8B030D-6E8A-4147-A177-3AD203B41FA5}">
                      <a16:colId xmlns:a16="http://schemas.microsoft.com/office/drawing/2014/main" xmlns="" val="3460424835"/>
                    </a:ext>
                  </a:extLst>
                </a:gridCol>
                <a:gridCol w="5305927">
                  <a:extLst>
                    <a:ext uri="{9D8B030D-6E8A-4147-A177-3AD203B41FA5}">
                      <a16:colId xmlns:a16="http://schemas.microsoft.com/office/drawing/2014/main" xmlns="" val="3274388403"/>
                    </a:ext>
                  </a:extLst>
                </a:gridCol>
                <a:gridCol w="1466134">
                  <a:extLst>
                    <a:ext uri="{9D8B030D-6E8A-4147-A177-3AD203B41FA5}">
                      <a16:colId xmlns:a16="http://schemas.microsoft.com/office/drawing/2014/main" xmlns="" val="827180201"/>
                    </a:ext>
                  </a:extLst>
                </a:gridCol>
              </a:tblGrid>
              <a:tr h="265234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bg-BG" sz="1200" b="1" dirty="0"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</a:t>
                      </a:r>
                      <a:endParaRPr lang="en-US" sz="12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bg-BG" sz="1200" b="1" dirty="0" smtClean="0"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Идентификационен</a:t>
                      </a:r>
                      <a:r>
                        <a:rPr lang="bg-BG" sz="1200" b="1" baseline="0" dirty="0" smtClean="0"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номер</a:t>
                      </a:r>
                      <a:endParaRPr lang="en-US" sz="12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bg-BG" sz="1200" b="1" dirty="0" smtClean="0"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Бенефициент</a:t>
                      </a:r>
                      <a:endParaRPr lang="en-US" sz="12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0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bg-BG" sz="1200" b="1" kern="12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r>
                        <a:rPr lang="bg-BG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на проекта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bg-BG" sz="1200" b="1" dirty="0" smtClean="0"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</a:t>
                      </a:r>
                      <a:r>
                        <a:rPr lang="bg-BG" sz="1200" b="1" baseline="0" dirty="0" smtClean="0"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бюджет в лева</a:t>
                      </a:r>
                      <a:endParaRPr lang="en-US" sz="12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46719227"/>
                  </a:ext>
                </a:extLst>
              </a:tr>
              <a:tr h="211386">
                <a:tc gridSpan="5">
                  <a:txBody>
                    <a:bodyPr/>
                    <a:lstStyle/>
                    <a:p>
                      <a:pPr marL="0" indent="44958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Компонент 1: „Мехатроника и чисти технологии“</a:t>
                      </a:r>
                    </a:p>
                  </a:txBody>
                  <a:tcPr marL="64698" marR="64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68922752"/>
                  </a:ext>
                </a:extLst>
              </a:tr>
              <a:tr h="44729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en-US" sz="120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BG05M2OP001-1.002-0019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bg-BG" sz="1200" b="1" kern="12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 "Св. Климент Охридски"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Чисти технологии за устойчива околна среда – води, отпадъци, енергия за кръгова икономика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23 667 925.86 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27518039"/>
                  </a:ext>
                </a:extLst>
              </a:tr>
              <a:tr h="46736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  <a:endParaRPr lang="en-US" sz="1200" b="1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bg-BG" sz="1200" b="1" kern="12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BG05M2OP001-1.002-0023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bg-BG" sz="1200" b="1" kern="12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Технически Университет-Габрово 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ЦК "</a:t>
                      </a:r>
                      <a:r>
                        <a:rPr lang="ru-RU" sz="1200" b="1" kern="1200" dirty="0" err="1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Интелигентни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мехатронни, eко- и енергоспестяващи системи и технологии"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23 569 718.40 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30991">
                <a:tc gridSpan="5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Компонент 2. “Информатика и информационни и комуникационни технологии”</a:t>
                      </a:r>
                    </a:p>
                  </a:txBody>
                  <a:tcPr marL="64698" marR="64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99970423"/>
                  </a:ext>
                </a:extLst>
              </a:tr>
              <a:tr h="42401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en-US" sz="120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BG05M2OP001-1.002-0002 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bg-BG" sz="1200" b="1" kern="12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УНСС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Дигитализация на икономиката в среда на Големи данни (ДИГД)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13 333 868.86 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1651598"/>
                  </a:ext>
                </a:extLst>
              </a:tr>
              <a:tr h="31954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200" dirty="0" smtClean="0"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2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BG05M2OP001-1.002-000</a:t>
                      </a:r>
                      <a:r>
                        <a:rPr lang="bg-BG" sz="1200" b="1" kern="12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4698" marR="64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bg-BG" sz="1200" b="1" kern="12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Институт по роботика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kern="1200" dirty="0" err="1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Изграждане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 развитие на ЦК 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ru-RU" sz="1200" b="1" kern="1200" dirty="0" err="1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Quasar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”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 </a:t>
                      </a:r>
                      <a:r>
                        <a:rPr lang="bg-BG" sz="1200" b="1" kern="12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500 000.00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83654">
                <a:tc gridSpan="5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Компонент 3: „Индустрия за здравословен живот и био-технологии“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93805699"/>
                  </a:ext>
                </a:extLst>
              </a:tr>
              <a:tr h="41544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200" b="1" dirty="0"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2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BG05M2OP001-1.002-0012 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Институт по органична химия с Център по фитохимия-София 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Устойчиво оползотворяване на био-ресурси и отпадъци от лечебни и ароматични растения за иновативни биоактивни продукти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23 791 055.20 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52676126"/>
                  </a:ext>
                </a:extLst>
              </a:tr>
              <a:tr h="28592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 smtClean="0"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  <a:endParaRPr lang="en-US" sz="1200" b="1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BG05M2OP001-1.002-0005 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bg-BG" sz="1200" b="1" kern="12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Медицински Университет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bg-BG" sz="1200" b="1" kern="12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Пловдив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Център за компетентност „Персонализирана </a:t>
                      </a:r>
                      <a:r>
                        <a:rPr lang="ru-RU" sz="1200" b="1" kern="1200" dirty="0" err="1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иновативна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медицина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”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23 472 018.71 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02224">
                <a:tc gridSpan="5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Компонент 4: „Нови технологии в креативните и рекреативните индустрии“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28927760"/>
                  </a:ext>
                </a:extLst>
              </a:tr>
              <a:tr h="41214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ndara" panose="020E0502030303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en-US" sz="120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BG05M2OP001-1.002-0008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bg-BG" sz="1200" b="1" kern="12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Висше училище по мениджмънт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Център за компетентност за интелигентни решения в креативните и рекреативните индустрии (ИНКРЕА)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13 379 129.35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95029867"/>
                  </a:ext>
                </a:extLst>
              </a:tr>
              <a:tr h="17338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1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200" b="1" dirty="0" smtClean="0"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НП</a:t>
                      </a:r>
                      <a:endParaRPr lang="en-US" sz="1200" b="1" dirty="0" smtClean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200" b="1" dirty="0" smtClean="0"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Няма</a:t>
                      </a:r>
                      <a:r>
                        <a:rPr lang="bg-BG" sz="1200" b="1" baseline="0" dirty="0" smtClean="0"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финансиран проект</a:t>
                      </a:r>
                      <a:endParaRPr lang="en-US" sz="1200" b="1" dirty="0" smtClean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200" b="1" dirty="0" smtClean="0"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Няма</a:t>
                      </a:r>
                      <a:r>
                        <a:rPr lang="bg-BG" sz="1200" b="1" baseline="0" dirty="0" smtClean="0"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финансиран проект</a:t>
                      </a:r>
                      <a:endParaRPr lang="en-US" sz="1200" b="1" dirty="0" smtClean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bg-BG" sz="1200" b="1" dirty="0" smtClean="0"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НП</a:t>
                      </a:r>
                      <a:endParaRPr lang="en-US" sz="1200" b="1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48574">
                <a:tc gridSpan="4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Обща сума на подписаните договори по процедура ЦК</a:t>
                      </a:r>
                      <a:endParaRPr kumimoji="0" 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bg-BG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134 713 717,15 </a:t>
                      </a:r>
                      <a:endParaRPr kumimoji="0" lang="en-US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1241835"/>
            <a:ext cx="12037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bg-BG" b="1" cap="small" spc="-50" dirty="0">
                <a:solidFill>
                  <a:srgbClr val="A51321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Списък на сключените договори по процедура </a:t>
            </a:r>
            <a:r>
              <a:rPr lang="en-US" b="1" cap="small" spc="-50" dirty="0">
                <a:solidFill>
                  <a:srgbClr val="A51321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BG05M2OP001-1.002</a:t>
            </a:r>
            <a:r>
              <a:rPr lang="bg-BG" b="1" cap="small" spc="-50" dirty="0">
                <a:solidFill>
                  <a:srgbClr val="A51321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b="1" cap="small" spc="-50" dirty="0">
                <a:solidFill>
                  <a:srgbClr val="A51321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“</a:t>
            </a:r>
            <a:r>
              <a:rPr lang="ru-RU" b="1" cap="small" spc="-50" dirty="0" smtClean="0">
                <a:solidFill>
                  <a:srgbClr val="A51321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Изграждане и развитие на центрове за компетентност</a:t>
            </a:r>
            <a:r>
              <a:rPr lang="en-US" b="1" cap="small" spc="-50" dirty="0" smtClean="0">
                <a:solidFill>
                  <a:srgbClr val="A51321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“ </a:t>
            </a:r>
            <a:endParaRPr lang="en-US" b="1" cap="small" spc="-50" dirty="0">
              <a:solidFill>
                <a:srgbClr val="A51321"/>
              </a:solidFill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00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0438" y="1783667"/>
            <a:ext cx="6723603" cy="4247858"/>
          </a:xfrm>
          <a:prstGeom prst="rect">
            <a:avLst/>
          </a:prstGeom>
          <a:effectLst>
            <a:reflection stA="0" endPos="65000" dist="508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-213944" y="1280625"/>
            <a:ext cx="1229164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285750" marR="0" lvl="0" indent="-28575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 b="1" cap="small" spc="-50">
                <a:solidFill>
                  <a:srgbClr val="A51321"/>
                </a:solidFill>
                <a:cs typeface="Arial" panose="020B0604020202020204" pitchFamily="34" charset="0"/>
              </a:defRPr>
            </a:lvl1pPr>
          </a:lstStyle>
          <a:p>
            <a:r>
              <a:rPr lang="bg-BG" sz="1700" dirty="0" smtClean="0">
                <a:latin typeface="Candara" panose="020E0502030303020204" pitchFamily="34" charset="0"/>
              </a:rPr>
              <a:t>Териториален баланс и разпределение на БФП  при 9 + 1 договора по процедури ЦВП </a:t>
            </a:r>
            <a:r>
              <a:rPr lang="en-US" sz="1700" dirty="0" smtClean="0">
                <a:latin typeface="Candara" panose="020E0502030303020204" pitchFamily="34" charset="0"/>
              </a:rPr>
              <a:t> </a:t>
            </a:r>
            <a:r>
              <a:rPr lang="en-US" sz="1700" dirty="0">
                <a:latin typeface="Candara" panose="020E0502030303020204" pitchFamily="34" charset="0"/>
              </a:rPr>
              <a:t>(128 751 </a:t>
            </a:r>
            <a:r>
              <a:rPr lang="en-US" sz="1700" dirty="0" smtClean="0">
                <a:latin typeface="Candara" panose="020E0502030303020204" pitchFamily="34" charset="0"/>
              </a:rPr>
              <a:t>961,72)  </a:t>
            </a:r>
            <a:r>
              <a:rPr lang="bg-BG" sz="1700" dirty="0" smtClean="0">
                <a:latin typeface="Candara" panose="020E0502030303020204" pitchFamily="34" charset="0"/>
              </a:rPr>
              <a:t>и ЦК</a:t>
            </a:r>
            <a:r>
              <a:rPr lang="en-US" sz="1700" dirty="0" smtClean="0">
                <a:latin typeface="Candara" panose="020E0502030303020204" pitchFamily="34" charset="0"/>
              </a:rPr>
              <a:t> </a:t>
            </a:r>
            <a:r>
              <a:rPr lang="en-US" sz="1700" dirty="0">
                <a:latin typeface="Candara" panose="020E0502030303020204" pitchFamily="34" charset="0"/>
              </a:rPr>
              <a:t>(134 713 </a:t>
            </a:r>
            <a:r>
              <a:rPr lang="en-US" sz="1700" dirty="0" smtClean="0">
                <a:latin typeface="Candara" panose="020E0502030303020204" pitchFamily="34" charset="0"/>
              </a:rPr>
              <a:t>717,15)</a:t>
            </a:r>
          </a:p>
        </p:txBody>
      </p:sp>
      <p:sp>
        <p:nvSpPr>
          <p:cNvPr id="12" name="Rectangular Callout 11"/>
          <p:cNvSpPr/>
          <p:nvPr/>
        </p:nvSpPr>
        <p:spPr>
          <a:xfrm>
            <a:off x="703385" y="3981529"/>
            <a:ext cx="2233247" cy="1178169"/>
          </a:xfrm>
          <a:prstGeom prst="wedgeRectCallout">
            <a:avLst>
              <a:gd name="adj1" fmla="val 89004"/>
              <a:gd name="adj2" fmla="val 295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1920" y="2306112"/>
            <a:ext cx="216471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b="1" dirty="0" smtClean="0"/>
              <a:t>ЦВП</a:t>
            </a:r>
            <a:r>
              <a:rPr lang="en-US" b="1" dirty="0" smtClean="0"/>
              <a:t>: 0.00 %</a:t>
            </a:r>
          </a:p>
          <a:p>
            <a:endParaRPr lang="en-US" b="1" dirty="0"/>
          </a:p>
          <a:p>
            <a:pPr algn="ctr"/>
            <a:r>
              <a:rPr lang="bg-BG" b="1" dirty="0" smtClean="0"/>
              <a:t>ЦК</a:t>
            </a:r>
            <a:r>
              <a:rPr lang="en-US" b="1" dirty="0" smtClean="0"/>
              <a:t>: 0.00 %</a:t>
            </a:r>
            <a:endParaRPr lang="en-US" b="1" dirty="0"/>
          </a:p>
        </p:txBody>
      </p:sp>
      <p:sp>
        <p:nvSpPr>
          <p:cNvPr id="14" name="Rectangular Callout 13"/>
          <p:cNvSpPr/>
          <p:nvPr/>
        </p:nvSpPr>
        <p:spPr>
          <a:xfrm>
            <a:off x="703385" y="2306112"/>
            <a:ext cx="2233247" cy="1133059"/>
          </a:xfrm>
          <a:prstGeom prst="wedgeRectCallout">
            <a:avLst>
              <a:gd name="adj1" fmla="val 129342"/>
              <a:gd name="adj2" fmla="val 241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65872" y="4082462"/>
            <a:ext cx="196796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b="1" dirty="0" smtClean="0"/>
              <a:t>ЦВП</a:t>
            </a:r>
            <a:r>
              <a:rPr lang="en-US" b="1" dirty="0" smtClean="0"/>
              <a:t>: 91.20 %</a:t>
            </a:r>
          </a:p>
          <a:p>
            <a:pPr algn="ctr"/>
            <a:endParaRPr lang="en-US" b="1" dirty="0" smtClean="0"/>
          </a:p>
          <a:p>
            <a:pPr algn="ctr"/>
            <a:r>
              <a:rPr lang="bg-BG" b="1" dirty="0" smtClean="0"/>
              <a:t>ЦК</a:t>
            </a:r>
            <a:r>
              <a:rPr lang="en-US" b="1" dirty="0" smtClean="0"/>
              <a:t>: 67.44 %</a:t>
            </a:r>
            <a:endParaRPr lang="en-US" b="1" dirty="0"/>
          </a:p>
        </p:txBody>
      </p:sp>
      <p:sp>
        <p:nvSpPr>
          <p:cNvPr id="16" name="Rectangular Callout 15"/>
          <p:cNvSpPr/>
          <p:nvPr/>
        </p:nvSpPr>
        <p:spPr>
          <a:xfrm>
            <a:off x="9728000" y="1783667"/>
            <a:ext cx="2233247" cy="1177955"/>
          </a:xfrm>
          <a:prstGeom prst="wedgeRectCallout">
            <a:avLst>
              <a:gd name="adj1" fmla="val -174687"/>
              <a:gd name="adj2" fmla="val 2095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9790488" y="1884600"/>
            <a:ext cx="20024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b="1" dirty="0" smtClean="0"/>
              <a:t>ЦВП</a:t>
            </a:r>
            <a:r>
              <a:rPr lang="en-US" b="1" dirty="0" smtClean="0"/>
              <a:t>: 2.89 %</a:t>
            </a:r>
            <a:endParaRPr lang="en-US" b="1" dirty="0"/>
          </a:p>
          <a:p>
            <a:pPr algn="ctr"/>
            <a:endParaRPr lang="en-US" b="1" dirty="0" smtClean="0"/>
          </a:p>
          <a:p>
            <a:pPr algn="ctr"/>
            <a:r>
              <a:rPr lang="bg-BG" b="1" dirty="0" smtClean="0"/>
              <a:t>ЦК</a:t>
            </a:r>
            <a:r>
              <a:rPr lang="en-US" b="1" dirty="0" smtClean="0"/>
              <a:t>: 7.82 %</a:t>
            </a:r>
            <a:endParaRPr lang="en-US" b="1" dirty="0"/>
          </a:p>
        </p:txBody>
      </p:sp>
      <p:sp>
        <p:nvSpPr>
          <p:cNvPr id="18" name="Rectangular Callout 17"/>
          <p:cNvSpPr/>
          <p:nvPr/>
        </p:nvSpPr>
        <p:spPr>
          <a:xfrm>
            <a:off x="9727998" y="3269758"/>
            <a:ext cx="2233247" cy="1143030"/>
          </a:xfrm>
          <a:prstGeom prst="wedgeRectCallout">
            <a:avLst>
              <a:gd name="adj1" fmla="val -106943"/>
              <a:gd name="adj2" fmla="val -3950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843385" y="3396806"/>
            <a:ext cx="200247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b="1" dirty="0" smtClean="0"/>
              <a:t>ЦВП</a:t>
            </a:r>
            <a:r>
              <a:rPr lang="en-US" b="1" dirty="0" smtClean="0"/>
              <a:t>: 3.63 %</a:t>
            </a:r>
            <a:endParaRPr lang="en-US" b="1" dirty="0"/>
          </a:p>
          <a:p>
            <a:pPr algn="ctr"/>
            <a:endParaRPr lang="en-US" b="1" dirty="0" smtClean="0"/>
          </a:p>
          <a:p>
            <a:pPr algn="ctr"/>
            <a:r>
              <a:rPr lang="bg-BG" b="1" dirty="0" smtClean="0"/>
              <a:t>ЦК</a:t>
            </a:r>
            <a:r>
              <a:rPr lang="en-US" b="1" dirty="0" smtClean="0"/>
              <a:t>: 7.85 %</a:t>
            </a:r>
            <a:endParaRPr lang="en-US" b="1" dirty="0"/>
          </a:p>
        </p:txBody>
      </p:sp>
      <p:sp>
        <p:nvSpPr>
          <p:cNvPr id="20" name="Rectangular Callout 19"/>
          <p:cNvSpPr/>
          <p:nvPr/>
        </p:nvSpPr>
        <p:spPr>
          <a:xfrm>
            <a:off x="9727998" y="4755849"/>
            <a:ext cx="2233247" cy="1230326"/>
          </a:xfrm>
          <a:prstGeom prst="wedgeRectCallout">
            <a:avLst>
              <a:gd name="adj1" fmla="val -154477"/>
              <a:gd name="adj2" fmla="val -6512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790485" y="4878797"/>
            <a:ext cx="200247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b="1" dirty="0" smtClean="0"/>
              <a:t>ЦВП</a:t>
            </a:r>
            <a:r>
              <a:rPr lang="en-US" b="1" dirty="0" smtClean="0"/>
              <a:t>: 2.33 %</a:t>
            </a:r>
          </a:p>
          <a:p>
            <a:pPr algn="ctr"/>
            <a:endParaRPr lang="en-US" b="1" dirty="0" smtClean="0"/>
          </a:p>
          <a:p>
            <a:pPr algn="ctr"/>
            <a:r>
              <a:rPr lang="bg-BG" b="1" dirty="0" smtClean="0"/>
              <a:t>ЦК</a:t>
            </a:r>
            <a:r>
              <a:rPr lang="en-US" b="1" dirty="0" smtClean="0"/>
              <a:t>: 1.03 %</a:t>
            </a:r>
            <a:endParaRPr lang="en-US" b="1" dirty="0"/>
          </a:p>
        </p:txBody>
      </p:sp>
      <p:sp>
        <p:nvSpPr>
          <p:cNvPr id="22" name="Rectangular Callout 21"/>
          <p:cNvSpPr/>
          <p:nvPr/>
        </p:nvSpPr>
        <p:spPr>
          <a:xfrm>
            <a:off x="7306944" y="5555835"/>
            <a:ext cx="2233247" cy="1112296"/>
          </a:xfrm>
          <a:prstGeom prst="wedgeRectCallout">
            <a:avLst>
              <a:gd name="adj1" fmla="val -104208"/>
              <a:gd name="adj2" fmla="val -7735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7483092" y="5650318"/>
            <a:ext cx="188094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b="1" dirty="0" smtClean="0"/>
              <a:t>ЦВП</a:t>
            </a:r>
            <a:r>
              <a:rPr lang="en-US" b="1" dirty="0" smtClean="0"/>
              <a:t>: 0.81 %</a:t>
            </a:r>
            <a:endParaRPr lang="en-US" b="1" dirty="0"/>
          </a:p>
          <a:p>
            <a:pPr algn="ctr"/>
            <a:endParaRPr lang="en-US" b="1" dirty="0" smtClean="0"/>
          </a:p>
          <a:p>
            <a:pPr algn="ctr"/>
            <a:r>
              <a:rPr lang="bg-BG" b="1" dirty="0" smtClean="0"/>
              <a:t>ЦК</a:t>
            </a:r>
            <a:r>
              <a:rPr lang="en-US" b="1" dirty="0" smtClean="0"/>
              <a:t>: 17.28 %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000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95143" y="1928457"/>
            <a:ext cx="4937760" cy="302131"/>
          </a:xfrm>
        </p:spPr>
        <p:txBody>
          <a:bodyPr vert="horz" lIns="0" tIns="45720" rIns="0" bIns="45720" rtlCol="0">
            <a:normAutofit fontScale="62500" lnSpcReduction="20000"/>
          </a:bodyPr>
          <a:lstStyle/>
          <a:p>
            <a:pPr algn="ctr"/>
            <a:r>
              <a:rPr lang="bg-BG" dirty="0" smtClean="0"/>
              <a:t>Прогнозен бюджет 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bg-BG" dirty="0" smtClean="0"/>
              <a:t>ЦВП</a:t>
            </a:r>
            <a:r>
              <a:rPr lang="en-US" dirty="0" smtClean="0"/>
              <a:t> </a:t>
            </a:r>
            <a:r>
              <a:rPr lang="en-US" dirty="0"/>
              <a:t>– 200 000 000 </a:t>
            </a:r>
            <a:r>
              <a:rPr lang="bg-BG" dirty="0" smtClean="0"/>
              <a:t>лева</a:t>
            </a:r>
            <a:endParaRPr lang="bg-BG" dirty="0"/>
          </a:p>
          <a:p>
            <a:pPr algn="ctr"/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659491" y="1949447"/>
            <a:ext cx="4937760" cy="332115"/>
          </a:xfrm>
        </p:spPr>
        <p:txBody>
          <a:bodyPr>
            <a:normAutofit fontScale="62500" lnSpcReduction="20000"/>
          </a:bodyPr>
          <a:lstStyle/>
          <a:p>
            <a:r>
              <a:rPr lang="bg-BG" dirty="0" smtClean="0"/>
              <a:t>Прогнозен бюджет</a:t>
            </a:r>
            <a:r>
              <a:rPr lang="en-US" dirty="0" smtClean="0"/>
              <a:t> – </a:t>
            </a:r>
            <a:r>
              <a:rPr lang="bg-BG" dirty="0" smtClean="0"/>
              <a:t>ЦК</a:t>
            </a:r>
            <a:r>
              <a:rPr lang="en-US" dirty="0" smtClean="0"/>
              <a:t> – 150 000 000 </a:t>
            </a:r>
            <a:r>
              <a:rPr lang="bg-BG" dirty="0" smtClean="0"/>
              <a:t>лева</a:t>
            </a:r>
            <a:endParaRPr lang="bg-BG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23643" y="1423333"/>
            <a:ext cx="10058400" cy="405467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bg-BG" sz="1800" b="1" cap="small" dirty="0" smtClean="0">
                <a:solidFill>
                  <a:srgbClr val="A51321"/>
                </a:solidFill>
                <a:cs typeface="Arial" panose="020B0604020202020204" pitchFamily="34" charset="0"/>
              </a:rPr>
              <a:t>Наличен финансов ресурс по процедури </a:t>
            </a:r>
            <a:r>
              <a:rPr lang="en-US" sz="1800" b="1" cap="small" dirty="0" smtClean="0">
                <a:solidFill>
                  <a:srgbClr val="A51321"/>
                </a:solidFill>
                <a:cs typeface="Arial" panose="020B0604020202020204" pitchFamily="34" charset="0"/>
              </a:rPr>
              <a:t>BG05M2OP001-1.001 – </a:t>
            </a:r>
            <a:r>
              <a:rPr lang="bg-BG" sz="1800" b="1" cap="small" dirty="0" smtClean="0">
                <a:solidFill>
                  <a:srgbClr val="A51321"/>
                </a:solidFill>
                <a:cs typeface="Arial" panose="020B0604020202020204" pitchFamily="34" charset="0"/>
              </a:rPr>
              <a:t>ЦВП  и </a:t>
            </a:r>
            <a:r>
              <a:rPr lang="en-US" sz="1800" b="1" cap="small" dirty="0" smtClean="0">
                <a:solidFill>
                  <a:srgbClr val="A51321"/>
                </a:solidFill>
                <a:cs typeface="Arial" panose="020B0604020202020204" pitchFamily="34" charset="0"/>
              </a:rPr>
              <a:t> BG05M2OP001-1.002 - </a:t>
            </a:r>
            <a:r>
              <a:rPr lang="bg-BG" sz="1800" b="1" cap="small" dirty="0" smtClean="0">
                <a:solidFill>
                  <a:srgbClr val="A51321"/>
                </a:solidFill>
                <a:cs typeface="Arial" panose="020B0604020202020204" pitchFamily="34" charset="0"/>
              </a:rPr>
              <a:t>ЦК</a:t>
            </a:r>
            <a:endParaRPr lang="bg-BG" sz="1700" b="1" cap="small" dirty="0">
              <a:solidFill>
                <a:srgbClr val="A51321"/>
              </a:solidFill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220824" y="2495502"/>
          <a:ext cx="5737064" cy="344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338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5491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0877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bg-BG" sz="1400" b="1" dirty="0" smtClean="0">
                          <a:latin typeface="Candara" panose="020E0502030303020204" pitchFamily="34" charset="0"/>
                        </a:rPr>
                        <a:t>К</a:t>
                      </a:r>
                      <a:r>
                        <a:rPr lang="bg-BG" sz="1400" b="1" baseline="0" dirty="0" smtClean="0">
                          <a:latin typeface="Candara" panose="020E0502030303020204" pitchFamily="34" charset="0"/>
                        </a:rPr>
                        <a:t>омпонент</a:t>
                      </a:r>
                      <a:r>
                        <a:rPr lang="bg-BG" sz="1400" b="1" dirty="0" smtClean="0">
                          <a:latin typeface="Candara" panose="020E0502030303020204" pitchFamily="34" charset="0"/>
                        </a:rPr>
                        <a:t>/ Бюджет</a:t>
                      </a:r>
                      <a:endParaRPr lang="bg-BG" sz="1400" b="1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b="1" dirty="0" smtClean="0">
                          <a:latin typeface="Candara" panose="020E0502030303020204" pitchFamily="34" charset="0"/>
                        </a:rPr>
                        <a:t>Договорени</a:t>
                      </a:r>
                      <a:r>
                        <a:rPr lang="bg-BG" sz="1400" b="1" baseline="0" dirty="0" smtClean="0">
                          <a:latin typeface="Candara" panose="020E0502030303020204" pitchFamily="34" charset="0"/>
                        </a:rPr>
                        <a:t> в лева</a:t>
                      </a:r>
                      <a:endParaRPr lang="bg-BG" sz="1400" b="1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b="1" dirty="0" smtClean="0">
                          <a:latin typeface="Candara" panose="020E0502030303020204" pitchFamily="34" charset="0"/>
                        </a:rPr>
                        <a:t>Финансов</a:t>
                      </a:r>
                      <a:r>
                        <a:rPr lang="bg-BG" sz="1400" b="1" baseline="0" dirty="0" smtClean="0">
                          <a:latin typeface="Candara" panose="020E0502030303020204" pitchFamily="34" charset="0"/>
                        </a:rPr>
                        <a:t> ресурс в лева</a:t>
                      </a:r>
                      <a:endParaRPr lang="bg-BG" sz="1400" b="1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bg-BG" dirty="0" smtClean="0">
                          <a:latin typeface="Candara" panose="020E0502030303020204" pitchFamily="34" charset="0"/>
                        </a:rPr>
                        <a:t>Компонент</a:t>
                      </a:r>
                      <a:r>
                        <a:rPr lang="en-US" dirty="0" smtClean="0">
                          <a:latin typeface="Candara" panose="020E0502030303020204" pitchFamily="34" charset="0"/>
                        </a:rPr>
                        <a:t> 1</a:t>
                      </a:r>
                    </a:p>
                    <a:p>
                      <a:r>
                        <a:rPr lang="en-US" dirty="0" smtClean="0">
                          <a:latin typeface="Candara" panose="020E0502030303020204" pitchFamily="34" charset="0"/>
                        </a:rPr>
                        <a:t>70 000 000</a:t>
                      </a:r>
                      <a:endParaRPr lang="bg-BG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dirty="0" smtClean="0">
                          <a:latin typeface="Candara" panose="020E0502030303020204" pitchFamily="34" charset="0"/>
                        </a:rPr>
                        <a:t>69</a:t>
                      </a:r>
                      <a:r>
                        <a:rPr lang="en-US" dirty="0" smtClean="0">
                          <a:latin typeface="Candara" panose="020E0502030303020204" pitchFamily="34" charset="0"/>
                        </a:rPr>
                        <a:t> </a:t>
                      </a:r>
                      <a:r>
                        <a:rPr lang="bg-BG" dirty="0" smtClean="0">
                          <a:latin typeface="Candara" panose="020E0502030303020204" pitchFamily="34" charset="0"/>
                        </a:rPr>
                        <a:t>184</a:t>
                      </a:r>
                      <a:r>
                        <a:rPr lang="en-US" dirty="0" smtClean="0">
                          <a:latin typeface="Candara" panose="020E0502030303020204" pitchFamily="34" charset="0"/>
                        </a:rPr>
                        <a:t> </a:t>
                      </a:r>
                      <a:r>
                        <a:rPr lang="bg-BG" dirty="0" smtClean="0">
                          <a:latin typeface="Candara" panose="020E0502030303020204" pitchFamily="34" charset="0"/>
                        </a:rPr>
                        <a:t>529,81</a:t>
                      </a:r>
                      <a:endParaRPr lang="bg-BG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ndara" panose="020E0502030303020204" pitchFamily="34" charset="0"/>
                        </a:rPr>
                        <a:t>815 470,19</a:t>
                      </a:r>
                      <a:endParaRPr lang="bg-BG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bg-BG" dirty="0" smtClean="0">
                          <a:latin typeface="Candara" panose="020E0502030303020204" pitchFamily="34" charset="0"/>
                        </a:rPr>
                        <a:t>Компонент</a:t>
                      </a:r>
                      <a:r>
                        <a:rPr lang="en-US" dirty="0" smtClean="0">
                          <a:latin typeface="Candara" panose="020E0502030303020204" pitchFamily="34" charset="0"/>
                        </a:rPr>
                        <a:t> 2</a:t>
                      </a:r>
                    </a:p>
                    <a:p>
                      <a:r>
                        <a:rPr lang="en-US" dirty="0" smtClean="0">
                          <a:latin typeface="Candara" panose="020E0502030303020204" pitchFamily="34" charset="0"/>
                        </a:rPr>
                        <a:t>30</a:t>
                      </a:r>
                      <a:r>
                        <a:rPr lang="en-US" baseline="0" dirty="0" smtClean="0">
                          <a:latin typeface="Candara" panose="020E0502030303020204" pitchFamily="34" charset="0"/>
                        </a:rPr>
                        <a:t> 000 000</a:t>
                      </a:r>
                      <a:endParaRPr lang="bg-BG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ndara" panose="020E0502030303020204" pitchFamily="34" charset="0"/>
                        </a:rPr>
                        <a:t>29 781 882,42</a:t>
                      </a:r>
                      <a:endParaRPr lang="bg-BG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ndara" panose="020E0502030303020204" pitchFamily="34" charset="0"/>
                        </a:rPr>
                        <a:t>218 117,58</a:t>
                      </a:r>
                      <a:endParaRPr lang="bg-BG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bg-BG" dirty="0" smtClean="0">
                          <a:latin typeface="Candara" panose="020E0502030303020204" pitchFamily="34" charset="0"/>
                        </a:rPr>
                        <a:t>Компонент</a:t>
                      </a:r>
                      <a:r>
                        <a:rPr lang="en-US" dirty="0" smtClean="0">
                          <a:latin typeface="Candara" panose="020E0502030303020204" pitchFamily="34" charset="0"/>
                        </a:rPr>
                        <a:t> 3</a:t>
                      </a:r>
                    </a:p>
                    <a:p>
                      <a:r>
                        <a:rPr lang="en-US" dirty="0" smtClean="0">
                          <a:latin typeface="Candara" panose="020E0502030303020204" pitchFamily="34" charset="0"/>
                        </a:rPr>
                        <a:t>70 000 000</a:t>
                      </a:r>
                      <a:endParaRPr lang="bg-BG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ndara" panose="020E0502030303020204" pitchFamily="34" charset="0"/>
                        </a:rPr>
                        <a:t>0,00</a:t>
                      </a:r>
                      <a:endParaRPr lang="bg-BG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ndara" panose="020E0502030303020204" pitchFamily="34" charset="0"/>
                        </a:rPr>
                        <a:t>70 000 000,00</a:t>
                      </a:r>
                      <a:endParaRPr lang="bg-BG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bg-BG" dirty="0" smtClean="0">
                          <a:latin typeface="Candara" panose="020E0502030303020204" pitchFamily="34" charset="0"/>
                        </a:rPr>
                        <a:t>Компонент</a:t>
                      </a:r>
                      <a:r>
                        <a:rPr lang="en-US" dirty="0" smtClean="0">
                          <a:latin typeface="Candara" panose="020E0502030303020204" pitchFamily="34" charset="0"/>
                        </a:rPr>
                        <a:t> 4</a:t>
                      </a:r>
                    </a:p>
                    <a:p>
                      <a:r>
                        <a:rPr lang="en-US" dirty="0" smtClean="0">
                          <a:latin typeface="Candara" panose="020E0502030303020204" pitchFamily="34" charset="0"/>
                        </a:rPr>
                        <a:t>30 000 000</a:t>
                      </a:r>
                      <a:endParaRPr lang="bg-BG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29 785 549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,49</a:t>
                      </a:r>
                      <a:endParaRPr lang="bg-BG" dirty="0" smtClean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ndara" panose="020E0502030303020204" pitchFamily="34" charset="0"/>
                        </a:rPr>
                        <a:t>214 450,51</a:t>
                      </a:r>
                      <a:endParaRPr lang="bg-BG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bg-BG" b="1" dirty="0" smtClean="0">
                          <a:latin typeface="Candara" panose="020E0502030303020204" pitchFamily="34" charset="0"/>
                        </a:rPr>
                        <a:t>Общо</a:t>
                      </a:r>
                      <a:endParaRPr lang="bg-BG" b="1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andara" panose="020E0502030303020204" pitchFamily="34" charset="0"/>
                        </a:rPr>
                        <a:t>128 751 962,34</a:t>
                      </a:r>
                      <a:endParaRPr lang="bg-BG" b="1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andara" panose="020E0502030303020204" pitchFamily="34" charset="0"/>
                        </a:rPr>
                        <a:t>71 248 038,28</a:t>
                      </a:r>
                      <a:endParaRPr lang="bg-BG" b="1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6305738" y="2495502"/>
          <a:ext cx="5645267" cy="344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338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5491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1697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bg-BG" sz="1400" dirty="0" smtClean="0">
                          <a:latin typeface="Candara" panose="020E0502030303020204" pitchFamily="34" charset="0"/>
                        </a:rPr>
                        <a:t>Компонент</a:t>
                      </a:r>
                      <a:r>
                        <a:rPr lang="en-US" sz="1400" dirty="0" smtClean="0">
                          <a:latin typeface="Candara" panose="020E0502030303020204" pitchFamily="34" charset="0"/>
                        </a:rPr>
                        <a:t>/ </a:t>
                      </a:r>
                      <a:r>
                        <a:rPr lang="bg-BG" sz="1400" dirty="0" smtClean="0">
                          <a:latin typeface="Candara" panose="020E0502030303020204" pitchFamily="34" charset="0"/>
                        </a:rPr>
                        <a:t>Бюджет</a:t>
                      </a:r>
                      <a:endParaRPr lang="bg-BG" sz="140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baseline="0" dirty="0" smtClean="0">
                          <a:latin typeface="Candara" panose="020E0502030303020204" pitchFamily="34" charset="0"/>
                        </a:rPr>
                        <a:t>Договорени в лева</a:t>
                      </a:r>
                      <a:endParaRPr lang="bg-BG" sz="140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>
                          <a:latin typeface="Candara" panose="020E0502030303020204" pitchFamily="34" charset="0"/>
                        </a:rPr>
                        <a:t>Финансов</a:t>
                      </a:r>
                      <a:r>
                        <a:rPr lang="bg-BG" sz="1400" baseline="0" dirty="0" smtClean="0">
                          <a:latin typeface="Candara" panose="020E0502030303020204" pitchFamily="34" charset="0"/>
                        </a:rPr>
                        <a:t> ресурс в лева</a:t>
                      </a:r>
                      <a:endParaRPr lang="bg-BG" sz="1400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bg-BG" dirty="0" smtClean="0">
                          <a:latin typeface="Candara" panose="020E0502030303020204" pitchFamily="34" charset="0"/>
                        </a:rPr>
                        <a:t>Компонент</a:t>
                      </a:r>
                      <a:r>
                        <a:rPr lang="en-US" dirty="0" smtClean="0">
                          <a:latin typeface="Candara" panose="020E0502030303020204" pitchFamily="34" charset="0"/>
                        </a:rPr>
                        <a:t> 1</a:t>
                      </a:r>
                    </a:p>
                    <a:p>
                      <a:r>
                        <a:rPr lang="en-US" dirty="0" smtClean="0">
                          <a:latin typeface="Candara" panose="020E0502030303020204" pitchFamily="34" charset="0"/>
                        </a:rPr>
                        <a:t>48 000 000</a:t>
                      </a:r>
                      <a:endParaRPr lang="bg-BG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ndara" panose="020E0502030303020204" pitchFamily="34" charset="0"/>
                        </a:rPr>
                        <a:t>47 237 645</a:t>
                      </a:r>
                      <a:r>
                        <a:rPr lang="bg-BG" dirty="0" smtClean="0">
                          <a:latin typeface="Candara" panose="020E0502030303020204" pitchFamily="34" charset="0"/>
                        </a:rPr>
                        <a:t>,</a:t>
                      </a:r>
                      <a:r>
                        <a:rPr lang="en-US" dirty="0" smtClean="0">
                          <a:latin typeface="Candara" panose="020E0502030303020204" pitchFamily="34" charset="0"/>
                        </a:rPr>
                        <a:t>03</a:t>
                      </a:r>
                      <a:endParaRPr lang="bg-BG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ndara" panose="020E0502030303020204" pitchFamily="34" charset="0"/>
                        </a:rPr>
                        <a:t>762 354,97</a:t>
                      </a:r>
                      <a:endParaRPr lang="bg-BG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bg-BG" dirty="0" smtClean="0">
                          <a:latin typeface="Candara" panose="020E0502030303020204" pitchFamily="34" charset="0"/>
                        </a:rPr>
                        <a:t>Компонент</a:t>
                      </a:r>
                      <a:r>
                        <a:rPr lang="en-US" dirty="0" smtClean="0">
                          <a:latin typeface="Candara" panose="020E0502030303020204" pitchFamily="34" charset="0"/>
                        </a:rPr>
                        <a:t> 2</a:t>
                      </a:r>
                    </a:p>
                    <a:p>
                      <a:r>
                        <a:rPr lang="en-US" dirty="0" smtClean="0">
                          <a:latin typeface="Candara" panose="020E0502030303020204" pitchFamily="34" charset="0"/>
                        </a:rPr>
                        <a:t>27 000 000</a:t>
                      </a:r>
                      <a:endParaRPr lang="bg-BG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ndara" panose="020E0502030303020204" pitchFamily="34" charset="0"/>
                        </a:rPr>
                        <a:t>26 833 868,86</a:t>
                      </a:r>
                      <a:endParaRPr lang="bg-BG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ndara" panose="020E0502030303020204" pitchFamily="34" charset="0"/>
                        </a:rPr>
                        <a:t>166 131,14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bg-BG" dirty="0" smtClean="0">
                          <a:latin typeface="Candara" panose="020E0502030303020204" pitchFamily="34" charset="0"/>
                        </a:rPr>
                        <a:t>Компонент</a:t>
                      </a:r>
                      <a:r>
                        <a:rPr lang="en-US" dirty="0" smtClean="0">
                          <a:latin typeface="Candara" panose="020E0502030303020204" pitchFamily="34" charset="0"/>
                        </a:rPr>
                        <a:t> 3</a:t>
                      </a:r>
                    </a:p>
                    <a:p>
                      <a:r>
                        <a:rPr lang="en-US" dirty="0" smtClean="0">
                          <a:latin typeface="Candara" panose="020E0502030303020204" pitchFamily="34" charset="0"/>
                        </a:rPr>
                        <a:t>48 000 000</a:t>
                      </a:r>
                      <a:endParaRPr lang="bg-BG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ndara" panose="020E0502030303020204" pitchFamily="34" charset="0"/>
                        </a:rPr>
                        <a:t>47 263 073,91</a:t>
                      </a:r>
                      <a:endParaRPr lang="bg-BG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ndara" panose="020E0502030303020204" pitchFamily="34" charset="0"/>
                        </a:rPr>
                        <a:t>736 926,09</a:t>
                      </a:r>
                      <a:endParaRPr lang="bg-BG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bg-BG" dirty="0" smtClean="0">
                          <a:latin typeface="Candara" panose="020E0502030303020204" pitchFamily="34" charset="0"/>
                        </a:rPr>
                        <a:t>Компонент</a:t>
                      </a:r>
                      <a:r>
                        <a:rPr lang="en-US" dirty="0" smtClean="0">
                          <a:latin typeface="Candara" panose="020E0502030303020204" pitchFamily="34" charset="0"/>
                        </a:rPr>
                        <a:t> 4</a:t>
                      </a:r>
                    </a:p>
                    <a:p>
                      <a:r>
                        <a:rPr lang="en-US" dirty="0" smtClean="0">
                          <a:latin typeface="Candara" panose="020E0502030303020204" pitchFamily="34" charset="0"/>
                        </a:rPr>
                        <a:t>27 000 000</a:t>
                      </a:r>
                      <a:endParaRPr lang="bg-BG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13</a:t>
                      </a:r>
                      <a:r>
                        <a:rPr lang="bg-BG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379</a:t>
                      </a:r>
                      <a:r>
                        <a:rPr lang="bg-BG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12</a:t>
                      </a:r>
                      <a:r>
                        <a:rPr lang="bg-BG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9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,35</a:t>
                      </a:r>
                      <a:endParaRPr lang="bg-BG" dirty="0" smtClean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Candara" panose="020E0502030303020204" pitchFamily="34" charset="0"/>
                        </a:rPr>
                        <a:t>13 620 870,65</a:t>
                      </a:r>
                      <a:endParaRPr lang="bg-BG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bg-BG" b="1" dirty="0" smtClean="0">
                          <a:latin typeface="Candara" panose="020E0502030303020204" pitchFamily="34" charset="0"/>
                        </a:rPr>
                        <a:t>О</a:t>
                      </a:r>
                      <a:r>
                        <a:rPr lang="bg-BG" b="1" baseline="0" dirty="0" smtClean="0">
                          <a:latin typeface="Candara" panose="020E0502030303020204" pitchFamily="34" charset="0"/>
                        </a:rPr>
                        <a:t>бщо</a:t>
                      </a:r>
                      <a:endParaRPr lang="bg-BG" b="1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andara" panose="020E0502030303020204" pitchFamily="34" charset="0"/>
                        </a:rPr>
                        <a:t>134 713 717,15*</a:t>
                      </a:r>
                      <a:endParaRPr lang="bg-BG" b="1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andara" panose="020E0502030303020204" pitchFamily="34" charset="0"/>
                        </a:rPr>
                        <a:t>15 286 282,85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108323" y="5974096"/>
            <a:ext cx="60377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b="1" dirty="0" smtClean="0"/>
              <a:t>Наличен финансов ресурс </a:t>
            </a:r>
            <a:r>
              <a:rPr lang="en-US" b="1" dirty="0" smtClean="0"/>
              <a:t>– </a:t>
            </a:r>
            <a:r>
              <a:rPr lang="bg-BG" b="1" dirty="0" smtClean="0"/>
              <a:t>ЦВП</a:t>
            </a:r>
            <a:r>
              <a:rPr lang="en-US" b="1" dirty="0" smtClean="0"/>
              <a:t> + </a:t>
            </a:r>
            <a:r>
              <a:rPr lang="bg-BG" b="1" dirty="0" smtClean="0"/>
              <a:t>ЦК</a:t>
            </a:r>
            <a:r>
              <a:rPr lang="en-US" b="1" dirty="0" smtClean="0"/>
              <a:t> </a:t>
            </a:r>
            <a:r>
              <a:rPr lang="en-US" b="1" dirty="0"/>
              <a:t>– </a:t>
            </a:r>
            <a:r>
              <a:rPr lang="en-US" b="1" dirty="0" smtClean="0"/>
              <a:t>86 534 321.13 </a:t>
            </a:r>
            <a:r>
              <a:rPr lang="bg-BG" b="1" dirty="0" smtClean="0"/>
              <a:t>ЛЕВА</a:t>
            </a:r>
            <a:endParaRPr lang="bg-BG" b="1" dirty="0"/>
          </a:p>
        </p:txBody>
      </p:sp>
    </p:spTree>
    <p:extLst>
      <p:ext uri="{BB962C8B-B14F-4D97-AF65-F5344CB8AC3E}">
        <p14:creationId xmlns:p14="http://schemas.microsoft.com/office/powerpoint/2010/main" val="237661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1858"/>
          </a:xfrm>
        </p:spPr>
        <p:txBody>
          <a:bodyPr>
            <a:noAutofit/>
          </a:bodyPr>
          <a:lstStyle/>
          <a:p>
            <a:pPr algn="ctr"/>
            <a:r>
              <a:rPr lang="bg-BG" sz="2400" b="1" cap="small" dirty="0" smtClean="0">
                <a:solidFill>
                  <a:srgbClr val="A51321"/>
                </a:solidFill>
                <a:cs typeface="Arial" panose="020B0604020202020204" pitchFamily="34" charset="0"/>
              </a:rPr>
              <a:t/>
            </a:r>
            <a:br>
              <a:rPr lang="bg-BG" sz="2400" b="1" cap="small" dirty="0" smtClean="0">
                <a:solidFill>
                  <a:srgbClr val="A51321"/>
                </a:solidFill>
                <a:cs typeface="Arial" panose="020B0604020202020204" pitchFamily="34" charset="0"/>
              </a:rPr>
            </a:br>
            <a:endParaRPr lang="bg-BG" sz="2400" b="1" cap="small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spcAft>
                <a:spcPts val="600"/>
              </a:spcAft>
              <a:buNone/>
            </a:pPr>
            <a:r>
              <a:rPr lang="bg-BG" sz="1800" b="1" cap="small" dirty="0" smtClean="0">
                <a:solidFill>
                  <a:srgbClr val="A51321"/>
                </a:solidFill>
                <a:cs typeface="Arial" panose="020B0604020202020204" pitchFamily="34" charset="0"/>
              </a:rPr>
              <a:t>ПРОЦЕДУРИ В ИЗПЪЛНЕНИЕ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bg-BG" sz="1600" b="1" i="1" cap="small" dirty="0" smtClean="0">
                <a:solidFill>
                  <a:srgbClr val="A51321"/>
                </a:solidFill>
                <a:cs typeface="Arial" panose="020B0604020202020204" pitchFamily="34" charset="0"/>
              </a:rPr>
              <a:t>ПРИОРИТЕТНА ОС 2.</a:t>
            </a:r>
            <a:r>
              <a:rPr lang="ru-RU" sz="1600" b="1" i="1" cap="small" dirty="0" smtClean="0">
                <a:solidFill>
                  <a:srgbClr val="A51321"/>
                </a:solidFill>
                <a:cs typeface="Arial" panose="020B0604020202020204" pitchFamily="34" charset="0"/>
              </a:rPr>
              <a:t> Образование и </a:t>
            </a:r>
            <a:r>
              <a:rPr lang="ru-RU" sz="1600" b="1" i="1" cap="small" dirty="0" err="1" smtClean="0">
                <a:solidFill>
                  <a:srgbClr val="A51321"/>
                </a:solidFill>
                <a:cs typeface="Arial" panose="020B0604020202020204" pitchFamily="34" charset="0"/>
              </a:rPr>
              <a:t>учене</a:t>
            </a:r>
            <a:r>
              <a:rPr lang="ru-RU" sz="1600" b="1" i="1" cap="small" dirty="0" smtClean="0">
                <a:solidFill>
                  <a:srgbClr val="A51321"/>
                </a:solidFill>
                <a:cs typeface="Arial" panose="020B0604020202020204" pitchFamily="34" charset="0"/>
              </a:rPr>
              <a:t> </a:t>
            </a:r>
            <a:r>
              <a:rPr lang="ru-RU" sz="1600" b="1" i="1" cap="small" dirty="0" err="1" smtClean="0">
                <a:solidFill>
                  <a:srgbClr val="A51321"/>
                </a:solidFill>
                <a:cs typeface="Arial" panose="020B0604020202020204" pitchFamily="34" charset="0"/>
              </a:rPr>
              <a:t>през</a:t>
            </a:r>
            <a:r>
              <a:rPr lang="ru-RU" sz="1600" b="1" i="1" cap="small" dirty="0" smtClean="0">
                <a:solidFill>
                  <a:srgbClr val="A51321"/>
                </a:solidFill>
                <a:cs typeface="Arial" panose="020B0604020202020204" pitchFamily="34" charset="0"/>
              </a:rPr>
              <a:t> </a:t>
            </a:r>
            <a:r>
              <a:rPr lang="ru-RU" sz="1600" b="1" i="1" cap="small" dirty="0" err="1" smtClean="0">
                <a:solidFill>
                  <a:srgbClr val="A51321"/>
                </a:solidFill>
                <a:cs typeface="Arial" panose="020B0604020202020204" pitchFamily="34" charset="0"/>
              </a:rPr>
              <a:t>целия</a:t>
            </a:r>
            <a:r>
              <a:rPr lang="ru-RU" sz="1600" b="1" i="1" cap="small" dirty="0" smtClean="0">
                <a:solidFill>
                  <a:srgbClr val="A51321"/>
                </a:solidFill>
                <a:cs typeface="Arial" panose="020B0604020202020204" pitchFamily="34" charset="0"/>
              </a:rPr>
              <a:t> живот</a:t>
            </a:r>
          </a:p>
          <a:p>
            <a:pPr lvl="0"/>
            <a:r>
              <a:rPr lang="bg-BG" sz="1800" i="1" dirty="0">
                <a:solidFill>
                  <a:schemeClr val="accent1">
                    <a:lumMod val="75000"/>
                  </a:schemeClr>
                </a:solidFill>
              </a:rPr>
              <a:t>Процедура за директно предоставяне на безвъзмездна финансова помощ (БФП) „Студентски практики – фаза 1” - BG05M20P001-2.002</a:t>
            </a:r>
            <a:r>
              <a:rPr lang="bg-BG" sz="1800" i="1" dirty="0" smtClean="0">
                <a:solidFill>
                  <a:schemeClr val="accent1">
                    <a:lumMod val="75000"/>
                  </a:schemeClr>
                </a:solidFill>
              </a:rPr>
              <a:t>. – общ бюджет </a:t>
            </a:r>
            <a:r>
              <a:rPr lang="bg-BG" sz="1800" dirty="0" smtClean="0">
                <a:solidFill>
                  <a:schemeClr val="accent1">
                    <a:lumMod val="75000"/>
                  </a:schemeClr>
                </a:solidFill>
              </a:rPr>
              <a:t>35,8 </a:t>
            </a:r>
            <a:r>
              <a:rPr lang="bg-BG" sz="1800" i="1" dirty="0" smtClean="0">
                <a:solidFill>
                  <a:schemeClr val="accent1">
                    <a:lumMod val="75000"/>
                  </a:schemeClr>
                </a:solidFill>
              </a:rPr>
              <a:t>млн. </a:t>
            </a:r>
            <a:r>
              <a:rPr lang="bg-BG" sz="1800" i="1" dirty="0">
                <a:solidFill>
                  <a:schemeClr val="accent1">
                    <a:lumMod val="75000"/>
                  </a:schemeClr>
                </a:solidFill>
              </a:rPr>
              <a:t>лв. </a:t>
            </a:r>
            <a:endParaRPr lang="en-US" sz="1800" i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bg-BG" sz="1800" i="1" dirty="0">
                <a:solidFill>
                  <a:schemeClr val="accent1">
                    <a:lumMod val="75000"/>
                  </a:schemeClr>
                </a:solidFill>
              </a:rPr>
              <a:t>Процедура за директно предоставяне на БФП „Студентски стипендии – фаза 1”- </a:t>
            </a:r>
            <a:r>
              <a:rPr lang="bg-BG" sz="1800" i="1" dirty="0" smtClean="0">
                <a:solidFill>
                  <a:schemeClr val="accent1">
                    <a:lumMod val="75000"/>
                  </a:schemeClr>
                </a:solidFill>
              </a:rPr>
              <a:t>BG05M20P001-2.003 – с общ бюджет 28 млн. лв.</a:t>
            </a:r>
            <a:endParaRPr lang="en-US" sz="18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Aft>
                <a:spcPts val="600"/>
              </a:spcAft>
            </a:pPr>
            <a:r>
              <a:rPr lang="bg-BG" sz="1800" i="1" dirty="0">
                <a:solidFill>
                  <a:schemeClr val="accent1">
                    <a:lumMod val="75000"/>
                  </a:schemeClr>
                </a:solidFill>
              </a:rPr>
              <a:t>Процедура за директно предоставяне на БФП „Развитие на способностите на учениците и повишаване на мотивацията им за учене чрез дейности, развиващи специфични знания, умения и компетентности (Твоят час) – фаза 1” - </a:t>
            </a:r>
            <a:r>
              <a:rPr lang="bg-BG" sz="1800" i="1" dirty="0" smtClean="0">
                <a:solidFill>
                  <a:schemeClr val="accent1">
                    <a:lumMod val="75000"/>
                  </a:schemeClr>
                </a:solidFill>
              </a:rPr>
              <a:t>BG05M20P001-2.004  - с общ бюджет 105 млн. лв.</a:t>
            </a:r>
          </a:p>
          <a:p>
            <a:pPr>
              <a:spcAft>
                <a:spcPts val="600"/>
              </a:spcAft>
            </a:pPr>
            <a:r>
              <a:rPr lang="bg-BG" sz="1800" i="1" dirty="0" smtClean="0">
                <a:solidFill>
                  <a:schemeClr val="accent1">
                    <a:lumMod val="75000"/>
                  </a:schemeClr>
                </a:solidFill>
              </a:rPr>
              <a:t>Процедура за директно предоставяне на БФП „Ученически практики – фаза 1“ - BG05M20P001-2.006 с общ бюджет 6,9 млн. лв.</a:t>
            </a:r>
          </a:p>
          <a:p>
            <a:pPr>
              <a:spcAft>
                <a:spcPts val="600"/>
              </a:spcAft>
            </a:pPr>
            <a:r>
              <a:rPr lang="bg-BG" sz="1800" i="1" dirty="0" smtClean="0">
                <a:solidFill>
                  <a:schemeClr val="accent1">
                    <a:lumMod val="75000"/>
                  </a:schemeClr>
                </a:solidFill>
              </a:rPr>
              <a:t>Процедура за конкурентен подбор на проекти „Подкрепа за развитието на докторанти, </a:t>
            </a:r>
            <a:r>
              <a:rPr lang="bg-BG" sz="1800" i="1" dirty="0" err="1" smtClean="0">
                <a:solidFill>
                  <a:schemeClr val="accent1">
                    <a:lumMod val="75000"/>
                  </a:schemeClr>
                </a:solidFill>
              </a:rPr>
              <a:t>постдокторанти</a:t>
            </a:r>
            <a:r>
              <a:rPr lang="bg-BG" sz="1800" i="1" dirty="0" smtClean="0">
                <a:solidFill>
                  <a:schemeClr val="accent1">
                    <a:lumMod val="75000"/>
                  </a:schemeClr>
                </a:solidFill>
              </a:rPr>
              <a:t>, специализанти и млади учени“BG05M20P001-2.009 – общ бюджет 10,1 </a:t>
            </a:r>
            <a:r>
              <a:rPr lang="bg-BG" sz="1800" i="1" dirty="0" err="1" smtClean="0">
                <a:solidFill>
                  <a:schemeClr val="accent1">
                    <a:lumMod val="75000"/>
                  </a:schemeClr>
                </a:solidFill>
              </a:rPr>
              <a:t>млн.лв</a:t>
            </a:r>
            <a:r>
              <a:rPr lang="bg-BG" sz="1800" i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bg-BG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bg-BG" sz="1800" i="1" cap="small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/>
            </a:r>
            <a:br>
              <a:rPr lang="bg-BG" sz="1800" i="1" cap="small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</a:br>
            <a:endParaRPr lang="bg-BG" sz="1800" i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374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5273</TotalTime>
  <Words>1885</Words>
  <Application>Microsoft Office PowerPoint</Application>
  <PresentationFormat>Custom</PresentationFormat>
  <Paragraphs>304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 Напредък в изпълнението на ОП НОИР 2014-2020   </vt:lpstr>
      <vt:lpstr>I. Финансово изпълнение на одобрения бюджет на ОП НОИР</vt:lpstr>
      <vt:lpstr>I. Финансово изпълнение на приоритетните оси - разпределение на бюджета </vt:lpstr>
      <vt:lpstr>I. Финансово изпълнение на приоритетните оси - брой обявени процедури</vt:lpstr>
      <vt:lpstr>PowerPoint Presentation</vt:lpstr>
      <vt:lpstr>PowerPoint Presentation</vt:lpstr>
      <vt:lpstr>PowerPoint Presentation</vt:lpstr>
      <vt:lpstr>Наличен финансов ресурс по процедури BG05M2OP001-1.001 – ЦВП  и  BG05M2OP001-1.002 - ЦК</vt:lpstr>
      <vt:lpstr> </vt:lpstr>
      <vt:lpstr> ПРОЦЕДУРИ В ИЗПЪЛНЕНИЕ Подкрепа за предучилищното възпитание и подготовка на деца в неравностойно положение</vt:lpstr>
      <vt:lpstr>ПРОЦЕДУРИ В ИЗПЪЛНЕНИЕ  Образователна интеграция на учениците от етническите малцинства и/или търсещи или получили международна закрила</vt:lpstr>
      <vt:lpstr>ПРОЦЕДУРИ В ИЗПЪЛНЕНИЕ Ограмотяване на възрастни – фаза 1</vt:lpstr>
      <vt:lpstr>ОБЯВЕНИ ПРОЦЕДУРИ „Интегрирани мерки за подобряване достъпа до образование“ </vt:lpstr>
      <vt:lpstr>ОБЯВЕНИ ПРОЦЕДУРИ „Осигуряване на достъп до качествено образование в малките населени места и в трудно достъпните райони “ </vt:lpstr>
      <vt:lpstr>ИНДИКАТИВНА ГОДИШНА РАБОТНА ПРОГРАМА ЗА 2018 г.  Приоритетна ос 1. „Научни изследвания и технологично развитие“</vt:lpstr>
      <vt:lpstr>Приоритетна ос 2. „Образование и учене през целия живот“</vt:lpstr>
      <vt:lpstr>Приоритетна ос 3. „Образователна среда за активно социално приобщаване“</vt:lpstr>
      <vt:lpstr>Благодаря Ви за вниманието!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РАБОТНА СРЕЩА на УО на ОП НОИР</dc:title>
  <dc:creator>KG</dc:creator>
  <cp:lastModifiedBy>monadmin</cp:lastModifiedBy>
  <cp:revision>348</cp:revision>
  <cp:lastPrinted>2018-03-20T13:08:28Z</cp:lastPrinted>
  <dcterms:created xsi:type="dcterms:W3CDTF">2016-05-13T12:08:51Z</dcterms:created>
  <dcterms:modified xsi:type="dcterms:W3CDTF">2018-06-19T13:20:21Z</dcterms:modified>
</cp:coreProperties>
</file>