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8"/>
  </p:notesMasterIdLst>
  <p:sldIdLst>
    <p:sldId id="347" r:id="rId2"/>
    <p:sldId id="388" r:id="rId3"/>
    <p:sldId id="368" r:id="rId4"/>
    <p:sldId id="372" r:id="rId5"/>
    <p:sldId id="374" r:id="rId6"/>
    <p:sldId id="389" r:id="rId7"/>
    <p:sldId id="390" r:id="rId8"/>
    <p:sldId id="379" r:id="rId9"/>
    <p:sldId id="391" r:id="rId10"/>
    <p:sldId id="392" r:id="rId11"/>
    <p:sldId id="382" r:id="rId12"/>
    <p:sldId id="383" r:id="rId13"/>
    <p:sldId id="384" r:id="rId14"/>
    <p:sldId id="385" r:id="rId15"/>
    <p:sldId id="386" r:id="rId16"/>
    <p:sldId id="387" r:id="rId1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00"/>
    <a:srgbClr val="006699"/>
    <a:srgbClr val="66CCFF"/>
    <a:srgbClr val="33CCCC"/>
    <a:srgbClr val="0099CC"/>
    <a:srgbClr val="3333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>
        <p:scale>
          <a:sx n="100" d="100"/>
          <a:sy n="100" d="100"/>
        </p:scale>
        <p:origin x="-195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BAAC224-B0A9-4BEC-85E9-A1245ACA399C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1D4C341-4C33-46F1-9632-7974E7A2D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67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1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6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65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5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1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4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78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544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61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DJI_0002.MP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karta%20prowodimost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2507397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chemeClr val="accent5">
                    <a:lumMod val="25000"/>
                  </a:schemeClr>
                </a:solidFill>
              </a:rPr>
              <a:t>Почистване на речните легла извън границите на урбанизираните територии</a:t>
            </a:r>
            <a:endParaRPr lang="bg-BG" sz="2400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4038600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Ралица </a:t>
            </a: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Кукова</a:t>
            </a:r>
          </a:p>
          <a:p>
            <a:r>
              <a:rPr lang="bg-BG" b="1" dirty="0" err="1">
                <a:solidFill>
                  <a:schemeClr val="accent5">
                    <a:lumMod val="25000"/>
                  </a:schemeClr>
                </a:solidFill>
              </a:rPr>
              <a:t>Басейнова</a:t>
            </a: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 дирекция </a:t>
            </a:r>
          </a:p>
          <a:p>
            <a:r>
              <a:rPr lang="bg-BG" b="1" dirty="0" err="1">
                <a:solidFill>
                  <a:schemeClr val="accent5">
                    <a:lumMod val="25000"/>
                  </a:schemeClr>
                </a:solidFill>
              </a:rPr>
              <a:t>Западнобеломорски</a:t>
            </a:r>
            <a:r>
              <a:rPr lang="bg-BG" b="1" dirty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район</a:t>
            </a:r>
          </a:p>
          <a:p>
            <a:endParaRPr lang="bg-BG" b="1" dirty="0">
              <a:solidFill>
                <a:schemeClr val="accent5">
                  <a:lumMod val="25000"/>
                </a:schemeClr>
              </a:solidFill>
            </a:endParaRPr>
          </a:p>
          <a:p>
            <a:r>
              <a:rPr lang="bg-BG" b="1" i="1" dirty="0">
                <a:solidFill>
                  <a:schemeClr val="accent5">
                    <a:lumMod val="25000"/>
                  </a:schemeClr>
                </a:solidFill>
              </a:rPr>
              <a:t>г</a:t>
            </a:r>
            <a:r>
              <a:rPr lang="bg-BG" b="1" i="1" dirty="0" smtClean="0">
                <a:solidFill>
                  <a:schemeClr val="accent5">
                    <a:lumMod val="25000"/>
                  </a:schemeClr>
                </a:solidFill>
              </a:rPr>
              <a:t>р. Сандански</a:t>
            </a:r>
          </a:p>
          <a:p>
            <a:r>
              <a:rPr lang="bg-BG" b="1" i="1" dirty="0" smtClean="0">
                <a:solidFill>
                  <a:schemeClr val="accent5">
                    <a:lumMod val="25000"/>
                  </a:schemeClr>
                </a:solidFill>
              </a:rPr>
              <a:t>20 септември 2018 г.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2438400"/>
            <a:ext cx="78867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2.  </a:t>
            </a:r>
            <a:r>
              <a:rPr lang="ru-RU" b="1" dirty="0" err="1" smtClean="0">
                <a:solidFill>
                  <a:srgbClr val="002060"/>
                </a:solidFill>
              </a:rPr>
              <a:t>Самостоятелни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проверки на БД - </a:t>
            </a:r>
            <a:r>
              <a:rPr lang="ru-RU" b="1" dirty="0" smtClean="0">
                <a:solidFill>
                  <a:srgbClr val="002060"/>
                </a:solidFill>
              </a:rPr>
              <a:t> 178 </a:t>
            </a:r>
            <a:r>
              <a:rPr lang="ru-RU" b="1" dirty="0" err="1" smtClean="0">
                <a:solidFill>
                  <a:srgbClr val="002060"/>
                </a:solidFill>
              </a:rPr>
              <a:t>бр</a:t>
            </a:r>
            <a:r>
              <a:rPr lang="ru-RU" b="1" dirty="0" smtClean="0">
                <a:solidFill>
                  <a:srgbClr val="002060"/>
                </a:solidFill>
              </a:rPr>
              <a:t>., </a:t>
            </a:r>
            <a:r>
              <a:rPr lang="ru-RU" b="1" dirty="0" err="1">
                <a:solidFill>
                  <a:srgbClr val="002060"/>
                </a:solidFill>
              </a:rPr>
              <a:t>включително</a:t>
            </a:r>
            <a:r>
              <a:rPr lang="ru-RU" b="1" dirty="0">
                <a:solidFill>
                  <a:srgbClr val="002060"/>
                </a:solidFill>
              </a:rPr>
              <a:t> и с </a:t>
            </a:r>
            <a:r>
              <a:rPr lang="ru-RU" b="1" dirty="0" err="1">
                <a:solidFill>
                  <a:srgbClr val="002060"/>
                </a:solidFill>
              </a:rPr>
              <a:t>използване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smtClean="0">
                <a:solidFill>
                  <a:srgbClr val="002060"/>
                </a:solidFill>
                <a:hlinkClick r:id="rId2" action="ppaction://hlinkfile"/>
              </a:rPr>
              <a:t>ДРОН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762000" y="1409015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Брой</a:t>
            </a:r>
            <a:r>
              <a:rPr lang="ru-RU" b="1" dirty="0">
                <a:solidFill>
                  <a:srgbClr val="002060"/>
                </a:solidFill>
              </a:rPr>
              <a:t> проверки  на </a:t>
            </a:r>
            <a:r>
              <a:rPr lang="ru-RU" b="1" dirty="0" err="1">
                <a:solidFill>
                  <a:srgbClr val="002060"/>
                </a:solidFill>
              </a:rPr>
              <a:t>речни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участъци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извън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урбанизираните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територии</a:t>
            </a:r>
            <a:r>
              <a:rPr lang="ru-RU" b="1" dirty="0">
                <a:solidFill>
                  <a:srgbClr val="002060"/>
                </a:solidFill>
              </a:rPr>
              <a:t> от страна на </a:t>
            </a:r>
            <a:r>
              <a:rPr lang="ru-RU" b="1" dirty="0" smtClean="0">
                <a:solidFill>
                  <a:srgbClr val="002060"/>
                </a:solidFill>
              </a:rPr>
              <a:t>БДЗБР </a:t>
            </a:r>
            <a:r>
              <a:rPr lang="ru-RU" b="1" dirty="0" err="1" smtClean="0">
                <a:solidFill>
                  <a:srgbClr val="002060"/>
                </a:solidFill>
              </a:rPr>
              <a:t>през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2018 г.</a:t>
            </a: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968157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2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/>
          <p:cNvSpPr txBox="1"/>
          <p:nvPr/>
        </p:nvSpPr>
        <p:spPr>
          <a:xfrm>
            <a:off x="762000" y="12954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Трудности при изпълнение на законовите разпоредби:</a:t>
            </a:r>
          </a:p>
          <a:p>
            <a:pPr marL="342900" indent="-342900" algn="just">
              <a:buAutoNum type="arabicPeriod"/>
            </a:pPr>
            <a:endParaRPr lang="bg-BG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Невъзможност за изпълнение на задължения, поради липса на финансов ресурс;</a:t>
            </a:r>
          </a:p>
          <a:p>
            <a:pPr marL="342900" indent="-342900" algn="just">
              <a:buAutoNum type="arabicPeriod"/>
            </a:pPr>
            <a:endParaRPr lang="bg-BG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Сложна и тромава процедура при  необходимост от изготвяне на проектна документация за прилагане на чл. 140, ал. 6;</a:t>
            </a:r>
          </a:p>
          <a:p>
            <a:pPr marL="342900" indent="-342900" algn="just">
              <a:buAutoNum type="arabicPeriod"/>
            </a:pPr>
            <a:endParaRPr lang="bg-BG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Н</a:t>
            </a:r>
            <a:r>
              <a:rPr lang="bg-BG" b="1" dirty="0" smtClean="0">
                <a:solidFill>
                  <a:srgbClr val="002060"/>
                </a:solidFill>
              </a:rPr>
              <a:t>еясен изход</a:t>
            </a:r>
            <a:r>
              <a:rPr lang="bg-BG" b="1" dirty="0" smtClean="0">
                <a:solidFill>
                  <a:srgbClr val="002060"/>
                </a:solidFill>
              </a:rPr>
              <a:t> </a:t>
            </a:r>
            <a:r>
              <a:rPr lang="bg-BG" b="1" dirty="0" smtClean="0">
                <a:solidFill>
                  <a:srgbClr val="002060"/>
                </a:solidFill>
              </a:rPr>
              <a:t>при кандидатстване  с проектни предложения по </a:t>
            </a:r>
            <a:r>
              <a:rPr lang="ru-RU" b="1" dirty="0" err="1" smtClean="0">
                <a:solidFill>
                  <a:srgbClr val="002060"/>
                </a:solidFill>
              </a:rPr>
              <a:t>Програма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за </a:t>
            </a:r>
            <a:r>
              <a:rPr lang="ru-RU" b="1" dirty="0" err="1">
                <a:solidFill>
                  <a:srgbClr val="002060"/>
                </a:solidFill>
              </a:rPr>
              <a:t>трансгранично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сътрудничество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2014 </a:t>
            </a:r>
            <a:r>
              <a:rPr lang="ru-RU" b="1" dirty="0">
                <a:solidFill>
                  <a:srgbClr val="002060"/>
                </a:solidFill>
              </a:rPr>
              <a:t>- 2020 г. 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Междуведомствената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комисия</a:t>
            </a:r>
            <a:r>
              <a:rPr lang="ru-RU" b="1" dirty="0">
                <a:solidFill>
                  <a:srgbClr val="002060"/>
                </a:solidFill>
              </a:rPr>
              <a:t> за </a:t>
            </a:r>
            <a:r>
              <a:rPr lang="ru-RU" b="1" dirty="0" err="1">
                <a:solidFill>
                  <a:srgbClr val="002060"/>
                </a:solidFill>
              </a:rPr>
              <a:t>подпомагане</a:t>
            </a:r>
            <a:r>
              <a:rPr lang="ru-RU" b="1" dirty="0">
                <a:solidFill>
                  <a:srgbClr val="002060"/>
                </a:solidFill>
              </a:rPr>
              <a:t> и </a:t>
            </a:r>
            <a:r>
              <a:rPr lang="ru-RU" b="1" dirty="0" err="1" smtClean="0">
                <a:solidFill>
                  <a:srgbClr val="002060"/>
                </a:solidFill>
              </a:rPr>
              <a:t>възстановяване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където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подадени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проекти</a:t>
            </a:r>
            <a:r>
              <a:rPr lang="ru-RU" b="1" dirty="0" smtClean="0">
                <a:solidFill>
                  <a:srgbClr val="002060"/>
                </a:solidFill>
              </a:rPr>
              <a:t> и от </a:t>
            </a:r>
            <a:r>
              <a:rPr lang="en-US" b="1" dirty="0" smtClean="0">
                <a:solidFill>
                  <a:srgbClr val="002060"/>
                </a:solidFill>
              </a:rPr>
              <a:t>“”</a:t>
            </a:r>
            <a:r>
              <a:rPr lang="bg-BG" b="1" dirty="0" smtClean="0">
                <a:solidFill>
                  <a:srgbClr val="002060"/>
                </a:solidFill>
              </a:rPr>
              <a:t>Напоителни системи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r>
              <a:rPr lang="ru-RU" b="1" dirty="0" smtClean="0">
                <a:solidFill>
                  <a:srgbClr val="002060"/>
                </a:solidFill>
              </a:rPr>
              <a:t> ЕАД;</a:t>
            </a:r>
          </a:p>
          <a:p>
            <a:pPr marL="342900" indent="-342900" algn="just">
              <a:buAutoNum type="arabicPeriod"/>
            </a:pPr>
            <a:endParaRPr lang="bg-BG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Налагане на административни санкции за неизпълнение на предписания – отменени от съдебните власти, заради преплитане на правомощия.</a:t>
            </a:r>
          </a:p>
          <a:p>
            <a:pPr marL="342900" indent="-342900">
              <a:buAutoNum type="arabicPeriod"/>
            </a:pPr>
            <a:endParaRPr lang="bg-BG" dirty="0"/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3107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685800" y="10668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err="1" smtClean="0">
                <a:solidFill>
                  <a:srgbClr val="002060"/>
                </a:solidFill>
              </a:rPr>
              <a:t>Последващи</a:t>
            </a:r>
            <a:r>
              <a:rPr lang="bg-BG" b="1" dirty="0" smtClean="0">
                <a:solidFill>
                  <a:srgbClr val="002060"/>
                </a:solidFill>
              </a:rPr>
              <a:t> проблеми;</a:t>
            </a:r>
          </a:p>
          <a:p>
            <a:endParaRPr lang="bg-BG" dirty="0"/>
          </a:p>
          <a:p>
            <a:r>
              <a:rPr lang="bg-BG" b="1" dirty="0" smtClean="0">
                <a:solidFill>
                  <a:srgbClr val="002060"/>
                </a:solidFill>
              </a:rPr>
              <a:t>1. Много на брой речни участъци с нарушена </a:t>
            </a:r>
            <a:r>
              <a:rPr lang="bg-BG" b="1" dirty="0" err="1" smtClean="0">
                <a:solidFill>
                  <a:srgbClr val="002060"/>
                </a:solidFill>
              </a:rPr>
              <a:t>проводимост</a:t>
            </a:r>
            <a:r>
              <a:rPr lang="bg-BG" b="1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r>
              <a:rPr lang="bg-BG" b="1" dirty="0" smtClean="0">
                <a:solidFill>
                  <a:srgbClr val="002060"/>
                </a:solidFill>
              </a:rPr>
              <a:t>2. Невъзможност за осигуряване на </a:t>
            </a:r>
            <a:r>
              <a:rPr lang="bg-BG" b="1" dirty="0" err="1" smtClean="0">
                <a:solidFill>
                  <a:srgbClr val="002060"/>
                </a:solidFill>
              </a:rPr>
              <a:t>проводимост</a:t>
            </a:r>
            <a:r>
              <a:rPr lang="bg-BG" b="1" dirty="0" smtClean="0">
                <a:solidFill>
                  <a:srgbClr val="002060"/>
                </a:solidFill>
              </a:rPr>
              <a:t> по цялата дължина на реките, предпоставка за възникване на наводнения;</a:t>
            </a:r>
          </a:p>
          <a:p>
            <a:endParaRPr lang="bg-BG" b="1" dirty="0" smtClean="0">
              <a:solidFill>
                <a:srgbClr val="002060"/>
              </a:solidFill>
            </a:endParaRPr>
          </a:p>
          <a:p>
            <a:r>
              <a:rPr lang="bg-BG" b="1" dirty="0" smtClean="0">
                <a:solidFill>
                  <a:srgbClr val="002060"/>
                </a:solidFill>
              </a:rPr>
              <a:t>3.  Стимулиране на незаконен добив на наносни отложения, от фирми разполагащи с необходимите бази и техника – от началото на годината - </a:t>
            </a:r>
            <a:r>
              <a:rPr lang="bg-BG" b="1" dirty="0">
                <a:solidFill>
                  <a:srgbClr val="FF0000"/>
                </a:solidFill>
              </a:rPr>
              <a:t> </a:t>
            </a:r>
            <a:r>
              <a:rPr lang="bg-BG" b="1" dirty="0" smtClean="0">
                <a:solidFill>
                  <a:srgbClr val="002060"/>
                </a:solidFill>
              </a:rPr>
              <a:t>119 бр. проверки;</a:t>
            </a:r>
          </a:p>
          <a:p>
            <a:pPr marL="342900" indent="-342900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r>
              <a:rPr lang="bg-BG" b="1" dirty="0" smtClean="0">
                <a:solidFill>
                  <a:srgbClr val="002060"/>
                </a:solidFill>
              </a:rPr>
              <a:t>4. Увреждане на бреговете и </a:t>
            </a:r>
            <a:r>
              <a:rPr lang="bg-BG" b="1" dirty="0" err="1" smtClean="0">
                <a:solidFill>
                  <a:srgbClr val="002060"/>
                </a:solidFill>
              </a:rPr>
              <a:t>брегозащитните</a:t>
            </a:r>
            <a:r>
              <a:rPr lang="bg-BG" b="1" dirty="0" smtClean="0">
                <a:solidFill>
                  <a:srgbClr val="002060"/>
                </a:solidFill>
              </a:rPr>
              <a:t> съоръжения;</a:t>
            </a:r>
          </a:p>
          <a:p>
            <a:pPr marL="342900" indent="-342900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r>
              <a:rPr lang="bg-BG" b="1" dirty="0" smtClean="0">
                <a:solidFill>
                  <a:srgbClr val="002060"/>
                </a:solidFill>
              </a:rPr>
              <a:t>5. Ангажиране ресурс на МВР и Окръжна прокуратура.</a:t>
            </a:r>
            <a:endParaRPr lang="bg-BG" b="1" dirty="0">
              <a:solidFill>
                <a:srgbClr val="002060"/>
              </a:solidFill>
            </a:endParaRPr>
          </a:p>
        </p:txBody>
      </p:sp>
      <p:pic>
        <p:nvPicPr>
          <p:cNvPr id="3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204196" y="609600"/>
            <a:ext cx="77968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Заключения:</a:t>
            </a:r>
          </a:p>
          <a:p>
            <a:endParaRPr lang="bg-BG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Извършена голяма по обем работа от няколко институции;</a:t>
            </a:r>
          </a:p>
          <a:p>
            <a:pPr marL="342900" indent="-342900" algn="just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Изразходване на финансов ресурс за извършване на проверки;</a:t>
            </a:r>
          </a:p>
          <a:p>
            <a:pPr marL="342900" indent="-342900" algn="just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Минимален ефект  - изпълнени  9 бр. предписания от 84 бр.;</a:t>
            </a:r>
          </a:p>
          <a:p>
            <a:pPr marL="342900" indent="-342900" algn="just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Повредени диги и брегове при незаконното изземване на наносни отложения, както и нанасяне щети на местообитания, попадащи в ЗЗ по Натура 2000;</a:t>
            </a:r>
          </a:p>
          <a:p>
            <a:pPr marL="342900" indent="-342900" algn="just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Невъзможност да се прилага ПУРН 2016 – 2021 г.;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endParaRPr lang="bg-BG" b="1" dirty="0">
              <a:solidFill>
                <a:srgbClr val="002060"/>
              </a:solidFill>
            </a:endParaRPr>
          </a:p>
          <a:p>
            <a:pPr algn="just"/>
            <a:r>
              <a:rPr lang="bg-BG" b="1" dirty="0" smtClean="0">
                <a:solidFill>
                  <a:srgbClr val="002060"/>
                </a:solidFill>
              </a:rPr>
              <a:t>6.   Неработещ закон в тази си разпоредба.</a:t>
            </a:r>
          </a:p>
          <a:p>
            <a:pPr marL="342900" indent="-342900">
              <a:buAutoNum type="arabicPeriod"/>
            </a:pPr>
            <a:endParaRPr lang="bg-BG" dirty="0" smtClean="0"/>
          </a:p>
          <a:p>
            <a:pPr marL="342900" indent="-342900">
              <a:buAutoNum type="arabicPeriod"/>
            </a:pPr>
            <a:endParaRPr lang="bg-BG" dirty="0"/>
          </a:p>
        </p:txBody>
      </p:sp>
      <p:pic>
        <p:nvPicPr>
          <p:cNvPr id="3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Ð ÐµÐ·ÑÐ»ÑÐ°Ñ Ñ Ð¸Ð·Ð¾Ð±ÑÐ°Ð¶ÐµÐ½Ð¸Ðµ Ð·Ð° ÐºÐ°ÑÑÐ¸Ð½ÐºÐ¸ Ð·Ð° Ð¿ÑÐµÐ·ÐµÐ½ÑÐ°ÑÐ¸Ñ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48" y="3445178"/>
            <a:ext cx="2730258" cy="341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905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dirty="0" smtClean="0">
                <a:solidFill>
                  <a:schemeClr val="accent5">
                    <a:lumMod val="25000"/>
                  </a:schemeClr>
                </a:solidFill>
              </a:rPr>
              <a:t>  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" name="Текстово поле 1"/>
          <p:cNvSpPr txBox="1"/>
          <p:nvPr/>
        </p:nvSpPr>
        <p:spPr>
          <a:xfrm>
            <a:off x="838200" y="1295400"/>
            <a:ext cx="685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dirty="0" smtClean="0">
                <a:solidFill>
                  <a:srgbClr val="002060"/>
                </a:solidFill>
              </a:rPr>
              <a:t>Предприети действия от страна на МОСВ и БД след законовите изменения след 03.07. 2018 г. </a:t>
            </a:r>
          </a:p>
          <a:p>
            <a:pPr algn="just"/>
            <a:endParaRPr lang="bg-BG" b="1" dirty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Организиране на срещи с Областните администрации;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Анализиране на необходимите средства за почистване на речните участъци, съгласно приоритетите в които са оценени;</a:t>
            </a:r>
          </a:p>
          <a:p>
            <a:pPr marL="342900" indent="-342900" algn="just">
              <a:buAutoNum type="arabicPeriod"/>
            </a:pPr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Търсене на възможности за отпускане на необходимите средства, за извършване на дейности за осигуряване на почистването  на речните участъци с нарушена </a:t>
            </a:r>
            <a:r>
              <a:rPr lang="bg-BG" b="1" dirty="0" err="1" smtClean="0">
                <a:solidFill>
                  <a:srgbClr val="002060"/>
                </a:solidFill>
              </a:rPr>
              <a:t>проводимост</a:t>
            </a:r>
            <a:r>
              <a:rPr lang="bg-BG" b="1" dirty="0" smtClean="0">
                <a:solidFill>
                  <a:srgbClr val="002060"/>
                </a:solidFill>
              </a:rPr>
              <a:t>  през 2019 г.</a:t>
            </a:r>
            <a:endParaRPr lang="bg-BG" b="1" dirty="0">
              <a:solidFill>
                <a:srgbClr val="002060"/>
              </a:solidFill>
            </a:endParaRP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/>
          <p:cNvSpPr txBox="1"/>
          <p:nvPr/>
        </p:nvSpPr>
        <p:spPr>
          <a:xfrm>
            <a:off x="533400" y="1170432"/>
            <a:ext cx="7543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Условия за постигане на ефективност при работещ Закон за водите:</a:t>
            </a:r>
          </a:p>
          <a:p>
            <a:endParaRPr lang="bg-BG" dirty="0" smtClean="0"/>
          </a:p>
          <a:p>
            <a:pPr algn="just"/>
            <a:r>
              <a:rPr lang="ru-RU" b="1" dirty="0" err="1">
                <a:solidFill>
                  <a:srgbClr val="002060"/>
                </a:solidFill>
              </a:rPr>
              <a:t>Най</a:t>
            </a:r>
            <a:r>
              <a:rPr lang="ru-RU" b="1" dirty="0">
                <a:solidFill>
                  <a:srgbClr val="002060"/>
                </a:solidFill>
              </a:rPr>
              <a:t> – </a:t>
            </a:r>
            <a:r>
              <a:rPr lang="ru-RU" b="1" dirty="0" err="1">
                <a:solidFill>
                  <a:srgbClr val="002060"/>
                </a:solidFill>
              </a:rPr>
              <a:t>важни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мерките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свързани</a:t>
            </a:r>
            <a:r>
              <a:rPr lang="ru-RU" b="1" dirty="0">
                <a:solidFill>
                  <a:srgbClr val="002060"/>
                </a:solidFill>
              </a:rPr>
              <a:t> с </a:t>
            </a:r>
            <a:r>
              <a:rPr lang="ru-RU" b="1" dirty="0" err="1">
                <a:solidFill>
                  <a:srgbClr val="002060"/>
                </a:solidFill>
              </a:rPr>
              <a:t>осигуряване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sz="2000" b="1" dirty="0" err="1" smtClean="0">
                <a:solidFill>
                  <a:srgbClr val="002060"/>
                </a:solidFill>
              </a:rPr>
              <a:t>проводимост</a:t>
            </a:r>
            <a:r>
              <a:rPr lang="ru-RU" sz="2000" b="1" dirty="0" smtClean="0">
                <a:solidFill>
                  <a:srgbClr val="002060"/>
                </a:solidFill>
              </a:rPr>
              <a:t> по </a:t>
            </a:r>
            <a:r>
              <a:rPr lang="ru-RU" sz="2000" b="1" dirty="0" err="1" smtClean="0">
                <a:solidFill>
                  <a:srgbClr val="002060"/>
                </a:solidFill>
              </a:rPr>
              <a:t>цялата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дължина</a:t>
            </a:r>
            <a:r>
              <a:rPr lang="ru-RU" sz="2000" b="1" dirty="0" smtClean="0">
                <a:solidFill>
                  <a:srgbClr val="002060"/>
                </a:solidFill>
              </a:rPr>
              <a:t> на </a:t>
            </a:r>
            <a:r>
              <a:rPr lang="ru-RU" sz="2000" b="1" dirty="0" err="1" smtClean="0">
                <a:solidFill>
                  <a:srgbClr val="002060"/>
                </a:solidFill>
              </a:rPr>
              <a:t>реките</a:t>
            </a:r>
            <a:r>
              <a:rPr lang="ru-RU" sz="2000" b="1" dirty="0" smtClean="0">
                <a:solidFill>
                  <a:srgbClr val="002060"/>
                </a:solidFill>
              </a:rPr>
              <a:t>,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предвид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обществената</a:t>
            </a:r>
            <a:r>
              <a:rPr lang="ru-RU" b="1" dirty="0">
                <a:solidFill>
                  <a:srgbClr val="002060"/>
                </a:solidFill>
              </a:rPr>
              <a:t> им </a:t>
            </a:r>
            <a:r>
              <a:rPr lang="ru-RU" b="1" dirty="0" err="1">
                <a:solidFill>
                  <a:srgbClr val="002060"/>
                </a:solidFill>
              </a:rPr>
              <a:t>значимост</a:t>
            </a:r>
            <a:r>
              <a:rPr lang="ru-RU" b="1" dirty="0">
                <a:solidFill>
                  <a:srgbClr val="002060"/>
                </a:solidFill>
              </a:rPr>
              <a:t> от </a:t>
            </a:r>
            <a:r>
              <a:rPr lang="ru-RU" b="1" dirty="0" err="1">
                <a:solidFill>
                  <a:srgbClr val="002060"/>
                </a:solidFill>
              </a:rPr>
              <a:t>една</a:t>
            </a:r>
            <a:r>
              <a:rPr lang="ru-RU" b="1" dirty="0">
                <a:solidFill>
                  <a:srgbClr val="002060"/>
                </a:solidFill>
              </a:rPr>
              <a:t> страна, а от друга страна с </a:t>
            </a:r>
            <a:r>
              <a:rPr lang="ru-RU" b="1" dirty="0" err="1">
                <a:solidFill>
                  <a:srgbClr val="002060"/>
                </a:solidFill>
              </a:rPr>
              <a:t>изпълнение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err="1">
                <a:solidFill>
                  <a:srgbClr val="002060"/>
                </a:solidFill>
              </a:rPr>
              <a:t>превантивни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дейности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значително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ще</a:t>
            </a:r>
            <a:r>
              <a:rPr lang="ru-RU" b="1" dirty="0">
                <a:solidFill>
                  <a:srgbClr val="002060"/>
                </a:solidFill>
              </a:rPr>
              <a:t> се </a:t>
            </a:r>
            <a:r>
              <a:rPr lang="ru-RU" b="1" dirty="0" err="1">
                <a:solidFill>
                  <a:srgbClr val="002060"/>
                </a:solidFill>
              </a:rPr>
              <a:t>редуцират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разходите</a:t>
            </a:r>
            <a:r>
              <a:rPr lang="ru-RU" b="1" dirty="0">
                <a:solidFill>
                  <a:srgbClr val="002060"/>
                </a:solidFill>
              </a:rPr>
              <a:t> за </a:t>
            </a:r>
            <a:r>
              <a:rPr lang="ru-RU" b="1" dirty="0" err="1">
                <a:solidFill>
                  <a:srgbClr val="002060"/>
                </a:solidFill>
              </a:rPr>
              <a:t>овладяване</a:t>
            </a:r>
            <a:r>
              <a:rPr lang="ru-RU" b="1" dirty="0">
                <a:solidFill>
                  <a:srgbClr val="002060"/>
                </a:solidFill>
              </a:rPr>
              <a:t> и </a:t>
            </a:r>
            <a:r>
              <a:rPr lang="ru-RU" b="1" dirty="0" err="1">
                <a:solidFill>
                  <a:srgbClr val="002060"/>
                </a:solidFill>
              </a:rPr>
              <a:t>възстановяване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err="1">
                <a:solidFill>
                  <a:srgbClr val="002060"/>
                </a:solidFill>
              </a:rPr>
              <a:t>последствията</a:t>
            </a:r>
            <a:r>
              <a:rPr lang="ru-RU" b="1" dirty="0">
                <a:solidFill>
                  <a:srgbClr val="002060"/>
                </a:solidFill>
              </a:rPr>
              <a:t> при </a:t>
            </a:r>
            <a:r>
              <a:rPr lang="ru-RU" b="1" dirty="0" err="1">
                <a:solidFill>
                  <a:srgbClr val="002060"/>
                </a:solidFill>
              </a:rPr>
              <a:t>евентуални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наводнения</a:t>
            </a:r>
            <a:endParaRPr lang="bg-BG" b="1" dirty="0"/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algn="just"/>
            <a:endParaRPr lang="bg-BG" b="1" dirty="0">
              <a:solidFill>
                <a:srgbClr val="002060"/>
              </a:solidFill>
            </a:endParaRPr>
          </a:p>
          <a:p>
            <a:pPr algn="ctr"/>
            <a:r>
              <a:rPr lang="bg-BG" b="1" dirty="0" smtClean="0">
                <a:solidFill>
                  <a:srgbClr val="002060"/>
                </a:solidFill>
              </a:rPr>
              <a:t>Разбиране</a:t>
            </a:r>
            <a:endParaRPr lang="bg-BG" b="1" dirty="0">
              <a:solidFill>
                <a:srgbClr val="002060"/>
              </a:solidFill>
            </a:endParaRPr>
          </a:p>
          <a:p>
            <a:pPr algn="ctr"/>
            <a:endParaRPr lang="bg-BG" b="1" dirty="0" smtClean="0">
              <a:solidFill>
                <a:srgbClr val="002060"/>
              </a:solidFill>
            </a:endParaRPr>
          </a:p>
          <a:p>
            <a:pPr algn="ctr"/>
            <a:r>
              <a:rPr lang="bg-BG" b="1" dirty="0" smtClean="0">
                <a:solidFill>
                  <a:srgbClr val="002060"/>
                </a:solidFill>
              </a:rPr>
              <a:t>Визия </a:t>
            </a:r>
            <a:endParaRPr lang="bg-BG" b="1" dirty="0">
              <a:solidFill>
                <a:srgbClr val="002060"/>
              </a:solidFill>
            </a:endParaRPr>
          </a:p>
          <a:p>
            <a:pPr algn="ctr"/>
            <a:endParaRPr lang="bg-BG" b="1" dirty="0">
              <a:solidFill>
                <a:srgbClr val="002060"/>
              </a:solidFill>
            </a:endParaRPr>
          </a:p>
          <a:p>
            <a:pPr algn="ctr"/>
            <a:r>
              <a:rPr lang="bg-BG" b="1" dirty="0" smtClean="0">
                <a:solidFill>
                  <a:srgbClr val="002060"/>
                </a:solidFill>
              </a:rPr>
              <a:t>Ангажираност</a:t>
            </a:r>
            <a:endParaRPr lang="bg-BG" b="1" dirty="0">
              <a:solidFill>
                <a:srgbClr val="002060"/>
              </a:solidFill>
            </a:endParaRPr>
          </a:p>
          <a:p>
            <a:endParaRPr lang="bg-BG" dirty="0"/>
          </a:p>
        </p:txBody>
      </p:sp>
      <p:pic>
        <p:nvPicPr>
          <p:cNvPr id="3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Ð ÐµÐ·ÑÐ»ÑÐ°Ñ Ñ Ð¸Ð·Ð¾Ð±ÑÐ°Ð¶ÐµÐ½Ð¸Ðµ Ð·Ð° ÐºÐ°ÑÑÐ¸Ð½ÐºÐ¸ Ð·Ð° Ð¿ÑÐµÐ·ÐµÐ½ÑÐ°ÑÐ¸Ñ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1471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828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bg-BG" dirty="0" smtClean="0"/>
          </a:p>
          <a:p>
            <a:pPr marL="342900" indent="-342900">
              <a:buAutoNum type="arabicPeriod"/>
            </a:pPr>
            <a:endParaRPr lang="bg-BG" dirty="0" smtClean="0"/>
          </a:p>
        </p:txBody>
      </p:sp>
      <p:sp>
        <p:nvSpPr>
          <p:cNvPr id="2" name="Текстово поле 1"/>
          <p:cNvSpPr txBox="1"/>
          <p:nvPr/>
        </p:nvSpPr>
        <p:spPr>
          <a:xfrm>
            <a:off x="914400" y="1524000"/>
            <a:ext cx="6553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2800" b="1" dirty="0" smtClean="0">
              <a:solidFill>
                <a:srgbClr val="002060"/>
              </a:solidFill>
            </a:endParaRPr>
          </a:p>
          <a:p>
            <a:pPr algn="ctr"/>
            <a:endParaRPr lang="bg-BG" sz="2800" b="1" dirty="0">
              <a:solidFill>
                <a:srgbClr val="002060"/>
              </a:solidFill>
            </a:endParaRPr>
          </a:p>
          <a:p>
            <a:pPr algn="ctr"/>
            <a:r>
              <a:rPr lang="bg-BG" sz="2800" b="1" dirty="0" smtClean="0">
                <a:solidFill>
                  <a:srgbClr val="002060"/>
                </a:solidFill>
              </a:rPr>
              <a:t>Благодаря за вниманието!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>
              <a:solidFill>
                <a:srgbClr val="FF0000"/>
              </a:solidFill>
            </a:endParaRP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384816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Задължения, регламентирани в Закона за водите</a:t>
            </a:r>
            <a:endParaRPr lang="bg-BG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362200"/>
            <a:ext cx="655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За контрол </a:t>
            </a:r>
            <a:r>
              <a:rPr lang="bg-BG" b="1" dirty="0">
                <a:solidFill>
                  <a:srgbClr val="002060"/>
                </a:solidFill>
              </a:rPr>
              <a:t>– БД - </a:t>
            </a:r>
            <a:r>
              <a:rPr lang="bg-BG" b="1" dirty="0" smtClean="0">
                <a:solidFill>
                  <a:srgbClr val="002060"/>
                </a:solidFill>
              </a:rPr>
              <a:t>чл</a:t>
            </a:r>
            <a:r>
              <a:rPr lang="bg-BG" b="1" dirty="0">
                <a:solidFill>
                  <a:srgbClr val="002060"/>
                </a:solidFill>
              </a:rPr>
              <a:t>. 188. (1</a:t>
            </a:r>
            <a:r>
              <a:rPr lang="bg-BG" b="1" dirty="0" smtClean="0">
                <a:solidFill>
                  <a:srgbClr val="002060"/>
                </a:solidFill>
              </a:rPr>
              <a:t>), т.1;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algn="just"/>
            <a:r>
              <a:rPr lang="bg-BG" b="1" dirty="0" smtClean="0">
                <a:solidFill>
                  <a:srgbClr val="002060"/>
                </a:solidFill>
              </a:rPr>
              <a:t>2. За предприемане на действия за осигуряване на речна </a:t>
            </a:r>
            <a:r>
              <a:rPr lang="bg-BG" b="1" dirty="0" err="1" smtClean="0">
                <a:solidFill>
                  <a:srgbClr val="002060"/>
                </a:solidFill>
              </a:rPr>
              <a:t>проводимост</a:t>
            </a:r>
            <a:r>
              <a:rPr lang="bg-BG" b="1" dirty="0">
                <a:solidFill>
                  <a:srgbClr val="002060"/>
                </a:solidFill>
              </a:rPr>
              <a:t> </a:t>
            </a:r>
            <a:r>
              <a:rPr lang="bg-BG" b="1" dirty="0" smtClean="0">
                <a:solidFill>
                  <a:srgbClr val="002060"/>
                </a:solidFill>
              </a:rPr>
              <a:t>в извън урбанизирана територия на: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bg-BG" b="1" dirty="0" smtClean="0">
                <a:solidFill>
                  <a:srgbClr val="002060"/>
                </a:solidFill>
              </a:rPr>
              <a:t> областните управители  - чл. 140, ал. 5;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bg-BG" b="1" dirty="0" smtClean="0">
                <a:solidFill>
                  <a:srgbClr val="002060"/>
                </a:solidFill>
              </a:rPr>
              <a:t>„Напоителни системи“ ЕАД – в коригираните участъци – чл. 138, ал. 5, т. 2, буква ‚а“.</a:t>
            </a:r>
            <a:endParaRPr lang="bg-BG" b="1" dirty="0">
              <a:solidFill>
                <a:srgbClr val="002060"/>
              </a:solidFill>
            </a:endParaRP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2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9300" y="1144032"/>
            <a:ext cx="740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chemeClr val="accent5">
                    <a:lumMod val="25000"/>
                  </a:schemeClr>
                </a:solidFill>
              </a:rPr>
              <a:t>Действия от страна на отговорните органи:</a:t>
            </a:r>
            <a:endParaRPr lang="bg-BG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9050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Контрол, съгласно </a:t>
            </a:r>
            <a:r>
              <a:rPr lang="bg-BG" b="1" dirty="0">
                <a:solidFill>
                  <a:srgbClr val="002060"/>
                </a:solidFill>
              </a:rPr>
              <a:t>План – графика на БД за съответната </a:t>
            </a:r>
            <a:r>
              <a:rPr lang="bg-BG" b="1" dirty="0" smtClean="0">
                <a:solidFill>
                  <a:srgbClr val="002060"/>
                </a:solidFill>
              </a:rPr>
              <a:t>година</a:t>
            </a:r>
            <a:r>
              <a:rPr lang="bg-BG" b="1" dirty="0">
                <a:solidFill>
                  <a:srgbClr val="002060"/>
                </a:solidFill>
              </a:rPr>
              <a:t>, </a:t>
            </a:r>
            <a:r>
              <a:rPr lang="bg-BG" b="1" dirty="0" smtClean="0">
                <a:solidFill>
                  <a:srgbClr val="002060"/>
                </a:solidFill>
              </a:rPr>
              <a:t>включващ речни участъци: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b="1" dirty="0" smtClean="0">
                <a:solidFill>
                  <a:srgbClr val="002060"/>
                </a:solidFill>
              </a:rPr>
              <a:t> попадащи в РЗПРН,  за които има разписани мерки в ПМ на ПУРН 2016 – 2021 г.;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b="1" dirty="0" smtClean="0">
                <a:solidFill>
                  <a:srgbClr val="002060"/>
                </a:solidFill>
              </a:rPr>
              <a:t>Участъци от главните реки и притоците им от </a:t>
            </a:r>
            <a:r>
              <a:rPr lang="en-US" b="1" dirty="0" smtClean="0">
                <a:solidFill>
                  <a:srgbClr val="002060"/>
                </a:solidFill>
              </a:rPr>
              <a:t>I </a:t>
            </a:r>
            <a:r>
              <a:rPr lang="en-US" b="1" baseline="30000" dirty="0" smtClean="0">
                <a:solidFill>
                  <a:srgbClr val="002060"/>
                </a:solidFill>
              </a:rPr>
              <a:t>–</a:t>
            </a:r>
            <a:r>
              <a:rPr lang="en-GB" b="1" baseline="30000" dirty="0" smtClean="0">
                <a:solidFill>
                  <a:srgbClr val="002060"/>
                </a:solidFill>
              </a:rPr>
              <a:t> </a:t>
            </a:r>
            <a:r>
              <a:rPr lang="bg-BG" b="1" baseline="30000" dirty="0" smtClean="0">
                <a:solidFill>
                  <a:srgbClr val="002060"/>
                </a:solidFill>
              </a:rPr>
              <a:t>ви </a:t>
            </a:r>
            <a:r>
              <a:rPr lang="bg-BG" b="1" dirty="0" smtClean="0">
                <a:solidFill>
                  <a:srgbClr val="002060"/>
                </a:solidFill>
              </a:rPr>
              <a:t>порядък;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b="1" dirty="0" smtClean="0">
                <a:solidFill>
                  <a:srgbClr val="002060"/>
                </a:solidFill>
              </a:rPr>
              <a:t>С нарушена </a:t>
            </a:r>
            <a:r>
              <a:rPr lang="bg-BG" b="1" dirty="0" err="1" smtClean="0">
                <a:solidFill>
                  <a:srgbClr val="002060"/>
                </a:solidFill>
              </a:rPr>
              <a:t>проводимост</a:t>
            </a:r>
            <a:r>
              <a:rPr lang="bg-BG" b="1" dirty="0" smtClean="0">
                <a:solidFill>
                  <a:srgbClr val="002060"/>
                </a:solidFill>
              </a:rPr>
              <a:t> по данни от областните и общински администрации и „НС“ ЕАД“ .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algn="just"/>
            <a:r>
              <a:rPr lang="bg-BG" b="1" dirty="0" smtClean="0">
                <a:solidFill>
                  <a:srgbClr val="002060"/>
                </a:solidFill>
              </a:rPr>
              <a:t>2.  Участие в Междуведомствени комисии – след получаване на Заповеди от съответните областни управители.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g-BG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bg-BG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endParaRPr lang="bg-BG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6118"/>
            <a:ext cx="9144000" cy="65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42950" y="1330544"/>
            <a:ext cx="7391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/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За </a:t>
            </a:r>
            <a:r>
              <a:rPr lang="ru-RU" b="1" dirty="0" err="1" smtClean="0">
                <a:solidFill>
                  <a:srgbClr val="002060"/>
                </a:solidFill>
              </a:rPr>
              <a:t>извършените</a:t>
            </a:r>
            <a:r>
              <a:rPr lang="ru-RU" b="1" dirty="0" smtClean="0">
                <a:solidFill>
                  <a:srgbClr val="002060"/>
                </a:solidFill>
              </a:rPr>
              <a:t> проверки се:</a:t>
            </a:r>
          </a:p>
          <a:p>
            <a:pPr algn="just"/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002060"/>
                </a:solidFill>
              </a:rPr>
              <a:t>Съставят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констативни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протоколи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002060"/>
                </a:solidFill>
              </a:rPr>
              <a:t>Дават</a:t>
            </a:r>
            <a:r>
              <a:rPr lang="ru-RU" b="1" dirty="0" smtClean="0">
                <a:solidFill>
                  <a:srgbClr val="002060"/>
                </a:solidFill>
              </a:rPr>
              <a:t> предписания на </a:t>
            </a:r>
            <a:r>
              <a:rPr lang="ru-RU" b="1" dirty="0" err="1" smtClean="0">
                <a:solidFill>
                  <a:srgbClr val="002060"/>
                </a:solidFill>
              </a:rPr>
              <a:t>отговорните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органи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съгласно</a:t>
            </a:r>
            <a:r>
              <a:rPr lang="ru-RU" b="1" dirty="0" smtClean="0">
                <a:solidFill>
                  <a:srgbClr val="002060"/>
                </a:solidFill>
              </a:rPr>
              <a:t> Закона за водите;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err="1" smtClean="0">
                <a:solidFill>
                  <a:srgbClr val="002060"/>
                </a:solidFill>
              </a:rPr>
              <a:t>Изготвят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доклади</a:t>
            </a:r>
            <a:r>
              <a:rPr lang="ru-RU" b="1" dirty="0" smtClean="0">
                <a:solidFill>
                  <a:srgbClr val="002060"/>
                </a:solidFill>
              </a:rPr>
              <a:t> до </a:t>
            </a:r>
            <a:r>
              <a:rPr lang="ru-RU" b="1" dirty="0" err="1" smtClean="0">
                <a:solidFill>
                  <a:srgbClr val="002060"/>
                </a:solidFill>
              </a:rPr>
              <a:t>областните</a:t>
            </a:r>
            <a:r>
              <a:rPr lang="ru-RU" b="1" dirty="0" smtClean="0">
                <a:solidFill>
                  <a:srgbClr val="002060"/>
                </a:solidFill>
              </a:rPr>
              <a:t> администрации и дирекция </a:t>
            </a:r>
            <a:r>
              <a:rPr lang="en-US" b="1" dirty="0" smtClean="0">
                <a:solidFill>
                  <a:srgbClr val="002060"/>
                </a:solidFill>
              </a:rPr>
              <a:t>“</a:t>
            </a:r>
            <a:r>
              <a:rPr lang="ru-RU" b="1" dirty="0" smtClean="0">
                <a:solidFill>
                  <a:srgbClr val="002060"/>
                </a:solidFill>
              </a:rPr>
              <a:t>УВ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към</a:t>
            </a:r>
            <a:r>
              <a:rPr lang="ru-RU" b="1" dirty="0" smtClean="0">
                <a:solidFill>
                  <a:srgbClr val="002060"/>
                </a:solidFill>
              </a:rPr>
              <a:t> МОСВ;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b="1" dirty="0" smtClean="0">
                <a:solidFill>
                  <a:srgbClr val="002060"/>
                </a:solidFill>
              </a:rPr>
              <a:t>Съставят АУАН и издават НП;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bg-BG" b="1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bg-BG" b="1" dirty="0" smtClean="0">
                <a:solidFill>
                  <a:srgbClr val="002060"/>
                </a:solidFill>
              </a:rPr>
              <a:t>Поддържа регистър в ел.вид на проверените участъци, съдържащ: поречие, местоположение, географски координати,  състояние, предписания, дължина, </a:t>
            </a:r>
            <a:r>
              <a:rPr lang="bg-BG" sz="2400" b="1" dirty="0" smtClean="0">
                <a:solidFill>
                  <a:srgbClr val="002060"/>
                </a:solidFill>
              </a:rPr>
              <a:t>приоритет</a:t>
            </a:r>
            <a:r>
              <a:rPr lang="bg-BG" b="1" dirty="0" smtClean="0">
                <a:solidFill>
                  <a:srgbClr val="002060"/>
                </a:solidFill>
              </a:rPr>
              <a:t> и др. данни.</a:t>
            </a:r>
            <a:endParaRPr lang="en-US" b="1" dirty="0" smtClean="0">
              <a:solidFill>
                <a:srgbClr val="002060"/>
              </a:solidFill>
            </a:endParaRPr>
          </a:p>
        </p:txBody>
      </p:sp>
      <p:sp>
        <p:nvSpPr>
          <p:cNvPr id="2" name="Правоъгълник 1"/>
          <p:cNvSpPr/>
          <p:nvPr/>
        </p:nvSpPr>
        <p:spPr>
          <a:xfrm>
            <a:off x="533400" y="773668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Действия от страна на </a:t>
            </a:r>
            <a:r>
              <a:rPr lang="ru-RU" b="1" dirty="0" err="1">
                <a:solidFill>
                  <a:srgbClr val="002060"/>
                </a:solidFill>
              </a:rPr>
              <a:t>Басейновите</a:t>
            </a:r>
            <a:r>
              <a:rPr lang="ru-RU" b="1" dirty="0">
                <a:solidFill>
                  <a:srgbClr val="002060"/>
                </a:solidFill>
              </a:rPr>
              <a:t> дирекции</a:t>
            </a: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854859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4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716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bg-BG" dirty="0" smtClean="0"/>
              <a:t>      </a:t>
            </a:r>
            <a:r>
              <a:rPr lang="bg-BG" b="1" i="1" dirty="0" smtClean="0">
                <a:solidFill>
                  <a:srgbClr val="002060"/>
                </a:solidFill>
              </a:rPr>
              <a:t>Приоритет на речния участък, съгласно Методически указания на МОСВ за повишаване ефективността и ефикасността на осъществения контрол от БД на </a:t>
            </a:r>
            <a:r>
              <a:rPr lang="bg-BG" b="1" i="1" dirty="0" err="1" smtClean="0">
                <a:solidFill>
                  <a:srgbClr val="002060"/>
                </a:solidFill>
              </a:rPr>
              <a:t>проводимостта</a:t>
            </a:r>
            <a:r>
              <a:rPr lang="bg-BG" b="1" i="1" dirty="0" smtClean="0">
                <a:solidFill>
                  <a:srgbClr val="002060"/>
                </a:solidFill>
              </a:rPr>
              <a:t> на речните легла </a:t>
            </a:r>
            <a:endParaRPr lang="bg-BG" b="1" i="1" dirty="0">
              <a:solidFill>
                <a:srgbClr val="002060"/>
              </a:solidFill>
            </a:endParaRP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952500" y="2514600"/>
            <a:ext cx="71247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b="1" dirty="0" smtClean="0">
                <a:solidFill>
                  <a:srgbClr val="002060"/>
                </a:solidFill>
              </a:rPr>
              <a:t>1 – </a:t>
            </a:r>
            <a:r>
              <a:rPr lang="bg-BG" sz="2000" b="1" baseline="30000" dirty="0" smtClean="0">
                <a:solidFill>
                  <a:srgbClr val="002060"/>
                </a:solidFill>
              </a:rPr>
              <a:t>ви</a:t>
            </a:r>
            <a:r>
              <a:rPr lang="bg-BG" sz="2000" b="1" dirty="0" smtClean="0">
                <a:solidFill>
                  <a:srgbClr val="002060"/>
                </a:solidFill>
              </a:rPr>
              <a:t>  </a:t>
            </a:r>
            <a:r>
              <a:rPr lang="bg-BG" b="1" dirty="0" smtClean="0">
                <a:solidFill>
                  <a:srgbClr val="002060"/>
                </a:solidFill>
              </a:rPr>
              <a:t>приоритет, по отношение на необходимостта от предприемане на действия за осигуряване на </a:t>
            </a:r>
            <a:r>
              <a:rPr lang="bg-BG" b="1" dirty="0" err="1" smtClean="0">
                <a:solidFill>
                  <a:srgbClr val="002060"/>
                </a:solidFill>
              </a:rPr>
              <a:t>проводимост</a:t>
            </a:r>
            <a:r>
              <a:rPr lang="bg-BG" b="1" dirty="0" smtClean="0">
                <a:solidFill>
                  <a:srgbClr val="002060"/>
                </a:solidFill>
              </a:rPr>
              <a:t> -  в близост до жилищни постройки, водоизточник за ПБВ на населено място;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algn="just"/>
            <a:r>
              <a:rPr lang="bg-BG" sz="2000" b="1" dirty="0" smtClean="0">
                <a:solidFill>
                  <a:srgbClr val="002060"/>
                </a:solidFill>
              </a:rPr>
              <a:t>2 – </a:t>
            </a:r>
            <a:r>
              <a:rPr lang="bg-BG" sz="2000" b="1" baseline="30000" dirty="0" smtClean="0">
                <a:solidFill>
                  <a:srgbClr val="002060"/>
                </a:solidFill>
              </a:rPr>
              <a:t>ри</a:t>
            </a:r>
            <a:r>
              <a:rPr lang="bg-BG" sz="2000" b="1" dirty="0" smtClean="0">
                <a:solidFill>
                  <a:srgbClr val="002060"/>
                </a:solidFill>
              </a:rPr>
              <a:t> </a:t>
            </a:r>
            <a:r>
              <a:rPr lang="bg-BG" b="1" dirty="0" smtClean="0">
                <a:solidFill>
                  <a:srgbClr val="002060"/>
                </a:solidFill>
              </a:rPr>
              <a:t>приоритет – в близост до пътна и линейна инфраструктура;</a:t>
            </a:r>
          </a:p>
          <a:p>
            <a:pPr algn="just"/>
            <a:endParaRPr lang="bg-BG" b="1" dirty="0" smtClean="0">
              <a:solidFill>
                <a:srgbClr val="002060"/>
              </a:solidFill>
            </a:endParaRPr>
          </a:p>
          <a:p>
            <a:pPr algn="just"/>
            <a:r>
              <a:rPr lang="bg-BG" sz="2000" b="1" dirty="0" smtClean="0">
                <a:solidFill>
                  <a:srgbClr val="002060"/>
                </a:solidFill>
              </a:rPr>
              <a:t>3-</a:t>
            </a:r>
            <a:r>
              <a:rPr lang="bg-BG" sz="2000" b="1" baseline="30000" dirty="0" smtClean="0">
                <a:solidFill>
                  <a:srgbClr val="002060"/>
                </a:solidFill>
              </a:rPr>
              <a:t>ти</a:t>
            </a:r>
            <a:r>
              <a:rPr lang="bg-BG" b="1" baseline="30000" dirty="0" smtClean="0">
                <a:solidFill>
                  <a:srgbClr val="002060"/>
                </a:solidFill>
              </a:rPr>
              <a:t> </a:t>
            </a:r>
            <a:r>
              <a:rPr lang="bg-BG" b="1" dirty="0" smtClean="0">
                <a:solidFill>
                  <a:srgbClr val="002060"/>
                </a:solidFill>
              </a:rPr>
              <a:t>приоритет – в близост до обработваеми земеделски земи, паметници на културата.</a:t>
            </a:r>
            <a:endParaRPr lang="bg-BG" b="1" dirty="0">
              <a:solidFill>
                <a:srgbClr val="002060"/>
              </a:solidFill>
            </a:endParaRPr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5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399" y="2367171"/>
            <a:ext cx="70865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Изготвя</a:t>
            </a:r>
            <a:r>
              <a:rPr lang="ru-RU" b="1" dirty="0" smtClean="0">
                <a:solidFill>
                  <a:srgbClr val="002060"/>
                </a:solidFill>
              </a:rPr>
              <a:t> се анализ </a:t>
            </a:r>
            <a:r>
              <a:rPr lang="ru-RU" b="1" dirty="0">
                <a:solidFill>
                  <a:srgbClr val="002060"/>
                </a:solidFill>
              </a:rPr>
              <a:t>и  Обща карта за </a:t>
            </a:r>
            <a:r>
              <a:rPr lang="ru-RU" b="1" dirty="0" err="1">
                <a:solidFill>
                  <a:srgbClr val="002060"/>
                </a:solidFill>
              </a:rPr>
              <a:t>състоянието</a:t>
            </a:r>
            <a:r>
              <a:rPr lang="ru-RU" b="1" dirty="0">
                <a:solidFill>
                  <a:srgbClr val="002060"/>
                </a:solidFill>
              </a:rPr>
              <a:t> и </a:t>
            </a:r>
            <a:r>
              <a:rPr lang="ru-RU" b="1" dirty="0" err="1">
                <a:solidFill>
                  <a:srgbClr val="002060"/>
                </a:solidFill>
              </a:rPr>
              <a:t>нарушената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проводимост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err="1">
                <a:solidFill>
                  <a:srgbClr val="002060"/>
                </a:solidFill>
              </a:rPr>
              <a:t>речните</a:t>
            </a:r>
            <a:r>
              <a:rPr lang="ru-RU" b="1" dirty="0">
                <a:solidFill>
                  <a:srgbClr val="002060"/>
                </a:solidFill>
              </a:rPr>
              <a:t> легла и </a:t>
            </a:r>
            <a:r>
              <a:rPr lang="ru-RU" b="1" dirty="0" err="1">
                <a:solidFill>
                  <a:srgbClr val="002060"/>
                </a:solidFill>
              </a:rPr>
              <a:t>състоянието</a:t>
            </a:r>
            <a:r>
              <a:rPr lang="ru-RU" b="1" dirty="0">
                <a:solidFill>
                  <a:srgbClr val="002060"/>
                </a:solidFill>
              </a:rPr>
              <a:t> и </a:t>
            </a:r>
            <a:r>
              <a:rPr lang="ru-RU" b="1" dirty="0" err="1">
                <a:solidFill>
                  <a:srgbClr val="002060"/>
                </a:solidFill>
              </a:rPr>
              <a:t>нарушената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проводимостна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речните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участъци</a:t>
            </a:r>
            <a:r>
              <a:rPr lang="ru-RU" b="1" dirty="0">
                <a:solidFill>
                  <a:srgbClr val="002060"/>
                </a:solidFill>
              </a:rPr>
              <a:t> до 500 м след </a:t>
            </a:r>
            <a:r>
              <a:rPr lang="ru-RU" b="1" dirty="0" err="1">
                <a:solidFill>
                  <a:srgbClr val="002060"/>
                </a:solidFill>
              </a:rPr>
              <a:t>язовирните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стени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>
                <a:solidFill>
                  <a:srgbClr val="002060"/>
                </a:solidFill>
              </a:rPr>
              <a:t>публично </a:t>
            </a:r>
            <a:r>
              <a:rPr lang="ru-RU" b="1" dirty="0" err="1">
                <a:solidFill>
                  <a:srgbClr val="002060"/>
                </a:solidFill>
              </a:rPr>
              <a:t>достъпна</a:t>
            </a:r>
            <a:r>
              <a:rPr lang="ru-RU" b="1" dirty="0">
                <a:solidFill>
                  <a:srgbClr val="002060"/>
                </a:solidFill>
              </a:rPr>
              <a:t> на </a:t>
            </a:r>
            <a:r>
              <a:rPr lang="ru-RU" b="1" dirty="0" smtClean="0">
                <a:solidFill>
                  <a:srgbClr val="002060"/>
                </a:solidFill>
              </a:rPr>
              <a:t>сайта на всяка БД, </a:t>
            </a:r>
            <a:r>
              <a:rPr lang="ru-RU" b="1" dirty="0" err="1" smtClean="0">
                <a:solidFill>
                  <a:srgbClr val="002060"/>
                </a:solidFill>
              </a:rPr>
              <a:t>съответно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до 30 юли и 30 </a:t>
            </a:r>
            <a:r>
              <a:rPr lang="ru-RU" b="1" dirty="0" err="1" smtClean="0">
                <a:solidFill>
                  <a:srgbClr val="002060"/>
                </a:solidFill>
              </a:rPr>
              <a:t>януари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1351" y="1143000"/>
            <a:ext cx="6210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Действия от страна на </a:t>
            </a:r>
            <a:r>
              <a:rPr lang="ru-RU" b="1" dirty="0" err="1">
                <a:solidFill>
                  <a:srgbClr val="002060"/>
                </a:solidFill>
              </a:rPr>
              <a:t>Басейновите</a:t>
            </a:r>
            <a:r>
              <a:rPr lang="ru-RU" b="1" dirty="0">
                <a:solidFill>
                  <a:srgbClr val="002060"/>
                </a:solidFill>
              </a:rPr>
              <a:t> дирекции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4467" y="3244334"/>
            <a:ext cx="2463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bg-BG" b="1" dirty="0" smtClean="0">
              <a:solidFill>
                <a:srgbClr val="002060"/>
              </a:solidFill>
            </a:endParaRPr>
          </a:p>
          <a:p>
            <a:r>
              <a:rPr lang="en-US" b="1" dirty="0" err="1" smtClean="0">
                <a:solidFill>
                  <a:srgbClr val="002060"/>
                </a:solidFill>
                <a:hlinkClick r:id="rId2" action="ppaction://hlinkfile"/>
              </a:rPr>
              <a:t>karta</a:t>
            </a:r>
            <a:r>
              <a:rPr lang="en-US" b="1" dirty="0" smtClean="0">
                <a:solidFill>
                  <a:srgbClr val="002060"/>
                </a:solidFill>
                <a:hlinkClick r:id="rId2" action="ppaction://hlinkfile"/>
              </a:rPr>
              <a:t> prowodimost.pdf</a:t>
            </a:r>
            <a:endParaRPr lang="bg-BG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6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28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1600200"/>
            <a:ext cx="76009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>
                <a:solidFill>
                  <a:srgbClr val="002060"/>
                </a:solidFill>
              </a:rPr>
              <a:t>Извършени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са</a:t>
            </a:r>
            <a:r>
              <a:rPr lang="ru-RU" sz="1600" b="1" dirty="0">
                <a:solidFill>
                  <a:srgbClr val="002060"/>
                </a:solidFill>
              </a:rPr>
              <a:t> 230 </a:t>
            </a:r>
            <a:r>
              <a:rPr lang="ru-RU" sz="1600" b="1" dirty="0" err="1">
                <a:solidFill>
                  <a:srgbClr val="002060"/>
                </a:solidFill>
              </a:rPr>
              <a:t>броя</a:t>
            </a:r>
            <a:r>
              <a:rPr lang="ru-RU" sz="1600" b="1" dirty="0">
                <a:solidFill>
                  <a:srgbClr val="002060"/>
                </a:solidFill>
              </a:rPr>
              <a:t> проверки в </a:t>
            </a:r>
            <a:r>
              <a:rPr lang="ru-RU" sz="1600" b="1" dirty="0" err="1">
                <a:solidFill>
                  <a:srgbClr val="002060"/>
                </a:solidFill>
              </a:rPr>
              <a:t>областите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Кюстендил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Перник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Благоевград</a:t>
            </a:r>
            <a:r>
              <a:rPr lang="ru-RU" sz="1600" b="1" dirty="0">
                <a:solidFill>
                  <a:srgbClr val="002060"/>
                </a:solidFill>
              </a:rPr>
              <a:t>, Смолян и </a:t>
            </a:r>
            <a:r>
              <a:rPr lang="ru-RU" sz="1600" b="1" dirty="0" err="1">
                <a:solidFill>
                  <a:srgbClr val="002060"/>
                </a:solidFill>
              </a:rPr>
              <a:t>Пазарджик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 smtClean="0">
                <a:solidFill>
                  <a:srgbClr val="002060"/>
                </a:solidFill>
              </a:rPr>
              <a:t>Участъците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с нарушена </a:t>
            </a:r>
            <a:r>
              <a:rPr lang="ru-RU" sz="1600" b="1" dirty="0" err="1">
                <a:solidFill>
                  <a:srgbClr val="002060"/>
                </a:solidFill>
              </a:rPr>
              <a:t>проводимост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са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приоритизирани</a:t>
            </a:r>
            <a:r>
              <a:rPr lang="ru-RU" sz="1600" b="1" dirty="0">
                <a:solidFill>
                  <a:srgbClr val="002060"/>
                </a:solidFill>
              </a:rPr>
              <a:t> по </a:t>
            </a:r>
            <a:r>
              <a:rPr lang="ru-RU" sz="1600" b="1" dirty="0" err="1">
                <a:solidFill>
                  <a:srgbClr val="002060"/>
                </a:solidFill>
              </a:rPr>
              <a:t>следните</a:t>
            </a:r>
            <a:r>
              <a:rPr lang="ru-RU" sz="1600" b="1" dirty="0">
                <a:solidFill>
                  <a:srgbClr val="002060"/>
                </a:solidFill>
              </a:rPr>
              <a:t> критерии: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• 1-ви приоритет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- 46 </a:t>
            </a:r>
            <a:r>
              <a:rPr lang="ru-RU" sz="1600" b="1" dirty="0" err="1">
                <a:solidFill>
                  <a:srgbClr val="002060"/>
                </a:solidFill>
              </a:rPr>
              <a:t>участъка</a:t>
            </a:r>
            <a:r>
              <a:rPr lang="ru-RU" sz="1600" b="1" dirty="0" smtClean="0">
                <a:solidFill>
                  <a:srgbClr val="002060"/>
                </a:solidFill>
              </a:rPr>
              <a:t>;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• 2-ри 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- 28 </a:t>
            </a:r>
            <a:r>
              <a:rPr lang="ru-RU" sz="1600" b="1" dirty="0" err="1">
                <a:solidFill>
                  <a:srgbClr val="002060"/>
                </a:solidFill>
              </a:rPr>
              <a:t>участъка</a:t>
            </a:r>
            <a:r>
              <a:rPr lang="ru-RU" sz="1600" b="1" dirty="0" smtClean="0">
                <a:solidFill>
                  <a:srgbClr val="002060"/>
                </a:solidFill>
              </a:rPr>
              <a:t>;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• 3-ти приоритет </a:t>
            </a:r>
            <a:r>
              <a:rPr lang="ru-RU" sz="1600" b="1" dirty="0" smtClean="0">
                <a:solidFill>
                  <a:srgbClr val="002060"/>
                </a:solidFill>
              </a:rPr>
              <a:t>- </a:t>
            </a:r>
            <a:r>
              <a:rPr lang="ru-RU" sz="1600" b="1" dirty="0">
                <a:solidFill>
                  <a:srgbClr val="002060"/>
                </a:solidFill>
              </a:rPr>
              <a:t>156 </a:t>
            </a:r>
            <a:r>
              <a:rPr lang="ru-RU" sz="1600" b="1" dirty="0" err="1">
                <a:solidFill>
                  <a:srgbClr val="002060"/>
                </a:solidFill>
              </a:rPr>
              <a:t>участъка</a:t>
            </a:r>
            <a:r>
              <a:rPr lang="ru-RU" sz="1600" b="1" dirty="0">
                <a:solidFill>
                  <a:srgbClr val="002060"/>
                </a:solidFill>
              </a:rPr>
              <a:t>.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 err="1">
                <a:solidFill>
                  <a:srgbClr val="002060"/>
                </a:solidFill>
              </a:rPr>
              <a:t>Проверените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речни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участъци</a:t>
            </a:r>
            <a:r>
              <a:rPr lang="ru-RU" sz="1600" b="1" dirty="0">
                <a:solidFill>
                  <a:srgbClr val="002060"/>
                </a:solidFill>
              </a:rPr>
              <a:t> и </a:t>
            </a:r>
            <a:r>
              <a:rPr lang="ru-RU" sz="1600" b="1" dirty="0" err="1">
                <a:solidFill>
                  <a:srgbClr val="002060"/>
                </a:solidFill>
              </a:rPr>
              <a:t>участъци</a:t>
            </a:r>
            <a:r>
              <a:rPr lang="ru-RU" sz="1600" b="1" dirty="0">
                <a:solidFill>
                  <a:srgbClr val="002060"/>
                </a:solidFill>
              </a:rPr>
              <a:t> на </a:t>
            </a:r>
            <a:r>
              <a:rPr lang="ru-RU" sz="1600" b="1" dirty="0" err="1">
                <a:solidFill>
                  <a:srgbClr val="002060"/>
                </a:solidFill>
              </a:rPr>
              <a:t>разстояние</a:t>
            </a:r>
            <a:r>
              <a:rPr lang="ru-RU" sz="1600" b="1" dirty="0">
                <a:solidFill>
                  <a:srgbClr val="002060"/>
                </a:solidFill>
              </a:rPr>
              <a:t> 500м. след </a:t>
            </a:r>
            <a:r>
              <a:rPr lang="ru-RU" sz="1600" b="1" dirty="0" err="1">
                <a:solidFill>
                  <a:srgbClr val="002060"/>
                </a:solidFill>
              </a:rPr>
              <a:t>язовирни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стени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са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обозначени</a:t>
            </a:r>
            <a:r>
              <a:rPr lang="ru-RU" sz="1600" b="1" dirty="0">
                <a:solidFill>
                  <a:srgbClr val="002060"/>
                </a:solidFill>
              </a:rPr>
              <a:t> с различен </a:t>
            </a:r>
            <a:r>
              <a:rPr lang="ru-RU" sz="1600" b="1" dirty="0" err="1">
                <a:solidFill>
                  <a:srgbClr val="002060"/>
                </a:solidFill>
              </a:rPr>
              <a:t>цвят</a:t>
            </a:r>
            <a:r>
              <a:rPr lang="ru-RU" sz="1600" b="1" dirty="0">
                <a:solidFill>
                  <a:srgbClr val="002060"/>
                </a:solidFill>
              </a:rPr>
              <a:t> за </a:t>
            </a:r>
            <a:r>
              <a:rPr lang="ru-RU" sz="1600" b="1" dirty="0" err="1">
                <a:solidFill>
                  <a:srgbClr val="002060"/>
                </a:solidFill>
              </a:rPr>
              <a:t>всеки</a:t>
            </a:r>
            <a:r>
              <a:rPr lang="ru-RU" sz="1600" b="1" dirty="0">
                <a:solidFill>
                  <a:srgbClr val="002060"/>
                </a:solidFill>
              </a:rPr>
              <a:t> приоритет, с цел </a:t>
            </a:r>
            <a:r>
              <a:rPr lang="ru-RU" sz="1600" b="1" dirty="0" err="1">
                <a:solidFill>
                  <a:srgbClr val="002060"/>
                </a:solidFill>
              </a:rPr>
              <a:t>достъпност</a:t>
            </a:r>
            <a:r>
              <a:rPr lang="ru-RU" sz="1600" b="1" dirty="0">
                <a:solidFill>
                  <a:srgbClr val="002060"/>
                </a:solidFill>
              </a:rPr>
              <a:t> на </a:t>
            </a:r>
            <a:r>
              <a:rPr lang="ru-RU" sz="1600" b="1" dirty="0" err="1">
                <a:solidFill>
                  <a:srgbClr val="002060"/>
                </a:solidFill>
              </a:rPr>
              <a:t>информацията</a:t>
            </a:r>
            <a:r>
              <a:rPr lang="ru-RU" sz="1600" b="1" dirty="0">
                <a:solidFill>
                  <a:srgbClr val="002060"/>
                </a:solidFill>
              </a:rPr>
              <a:t> и </a:t>
            </a:r>
            <a:r>
              <a:rPr lang="ru-RU" sz="1600" b="1" dirty="0" err="1">
                <a:solidFill>
                  <a:srgbClr val="002060"/>
                </a:solidFill>
              </a:rPr>
              <a:t>възможност</a:t>
            </a:r>
            <a:r>
              <a:rPr lang="ru-RU" sz="1600" b="1" dirty="0">
                <a:solidFill>
                  <a:srgbClr val="002060"/>
                </a:solidFill>
              </a:rPr>
              <a:t> за </a:t>
            </a:r>
            <a:r>
              <a:rPr lang="ru-RU" sz="1600" b="1" dirty="0" err="1">
                <a:solidFill>
                  <a:srgbClr val="002060"/>
                </a:solidFill>
              </a:rPr>
              <a:t>анализи</a:t>
            </a:r>
            <a:r>
              <a:rPr lang="ru-RU" sz="1600" b="1" dirty="0">
                <a:solidFill>
                  <a:srgbClr val="002060"/>
                </a:solidFill>
              </a:rPr>
              <a:t>, </a:t>
            </a:r>
            <a:r>
              <a:rPr lang="ru-RU" sz="1600" b="1" dirty="0" err="1">
                <a:solidFill>
                  <a:srgbClr val="002060"/>
                </a:solidFill>
              </a:rPr>
              <a:t>като</a:t>
            </a:r>
            <a:r>
              <a:rPr lang="ru-RU" sz="1600" b="1" dirty="0">
                <a:solidFill>
                  <a:srgbClr val="002060"/>
                </a:solidFill>
              </a:rPr>
              <a:t>:</a:t>
            </a:r>
          </a:p>
          <a:p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• С </a:t>
            </a:r>
            <a:r>
              <a:rPr lang="ru-RU" sz="1600" b="1" dirty="0" err="1">
                <a:solidFill>
                  <a:srgbClr val="002060"/>
                </a:solidFill>
              </a:rPr>
              <a:t>лилав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цвят</a:t>
            </a:r>
            <a:r>
              <a:rPr lang="ru-RU" sz="1600" b="1" dirty="0">
                <a:solidFill>
                  <a:srgbClr val="002060"/>
                </a:solidFill>
              </a:rPr>
              <a:t> се </a:t>
            </a:r>
            <a:r>
              <a:rPr lang="ru-RU" sz="1600" b="1" dirty="0" err="1">
                <a:solidFill>
                  <a:srgbClr val="002060"/>
                </a:solidFill>
              </a:rPr>
              <a:t>обозначават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участъците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определени</a:t>
            </a:r>
            <a:r>
              <a:rPr lang="ru-RU" sz="1600" b="1" dirty="0">
                <a:solidFill>
                  <a:srgbClr val="002060"/>
                </a:solidFill>
              </a:rPr>
              <a:t> с 1-ви приоритет</a:t>
            </a:r>
            <a:r>
              <a:rPr lang="ru-RU" sz="1600" b="1" dirty="0" smtClean="0">
                <a:solidFill>
                  <a:srgbClr val="002060"/>
                </a:solidFill>
              </a:rPr>
              <a:t>;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• </a:t>
            </a:r>
            <a:r>
              <a:rPr lang="ru-RU" sz="1600" b="1" dirty="0" err="1">
                <a:solidFill>
                  <a:srgbClr val="002060"/>
                </a:solidFill>
              </a:rPr>
              <a:t>Със</a:t>
            </a:r>
            <a:r>
              <a:rPr lang="ru-RU" sz="1600" b="1" dirty="0">
                <a:solidFill>
                  <a:srgbClr val="002060"/>
                </a:solidFill>
              </a:rPr>
              <a:t> сив </a:t>
            </a:r>
            <a:r>
              <a:rPr lang="ru-RU" sz="1600" b="1" dirty="0" err="1">
                <a:solidFill>
                  <a:srgbClr val="002060"/>
                </a:solidFill>
              </a:rPr>
              <a:t>цвят</a:t>
            </a:r>
            <a:r>
              <a:rPr lang="ru-RU" sz="1600" b="1" dirty="0">
                <a:solidFill>
                  <a:srgbClr val="002060"/>
                </a:solidFill>
              </a:rPr>
              <a:t> се </a:t>
            </a:r>
            <a:r>
              <a:rPr lang="ru-RU" sz="1600" b="1" dirty="0" err="1">
                <a:solidFill>
                  <a:srgbClr val="002060"/>
                </a:solidFill>
              </a:rPr>
              <a:t>обозначават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участъците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определени</a:t>
            </a:r>
            <a:r>
              <a:rPr lang="ru-RU" sz="1600" b="1" dirty="0">
                <a:solidFill>
                  <a:srgbClr val="002060"/>
                </a:solidFill>
              </a:rPr>
              <a:t> с 2-ри приоритет</a:t>
            </a:r>
            <a:r>
              <a:rPr lang="ru-RU" sz="1600" b="1" dirty="0" smtClean="0">
                <a:solidFill>
                  <a:srgbClr val="002060"/>
                </a:solidFill>
              </a:rPr>
              <a:t>;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• </a:t>
            </a:r>
            <a:r>
              <a:rPr lang="ru-RU" sz="1600" b="1" dirty="0" err="1">
                <a:solidFill>
                  <a:srgbClr val="002060"/>
                </a:solidFill>
              </a:rPr>
              <a:t>Със</a:t>
            </a:r>
            <a:r>
              <a:rPr lang="ru-RU" sz="1600" b="1" dirty="0">
                <a:solidFill>
                  <a:srgbClr val="002060"/>
                </a:solidFill>
              </a:rPr>
              <a:t> зелен </a:t>
            </a:r>
            <a:r>
              <a:rPr lang="ru-RU" sz="1600" b="1" dirty="0" err="1">
                <a:solidFill>
                  <a:srgbClr val="002060"/>
                </a:solidFill>
              </a:rPr>
              <a:t>цвят</a:t>
            </a:r>
            <a:r>
              <a:rPr lang="ru-RU" sz="1600" b="1" dirty="0">
                <a:solidFill>
                  <a:srgbClr val="002060"/>
                </a:solidFill>
              </a:rPr>
              <a:t> се </a:t>
            </a:r>
            <a:r>
              <a:rPr lang="ru-RU" sz="1600" b="1" dirty="0" err="1">
                <a:solidFill>
                  <a:srgbClr val="002060"/>
                </a:solidFill>
              </a:rPr>
              <a:t>обозначават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участъците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определени</a:t>
            </a:r>
            <a:r>
              <a:rPr lang="ru-RU" sz="1600" b="1" dirty="0">
                <a:solidFill>
                  <a:srgbClr val="002060"/>
                </a:solidFill>
              </a:rPr>
              <a:t> с 3-ти </a:t>
            </a:r>
            <a:r>
              <a:rPr lang="ru-RU" sz="1600" b="1" dirty="0" smtClean="0">
                <a:solidFill>
                  <a:srgbClr val="002060"/>
                </a:solidFill>
              </a:rPr>
              <a:t>приоритет</a:t>
            </a:r>
            <a:r>
              <a:rPr lang="en-US" sz="1600" b="1" dirty="0" smtClean="0">
                <a:solidFill>
                  <a:srgbClr val="002060"/>
                </a:solidFill>
              </a:rPr>
              <a:t>.</a:t>
            </a:r>
          </a:p>
          <a:p>
            <a:endParaRPr lang="en-US" sz="1600" b="1" dirty="0">
              <a:solidFill>
                <a:srgbClr val="006699"/>
              </a:solidFill>
            </a:endParaRPr>
          </a:p>
          <a:p>
            <a:endParaRPr lang="bg-BG" sz="1600" b="1" dirty="0">
              <a:solidFill>
                <a:srgbClr val="006699"/>
              </a:solidFill>
            </a:endParaRPr>
          </a:p>
        </p:txBody>
      </p:sp>
      <p:sp>
        <p:nvSpPr>
          <p:cNvPr id="3" name="Правоъгълник 2"/>
          <p:cNvSpPr/>
          <p:nvPr/>
        </p:nvSpPr>
        <p:spPr>
          <a:xfrm>
            <a:off x="704850" y="1100328"/>
            <a:ext cx="4137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Анализ на данните към общата карта</a:t>
            </a:r>
            <a:endParaRPr lang="bg-BG" b="1" dirty="0">
              <a:solidFill>
                <a:srgbClr val="002060"/>
              </a:solidFill>
            </a:endParaRP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8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2438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b="1" dirty="0"/>
              <a:t> </a:t>
            </a:r>
            <a:endParaRPr lang="bg-BG" dirty="0"/>
          </a:p>
        </p:txBody>
      </p:sp>
      <p:sp>
        <p:nvSpPr>
          <p:cNvPr id="2" name="Текстово поле 1"/>
          <p:cNvSpPr txBox="1"/>
          <p:nvPr/>
        </p:nvSpPr>
        <p:spPr>
          <a:xfrm>
            <a:off x="609600" y="1011936"/>
            <a:ext cx="7696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Брой проверки  на речни участъци извън урбанизираните територии от страна на БДЗБР, попадащи в Югозападен регион през 2018 г.</a:t>
            </a:r>
          </a:p>
          <a:p>
            <a:endParaRPr lang="bg-BG" b="1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bg-BG" b="1" dirty="0" smtClean="0">
                <a:solidFill>
                  <a:srgbClr val="002060"/>
                </a:solidFill>
              </a:rPr>
              <a:t>В хода на МК  са проверени: - </a:t>
            </a:r>
            <a:r>
              <a:rPr lang="en-US" b="1" dirty="0" smtClean="0">
                <a:solidFill>
                  <a:srgbClr val="002060"/>
                </a:solidFill>
              </a:rPr>
              <a:t>93</a:t>
            </a:r>
            <a:r>
              <a:rPr lang="bg-BG" b="1" dirty="0" smtClean="0">
                <a:solidFill>
                  <a:srgbClr val="002060"/>
                </a:solidFill>
              </a:rPr>
              <a:t> бр. участъци; 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1.1. </a:t>
            </a:r>
            <a:r>
              <a:rPr lang="ru-RU" b="1" dirty="0" err="1" smtClean="0">
                <a:solidFill>
                  <a:srgbClr val="002060"/>
                </a:solidFill>
              </a:rPr>
              <a:t>Област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Благоевград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11 </a:t>
            </a:r>
            <a:r>
              <a:rPr lang="ru-RU" b="1" dirty="0" err="1" smtClean="0">
                <a:solidFill>
                  <a:srgbClr val="002060"/>
                </a:solidFill>
              </a:rPr>
              <a:t>бр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включени</a:t>
            </a:r>
            <a:r>
              <a:rPr lang="ru-RU" b="1" dirty="0" smtClean="0">
                <a:solidFill>
                  <a:srgbClr val="002060"/>
                </a:solidFill>
              </a:rPr>
              <a:t> в Проект по ТГС и за </a:t>
            </a:r>
            <a:r>
              <a:rPr lang="ru-RU" b="1" dirty="0" err="1" smtClean="0">
                <a:solidFill>
                  <a:srgbClr val="002060"/>
                </a:solidFill>
              </a:rPr>
              <a:t>тях</a:t>
            </a:r>
            <a:r>
              <a:rPr lang="ru-RU" b="1" dirty="0" smtClean="0">
                <a:solidFill>
                  <a:srgbClr val="002060"/>
                </a:solidFill>
              </a:rPr>
              <a:t> не </a:t>
            </a:r>
            <a:r>
              <a:rPr lang="ru-RU" b="1" dirty="0" err="1" smtClean="0">
                <a:solidFill>
                  <a:srgbClr val="002060"/>
                </a:solidFill>
              </a:rPr>
              <a:t>са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необходими</a:t>
            </a:r>
            <a:r>
              <a:rPr lang="ru-RU" b="1" dirty="0" smtClean="0">
                <a:solidFill>
                  <a:srgbClr val="002060"/>
                </a:solidFill>
              </a:rPr>
              <a:t> средства от </a:t>
            </a:r>
            <a:r>
              <a:rPr lang="ru-RU" b="1" dirty="0" err="1" smtClean="0">
                <a:solidFill>
                  <a:srgbClr val="002060"/>
                </a:solidFill>
              </a:rPr>
              <a:t>държавния</a:t>
            </a:r>
            <a:r>
              <a:rPr lang="ru-RU" b="1" dirty="0" smtClean="0">
                <a:solidFill>
                  <a:srgbClr val="002060"/>
                </a:solidFill>
              </a:rPr>
              <a:t> бюджет.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err="1" smtClean="0">
                <a:solidFill>
                  <a:srgbClr val="002060"/>
                </a:solidFill>
              </a:rPr>
              <a:t>Поречие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Струма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• 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1 – 1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 smtClean="0">
                <a:solidFill>
                  <a:srgbClr val="002060"/>
                </a:solidFill>
              </a:rPr>
              <a:t>.;  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• 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 2   - 1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• 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 3 –  17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  </a:t>
            </a:r>
          </a:p>
          <a:p>
            <a:pPr marL="342900" indent="-342900">
              <a:buAutoNum type="arabicPeriod"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err="1">
                <a:solidFill>
                  <a:srgbClr val="002060"/>
                </a:solidFill>
              </a:rPr>
              <a:t>Поречие</a:t>
            </a:r>
            <a:r>
              <a:rPr lang="ru-RU" b="1" dirty="0">
                <a:solidFill>
                  <a:srgbClr val="002060"/>
                </a:solidFill>
              </a:rPr>
              <a:t> Места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• 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1 – 1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 smtClean="0">
                <a:solidFill>
                  <a:srgbClr val="002060"/>
                </a:solidFill>
              </a:rPr>
              <a:t>.; 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• 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 2   - 1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• 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 3 –  23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endParaRPr lang="bg-BG" b="1" dirty="0" smtClean="0">
              <a:solidFill>
                <a:srgbClr val="002060"/>
              </a:solidFill>
            </a:endParaRPr>
          </a:p>
          <a:p>
            <a:r>
              <a:rPr lang="bg-BG" b="1" dirty="0" smtClean="0">
                <a:solidFill>
                  <a:srgbClr val="002060"/>
                </a:solidFill>
              </a:rPr>
              <a:t>Дадени предписания до момента – 55 бр., като 4 бр. са от проверките от 2018 г. </a:t>
            </a:r>
          </a:p>
          <a:p>
            <a:r>
              <a:rPr lang="bg-BG" b="1" dirty="0" smtClean="0">
                <a:solidFill>
                  <a:srgbClr val="002060"/>
                </a:solidFill>
              </a:rPr>
              <a:t>Изпълнени – 5 бр.</a:t>
            </a:r>
            <a:endParaRPr lang="bg-BG" b="1" dirty="0">
              <a:solidFill>
                <a:srgbClr val="002060"/>
              </a:solidFill>
            </a:endParaRPr>
          </a:p>
          <a:p>
            <a:endParaRPr lang="bg-BG" dirty="0" smtClean="0"/>
          </a:p>
          <a:p>
            <a:endParaRPr lang="bg-BG" dirty="0"/>
          </a:p>
          <a:p>
            <a:r>
              <a:rPr lang="bg-BG" dirty="0" smtClean="0"/>
              <a:t> </a:t>
            </a:r>
          </a:p>
        </p:txBody>
      </p:sp>
      <p:pic>
        <p:nvPicPr>
          <p:cNvPr id="4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2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4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74838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 </a:t>
            </a:r>
            <a:r>
              <a:rPr lang="ru-RU" b="1" dirty="0" err="1" smtClean="0">
                <a:solidFill>
                  <a:srgbClr val="002060"/>
                </a:solidFill>
              </a:rPr>
              <a:t>Област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Перник</a:t>
            </a:r>
            <a:r>
              <a:rPr lang="ru-RU" b="1" dirty="0">
                <a:solidFill>
                  <a:srgbClr val="002060"/>
                </a:solidFill>
              </a:rPr>
              <a:t>: - 11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err="1">
                <a:solidFill>
                  <a:srgbClr val="002060"/>
                </a:solidFill>
              </a:rPr>
              <a:t>речни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участъка</a:t>
            </a:r>
            <a:r>
              <a:rPr lang="ru-RU" b="1" dirty="0">
                <a:solidFill>
                  <a:srgbClr val="002060"/>
                </a:solidFill>
              </a:rPr>
              <a:t> по </a:t>
            </a:r>
            <a:r>
              <a:rPr lang="ru-RU" b="1" dirty="0" err="1">
                <a:solidFill>
                  <a:srgbClr val="002060"/>
                </a:solidFill>
              </a:rPr>
              <a:t>поречие</a:t>
            </a:r>
            <a:r>
              <a:rPr lang="ru-RU" b="1" dirty="0">
                <a:solidFill>
                  <a:srgbClr val="002060"/>
                </a:solidFill>
              </a:rPr>
              <a:t> Струма: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• 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1 –  2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•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 2  –  4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•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участъци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 приоритет  3 – 5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err="1">
                <a:solidFill>
                  <a:srgbClr val="002060"/>
                </a:solidFill>
              </a:rPr>
              <a:t>Дадени</a:t>
            </a:r>
            <a:r>
              <a:rPr lang="ru-RU" b="1" dirty="0">
                <a:solidFill>
                  <a:srgbClr val="002060"/>
                </a:solidFill>
              </a:rPr>
              <a:t> предписания до момента – </a:t>
            </a:r>
            <a:r>
              <a:rPr lang="ru-RU" b="1" dirty="0" smtClean="0">
                <a:solidFill>
                  <a:srgbClr val="002060"/>
                </a:solidFill>
              </a:rPr>
              <a:t>12  </a:t>
            </a:r>
            <a:r>
              <a:rPr lang="ru-RU" b="1" dirty="0" err="1" smtClean="0">
                <a:solidFill>
                  <a:srgbClr val="002060"/>
                </a:solidFill>
              </a:rPr>
              <a:t>бр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Изпълнени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1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Област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Кюстендил</a:t>
            </a:r>
            <a:r>
              <a:rPr lang="ru-RU" b="1" dirty="0" smtClean="0">
                <a:solidFill>
                  <a:srgbClr val="002060"/>
                </a:solidFill>
              </a:rPr>
              <a:t> : - </a:t>
            </a:r>
            <a:r>
              <a:rPr lang="en-US" b="1" dirty="0" smtClean="0">
                <a:solidFill>
                  <a:srgbClr val="002060"/>
                </a:solidFill>
              </a:rPr>
              <a:t>24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бр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Дадени</a:t>
            </a:r>
            <a:r>
              <a:rPr lang="ru-RU" b="1" dirty="0">
                <a:solidFill>
                  <a:srgbClr val="002060"/>
                </a:solidFill>
              </a:rPr>
              <a:t> предписания до момента </a:t>
            </a: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en-US" b="1" dirty="0" smtClean="0">
                <a:solidFill>
                  <a:srgbClr val="002060"/>
                </a:solidFill>
              </a:rPr>
              <a:t>17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бр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Изпълнени</a:t>
            </a:r>
            <a:r>
              <a:rPr lang="ru-RU" b="1" dirty="0">
                <a:solidFill>
                  <a:srgbClr val="002060"/>
                </a:solidFill>
              </a:rPr>
              <a:t> – </a:t>
            </a:r>
            <a:r>
              <a:rPr lang="ru-RU" b="1" dirty="0" smtClean="0">
                <a:solidFill>
                  <a:srgbClr val="002060"/>
                </a:solidFill>
              </a:rPr>
              <a:t>3 </a:t>
            </a:r>
            <a:r>
              <a:rPr lang="ru-RU" b="1" dirty="0" err="1">
                <a:solidFill>
                  <a:srgbClr val="002060"/>
                </a:solidFill>
              </a:rPr>
              <a:t>бр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3" name="Picture 4" descr="\\192.168.1.10\Control\Lilyana_Barganova\MWP-Plovdiv\LOGO MWP\footer for landscape blank YP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5968157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11430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Брой</a:t>
            </a:r>
            <a:r>
              <a:rPr lang="ru-RU" b="1" dirty="0">
                <a:solidFill>
                  <a:srgbClr val="002060"/>
                </a:solidFill>
              </a:rPr>
              <a:t> проверки  на </a:t>
            </a:r>
            <a:r>
              <a:rPr lang="ru-RU" b="1" dirty="0" err="1">
                <a:solidFill>
                  <a:srgbClr val="002060"/>
                </a:solidFill>
              </a:rPr>
              <a:t>речни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участъци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извън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урбанизираните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територии</a:t>
            </a:r>
            <a:r>
              <a:rPr lang="ru-RU" b="1" dirty="0">
                <a:solidFill>
                  <a:srgbClr val="002060"/>
                </a:solidFill>
              </a:rPr>
              <a:t> от страна на БДЗБР, </a:t>
            </a:r>
            <a:r>
              <a:rPr lang="ru-RU" b="1" dirty="0" err="1">
                <a:solidFill>
                  <a:srgbClr val="002060"/>
                </a:solidFill>
              </a:rPr>
              <a:t>попадащи</a:t>
            </a:r>
            <a:r>
              <a:rPr lang="ru-RU" b="1" dirty="0">
                <a:solidFill>
                  <a:srgbClr val="002060"/>
                </a:solidFill>
              </a:rPr>
              <a:t> в </a:t>
            </a:r>
            <a:r>
              <a:rPr lang="ru-RU" b="1" dirty="0" err="1">
                <a:solidFill>
                  <a:srgbClr val="002060"/>
                </a:solidFill>
              </a:rPr>
              <a:t>Югозападен</a:t>
            </a:r>
            <a:r>
              <a:rPr lang="ru-RU" b="1" dirty="0">
                <a:solidFill>
                  <a:srgbClr val="002060"/>
                </a:solidFill>
              </a:rPr>
              <a:t> регион </a:t>
            </a:r>
            <a:r>
              <a:rPr lang="ru-RU" b="1" dirty="0" err="1">
                <a:solidFill>
                  <a:srgbClr val="002060"/>
                </a:solidFill>
              </a:rPr>
              <a:t>през</a:t>
            </a:r>
            <a:r>
              <a:rPr lang="ru-RU" b="1" dirty="0">
                <a:solidFill>
                  <a:srgbClr val="002060"/>
                </a:solidFill>
              </a:rPr>
              <a:t> 2018 г.</a:t>
            </a:r>
          </a:p>
        </p:txBody>
      </p:sp>
    </p:spTree>
    <p:extLst>
      <p:ext uri="{BB962C8B-B14F-4D97-AF65-F5344CB8AC3E}">
        <p14:creationId xmlns:p14="http://schemas.microsoft.com/office/powerpoint/2010/main" val="56989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5F5F5F"/>
      </a:dk1>
      <a:lt1>
        <a:srgbClr val="FFFFFF"/>
      </a:lt1>
      <a:dk2>
        <a:srgbClr val="5F5F5F"/>
      </a:dk2>
      <a:lt2>
        <a:srgbClr val="0044B5"/>
      </a:lt2>
      <a:accent1>
        <a:srgbClr val="0082E8"/>
      </a:accent1>
      <a:accent2>
        <a:srgbClr val="3FB7FF"/>
      </a:accent2>
      <a:accent3>
        <a:srgbClr val="FFFFFF"/>
      </a:accent3>
      <a:accent4>
        <a:srgbClr val="505050"/>
      </a:accent4>
      <a:accent5>
        <a:srgbClr val="AAC1F2"/>
      </a:accent5>
      <a:accent6>
        <a:srgbClr val="38A6E7"/>
      </a:accent6>
      <a:hlink>
        <a:srgbClr val="2AE4F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1182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powerpoint-template-24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PC-Kontrol</dc:creator>
  <cp:lastModifiedBy>R_Kukova</cp:lastModifiedBy>
  <cp:revision>280</cp:revision>
  <dcterms:created xsi:type="dcterms:W3CDTF">2008-11-14T10:45:08Z</dcterms:created>
  <dcterms:modified xsi:type="dcterms:W3CDTF">2018-09-20T08:44:20Z</dcterms:modified>
</cp:coreProperties>
</file>