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61" r:id="rId2"/>
    <p:sldId id="366" r:id="rId3"/>
    <p:sldId id="367" r:id="rId4"/>
    <p:sldId id="368" r:id="rId5"/>
    <p:sldId id="369" r:id="rId6"/>
    <p:sldId id="370" r:id="rId7"/>
    <p:sldId id="349" r:id="rId8"/>
    <p:sldId id="357" r:id="rId9"/>
    <p:sldId id="358" r:id="rId10"/>
    <p:sldId id="371" r:id="rId11"/>
    <p:sldId id="372" r:id="rId12"/>
    <p:sldId id="373" r:id="rId13"/>
    <p:sldId id="328" r:id="rId14"/>
    <p:sldId id="374" r:id="rId15"/>
    <p:sldId id="375" r:id="rId16"/>
    <p:sldId id="376" r:id="rId17"/>
    <p:sldId id="377" r:id="rId18"/>
    <p:sldId id="296" r:id="rId19"/>
  </p:sldIdLst>
  <p:sldSz cx="10693400" cy="7561263"/>
  <p:notesSz cx="6858000" cy="9926638"/>
  <p:defaultTextStyle>
    <a:defPPr>
      <a:defRPr lang="bg-BG"/>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3pPr>
    <a:lvl4pPr marL="1563688" indent="-192088"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5pPr>
    <a:lvl6pPr marL="2286000" algn="l" defTabSz="914400" rtl="0" eaLnBrk="1" latinLnBrk="0" hangingPunct="1">
      <a:defRPr sz="2100" kern="1200">
        <a:solidFill>
          <a:schemeClr val="tx1"/>
        </a:solidFill>
        <a:latin typeface="Calibri" panose="020F0502020204030204" pitchFamily="34" charset="0"/>
        <a:ea typeface="+mn-ea"/>
        <a:cs typeface="+mn-cs"/>
      </a:defRPr>
    </a:lvl6pPr>
    <a:lvl7pPr marL="2743200" algn="l" defTabSz="914400" rtl="0" eaLnBrk="1" latinLnBrk="0" hangingPunct="1">
      <a:defRPr sz="2100" kern="1200">
        <a:solidFill>
          <a:schemeClr val="tx1"/>
        </a:solidFill>
        <a:latin typeface="Calibri" panose="020F0502020204030204" pitchFamily="34" charset="0"/>
        <a:ea typeface="+mn-ea"/>
        <a:cs typeface="+mn-cs"/>
      </a:defRPr>
    </a:lvl7pPr>
    <a:lvl8pPr marL="3200400" algn="l" defTabSz="914400" rtl="0" eaLnBrk="1" latinLnBrk="0" hangingPunct="1">
      <a:defRPr sz="2100" kern="1200">
        <a:solidFill>
          <a:schemeClr val="tx1"/>
        </a:solidFill>
        <a:latin typeface="Calibri" panose="020F0502020204030204" pitchFamily="34" charset="0"/>
        <a:ea typeface="+mn-ea"/>
        <a:cs typeface="+mn-cs"/>
      </a:defRPr>
    </a:lvl8pPr>
    <a:lvl9pPr marL="3657600" algn="l" defTabSz="914400" rtl="0" eaLnBrk="1" latinLnBrk="0" hangingPunct="1">
      <a:defRPr sz="2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лисавета Марашлиева-Нинова" initials="ЕМ" lastIdx="4" clrIdx="0">
    <p:extLst/>
  </p:cmAuthor>
  <p:cmAuthor id="2" name="Николина Стоянова" initials="НС" lastIdx="6" clrIdx="1">
    <p:extLst/>
  </p:cmAuthor>
  <p:cmAuthor id="3" name="Боряна Истаткова" initials="БИ" lastIdx="1" clrIdx="2">
    <p:extLst/>
  </p:cmAuthor>
  <p:cmAuthor id="4" name="Ирена Първанова" initials="ИП" lastIdx="7" clrIdx="3"/>
  <p:cmAuthor id="5" name="Windows User" initials="W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403"/>
    <a:srgbClr val="BCB4A4"/>
    <a:srgbClr val="6F8E07"/>
    <a:srgbClr val="7F7F7F"/>
    <a:srgbClr val="9FA701"/>
    <a:srgbClr val="A3B208"/>
    <a:srgbClr val="A1A700"/>
    <a:srgbClr val="93A90B"/>
    <a:srgbClr val="C8CC2C"/>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884" autoAdjust="0"/>
  </p:normalViewPr>
  <p:slideViewPr>
    <p:cSldViewPr>
      <p:cViewPr varScale="1">
        <p:scale>
          <a:sx n="101" d="100"/>
          <a:sy n="101" d="100"/>
        </p:scale>
        <p:origin x="1326" y="120"/>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2" d="100"/>
          <a:sy n="72" d="100"/>
        </p:scale>
        <p:origin x="283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e.marashlieva\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oleObject" Target="file:///\\cm.govrn.bg\root\OPDU\&#1054;&#1090;&#1076;&#1077;&#1083;%204%20&#1050;&#1058;&#1055;\Monitoring%20Commettee%20OPGG\2017-11_VII%20ZASEDANIE\&#1043;&#1088;&#1072;&#1092;&#1080;&#1082;&#1080;.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oleObject" Target="file:///\\cm.govrn.bg\root\OPDU\&#1054;&#1090;&#1076;&#1077;&#1083;%204%20&#1050;&#1058;&#1055;\Monitoring%20Commettee%20OPGG\2017-11_VII%20ZASEDANIE\&#1043;&#1088;&#1072;&#1092;&#1080;&#1082;&#1080;.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m.govrn.bg\root\OPDU\&#1054;&#1090;&#1076;&#1077;&#1083;%203%20&#1060;&#1059;\TABLES%20&#1054;&#1055;&#1044;&#1059;\&#1043;&#1088;&#1072;&#1092;&#1080;&#1082;&#1080;%20&#1054;&#1055;&#1044;&#105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m.govrn.bg\root\OPDU\&#1054;&#1090;&#1076;&#1077;&#1083;%203%20&#1060;&#1059;\TABLES%20&#1054;&#1055;&#1044;&#1059;\&#1043;&#1088;&#1072;&#1092;&#1080;&#1082;&#1080;%20&#1054;&#1055;&#1044;&#1059;.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m.govrn.bg\root\OPDU\&#1054;&#1090;&#1076;&#1077;&#1083;%203%20&#1060;&#1059;\TABLES%20&#1054;&#1055;&#1044;&#1059;\&#1043;&#1088;&#1072;&#1092;&#1080;&#1082;&#1080;%20&#1054;&#1055;&#1044;&#1059;.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m.govrn.bg\root\OPDU\&#1054;&#1090;&#1076;&#1077;&#1083;%203%20&#1060;&#1059;\TABLES%20&#1054;&#1055;&#1044;&#1059;\&#1043;&#1088;&#1072;&#1092;&#1080;&#1082;&#1080;%20&#1054;&#1055;&#1044;&#105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m.govrn.bg\root\OPDU\&#1054;&#1090;&#1076;&#1077;&#1083;%203%20&#1060;&#1059;\TABLES%20&#1054;&#1055;&#1044;&#1059;\&#1043;&#1088;&#1072;&#1092;&#1080;&#1082;&#1080;%20&#1054;&#1055;&#1044;&#105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8981726653253523"/>
          <c:y val="4.1753341355474149E-2"/>
          <c:w val="0.5757809847901505"/>
          <c:h val="0.91835244314334097"/>
        </c:manualLayout>
      </c:layout>
      <c:doughnutChart>
        <c:varyColors val="1"/>
        <c:dLbls>
          <c:showLegendKey val="0"/>
          <c:showVal val="0"/>
          <c:showCatName val="0"/>
          <c:showSerName val="0"/>
          <c:showPercent val="0"/>
          <c:showBubbleSize val="0"/>
          <c:showLeaderLines val="0"/>
        </c:dLbls>
        <c:firstSliceAng val="180"/>
        <c:holeSize val="57"/>
      </c:doughnutChart>
      <c:spPr>
        <a:noFill/>
        <a:ln w="25400">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r>
              <a:rPr lang="bg-BG" sz="2000">
                <a:latin typeface="Helen Bg Light" panose="02000003080000020004" pitchFamily="50" charset="-52"/>
              </a:rPr>
              <a:t>СКЛЮЧЕНИ ДОГОВОРИ ПО ПРИОРИТЕТНИ</a:t>
            </a:r>
            <a:r>
              <a:rPr lang="bg-BG" sz="2000" baseline="0">
                <a:latin typeface="Helen Bg Light" panose="02000003080000020004" pitchFamily="50" charset="-52"/>
              </a:rPr>
              <a:t> ОСИ (В ЛЕВА)</a:t>
            </a:r>
            <a:endParaRPr lang="en-US" sz="2000">
              <a:latin typeface="Helen Bg Light" panose="02000003080000020004" pitchFamily="50" charset="-52"/>
            </a:endParaRPr>
          </a:p>
        </c:rich>
      </c:tx>
      <c:layout>
        <c:manualLayout>
          <c:xMode val="edge"/>
          <c:yMode val="edge"/>
          <c:x val="0.13975681611227167"/>
          <c:y val="1.8390754380693475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endParaRPr lang="bg-BG"/>
        </a:p>
      </c:txPr>
    </c:title>
    <c:autoTitleDeleted val="0"/>
    <c:plotArea>
      <c:layout>
        <c:manualLayout>
          <c:layoutTarget val="inner"/>
          <c:xMode val="edge"/>
          <c:yMode val="edge"/>
          <c:x val="0.27044351598907279"/>
          <c:y val="0.12757529853268054"/>
          <c:w val="0.48681678183084259"/>
          <c:h val="0.81032754114994265"/>
        </c:manualLayout>
      </c:layout>
      <c:pieChart>
        <c:varyColors val="1"/>
        <c:dLbls>
          <c:dLblPos val="bestFit"/>
          <c:showLegendKey val="0"/>
          <c:showVal val="1"/>
          <c:showCatName val="0"/>
          <c:showSerName val="0"/>
          <c:showPercent val="0"/>
          <c:showBubbleSize val="0"/>
          <c:showLeaderLines val="0"/>
        </c:dLbls>
        <c:firstSliceAng val="22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r>
              <a:rPr lang="bg-BG" sz="2000" b="1">
                <a:latin typeface="Helen Bg Light" panose="02000003080000020004" pitchFamily="50" charset="-52"/>
              </a:rPr>
              <a:t>СКЛЮЧЕНИ ДОГОВОРИ ПО ПРИОРИТЕТНИ</a:t>
            </a:r>
            <a:r>
              <a:rPr lang="bg-BG" sz="2000" b="1" baseline="0">
                <a:latin typeface="Helen Bg Light" panose="02000003080000020004" pitchFamily="50" charset="-52"/>
              </a:rPr>
              <a:t> ОСИ (В ЛЕВА)</a:t>
            </a:r>
            <a:endParaRPr lang="en-US" sz="2000" b="1">
              <a:latin typeface="Helen Bg Light" panose="02000003080000020004" pitchFamily="50" charset="-52"/>
            </a:endParaRPr>
          </a:p>
        </c:rich>
      </c:tx>
      <c:layout>
        <c:manualLayout>
          <c:xMode val="edge"/>
          <c:yMode val="edge"/>
          <c:x val="0.13975681611227167"/>
          <c:y val="1.8390754380693475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endParaRPr lang="bg-BG"/>
        </a:p>
      </c:txPr>
    </c:title>
    <c:autoTitleDeleted val="0"/>
    <c:plotArea>
      <c:layout>
        <c:manualLayout>
          <c:layoutTarget val="inner"/>
          <c:xMode val="edge"/>
          <c:yMode val="edge"/>
          <c:x val="0.27044351598907279"/>
          <c:y val="0.12757529853268054"/>
          <c:w val="0.48681678183084259"/>
          <c:h val="0.81032754114994265"/>
        </c:manualLayout>
      </c:layout>
      <c:pieChart>
        <c:varyColors val="1"/>
        <c:dLbls>
          <c:dLblPos val="bestFit"/>
          <c:showLegendKey val="0"/>
          <c:showVal val="1"/>
          <c:showCatName val="0"/>
          <c:showSerName val="0"/>
          <c:showPercent val="0"/>
          <c:showBubbleSize val="0"/>
          <c:showLeaderLines val="0"/>
        </c:dLbls>
        <c:firstSliceAng val="220"/>
      </c:pieChart>
      <c:spPr>
        <a:noFill/>
        <a:ln w="25400">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r>
              <a:rPr lang="bg-BG" sz="2000">
                <a:latin typeface="Helen Bg Light" panose="02000003080000020004" pitchFamily="50" charset="-52"/>
              </a:rPr>
              <a:t>СКЛЮЧЕНИ ДОГОВОРИ ПО ПРИОРИТЕТНИ</a:t>
            </a:r>
            <a:r>
              <a:rPr lang="bg-BG" sz="2000" baseline="0">
                <a:latin typeface="Helen Bg Light" panose="02000003080000020004" pitchFamily="50" charset="-52"/>
              </a:rPr>
              <a:t> ОСИ (В ЛЕВА)</a:t>
            </a:r>
            <a:endParaRPr lang="en-US" sz="2000">
              <a:latin typeface="Helen Bg Light" panose="02000003080000020004" pitchFamily="50" charset="-52"/>
            </a:endParaRPr>
          </a:p>
        </c:rich>
      </c:tx>
      <c:layout>
        <c:manualLayout>
          <c:xMode val="edge"/>
          <c:yMode val="edge"/>
          <c:x val="0.13975681611227167"/>
          <c:y val="1.8390754380693475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endParaRPr lang="bg-BG"/>
        </a:p>
      </c:txPr>
    </c:title>
    <c:autoTitleDeleted val="0"/>
    <c:plotArea>
      <c:layout>
        <c:manualLayout>
          <c:layoutTarget val="inner"/>
          <c:xMode val="edge"/>
          <c:yMode val="edge"/>
          <c:x val="0.27044351598907279"/>
          <c:y val="0.12757529853268054"/>
          <c:w val="0.48681678183084259"/>
          <c:h val="0.81032754114994265"/>
        </c:manualLayout>
      </c:layout>
      <c:pieChart>
        <c:varyColors val="1"/>
        <c:dLbls>
          <c:dLblPos val="bestFit"/>
          <c:showLegendKey val="0"/>
          <c:showVal val="1"/>
          <c:showCatName val="0"/>
          <c:showSerName val="0"/>
          <c:showPercent val="0"/>
          <c:showBubbleSize val="0"/>
          <c:showLeaderLines val="0"/>
        </c:dLbls>
        <c:firstSliceAng val="22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r>
              <a:rPr lang="bg-BG" sz="2000" b="1">
                <a:latin typeface="Helen Bg Light" panose="02000003080000020004" pitchFamily="50" charset="-52"/>
              </a:rPr>
              <a:t>СКЛЮЧЕНИ ДОГОВОРИ ПО ПРИОРИТЕТНИ</a:t>
            </a:r>
            <a:r>
              <a:rPr lang="bg-BG" sz="2000" b="1" baseline="0">
                <a:latin typeface="Helen Bg Light" panose="02000003080000020004" pitchFamily="50" charset="-52"/>
              </a:rPr>
              <a:t> ОСИ (В ЛЕВА)</a:t>
            </a:r>
            <a:endParaRPr lang="en-US" sz="2000" b="1">
              <a:latin typeface="Helen Bg Light" panose="02000003080000020004" pitchFamily="50" charset="-52"/>
            </a:endParaRPr>
          </a:p>
        </c:rich>
      </c:tx>
      <c:layout>
        <c:manualLayout>
          <c:xMode val="edge"/>
          <c:yMode val="edge"/>
          <c:x val="0.13975681611227167"/>
          <c:y val="1.8390754380693475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endParaRPr lang="bg-BG"/>
        </a:p>
      </c:txPr>
    </c:title>
    <c:autoTitleDeleted val="0"/>
    <c:plotArea>
      <c:layout>
        <c:manualLayout>
          <c:layoutTarget val="inner"/>
          <c:xMode val="edge"/>
          <c:yMode val="edge"/>
          <c:x val="0.27044351598907279"/>
          <c:y val="0.12757529853268054"/>
          <c:w val="0.48681678183084259"/>
          <c:h val="0.81032754114994265"/>
        </c:manualLayout>
      </c:layout>
      <c:pieChart>
        <c:varyColors val="1"/>
        <c:dLbls>
          <c:dLblPos val="bestFit"/>
          <c:showLegendKey val="0"/>
          <c:showVal val="1"/>
          <c:showCatName val="0"/>
          <c:showSerName val="0"/>
          <c:showPercent val="0"/>
          <c:showBubbleSize val="0"/>
          <c:showLeaderLines val="0"/>
        </c:dLbls>
        <c:firstSliceAng val="220"/>
      </c:pieChart>
      <c:spPr>
        <a:noFill/>
        <a:ln w="25400">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bg-BG"/>
              <a:t>7 ПРОЦЕДУРИ НА СТОЙНОСТ 29,75 МЛН. ЛВ.</a:t>
            </a:r>
          </a:p>
        </c:rich>
      </c:tx>
      <c:layout>
        <c:manualLayout>
          <c:xMode val="edge"/>
          <c:yMode val="edge"/>
          <c:x val="0.24559091785447906"/>
          <c:y val="8.6072738406721017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bg-BG"/>
        </a:p>
      </c:txPr>
    </c:title>
    <c:autoTitleDeleted val="0"/>
    <c:plotArea>
      <c:layout>
        <c:manualLayout>
          <c:layoutTarget val="inner"/>
          <c:xMode val="edge"/>
          <c:yMode val="edge"/>
          <c:x val="0.29052825446158448"/>
          <c:y val="0.22840052350223417"/>
          <c:w val="0.36920030762679695"/>
          <c:h val="0.67114905787526014"/>
        </c:manualLayout>
      </c:layout>
      <c:pieChart>
        <c:varyColors val="1"/>
        <c:ser>
          <c:idx val="0"/>
          <c:order val="0"/>
          <c:explosion val="10"/>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slope"/>
              </a:sp3d>
            </c:spPr>
            <c:extLst>
              <c:ext xmlns:c16="http://schemas.microsoft.com/office/drawing/2014/chart" uri="{C3380CC4-5D6E-409C-BE32-E72D297353CC}">
                <c16:uniqueId val="{00000001-E43F-4A03-B549-D17B0E47A923}"/>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slope"/>
              </a:sp3d>
            </c:spPr>
            <c:extLst>
              <c:ext xmlns:c16="http://schemas.microsoft.com/office/drawing/2014/chart" uri="{C3380CC4-5D6E-409C-BE32-E72D297353CC}">
                <c16:uniqueId val="{00000003-E43F-4A03-B549-D17B0E47A923}"/>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43F-4A03-B549-D17B0E47A923}"/>
              </c:ext>
            </c:extLst>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slope"/>
              </a:sp3d>
            </c:spPr>
            <c:extLst>
              <c:ext xmlns:c16="http://schemas.microsoft.com/office/drawing/2014/chart" uri="{C3380CC4-5D6E-409C-BE32-E72D297353CC}">
                <c16:uniqueId val="{00000007-E43F-4A03-B549-D17B0E47A923}"/>
              </c:ext>
            </c:extLst>
          </c:dPt>
          <c:dPt>
            <c:idx val="4"/>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43F-4A03-B549-D17B0E47A923}"/>
              </c:ext>
            </c:extLst>
          </c:dPt>
          <c:dPt>
            <c:idx val="5"/>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slope"/>
              </a:sp3d>
            </c:spPr>
            <c:extLst>
              <c:ext xmlns:c16="http://schemas.microsoft.com/office/drawing/2014/chart" uri="{C3380CC4-5D6E-409C-BE32-E72D297353CC}">
                <c16:uniqueId val="{0000000B-E43F-4A03-B549-D17B0E47A923}"/>
              </c:ext>
            </c:extLst>
          </c:dPt>
          <c:dPt>
            <c:idx val="6"/>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slope"/>
              </a:sp3d>
            </c:spPr>
            <c:extLst>
              <c:ext xmlns:c16="http://schemas.microsoft.com/office/drawing/2014/chart" uri="{C3380CC4-5D6E-409C-BE32-E72D297353CC}">
                <c16:uniqueId val="{0000000D-E43F-4A03-B549-D17B0E47A923}"/>
              </c:ext>
            </c:extLst>
          </c:dPt>
          <c:dPt>
            <c:idx val="7"/>
            <c:bubble3D val="0"/>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E43F-4A03-B549-D17B0E47A923}"/>
              </c:ext>
            </c:extLst>
          </c:dPt>
          <c:dPt>
            <c:idx val="8"/>
            <c:bubble3D val="0"/>
            <c:spPr>
              <a:gradFill rotWithShape="1">
                <a:gsLst>
                  <a:gs pos="0">
                    <a:schemeClr val="accent6">
                      <a:lumMod val="80000"/>
                      <a:lumOff val="20000"/>
                      <a:shade val="51000"/>
                      <a:satMod val="130000"/>
                    </a:schemeClr>
                  </a:gs>
                  <a:gs pos="80000">
                    <a:schemeClr val="accent6">
                      <a:lumMod val="80000"/>
                      <a:lumOff val="20000"/>
                      <a:shade val="93000"/>
                      <a:satMod val="130000"/>
                    </a:schemeClr>
                  </a:gs>
                  <a:gs pos="100000">
                    <a:schemeClr val="accent6">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E43F-4A03-B549-D17B0E47A923}"/>
              </c:ext>
            </c:extLst>
          </c:dPt>
          <c:dLbls>
            <c:dLbl>
              <c:idx val="0"/>
              <c:layout>
                <c:manualLayout>
                  <c:x val="0.34331009372871024"/>
                  <c:y val="0.10491488167239489"/>
                </c:manualLayout>
              </c:layout>
              <c:tx>
                <c:rich>
                  <a:bodyPr/>
                  <a:lstStyle/>
                  <a:p>
                    <a:fld id="{53209CD7-9C64-4DF1-80A2-1918C28ACE23}" type="CATEGORYNAME">
                      <a:rPr lang="ru-RU"/>
                      <a:pPr/>
                      <a:t>[CATEGORY NAME]</a:t>
                    </a:fld>
                    <a:r>
                      <a:rPr lang="ru-RU" baseline="0" dirty="0"/>
                      <a:t>
</a:t>
                    </a:r>
                    <a:r>
                      <a:rPr lang="ru-RU" baseline="0" dirty="0" smtClean="0"/>
                      <a:t>1,1 млн. лв.</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43F-4A03-B549-D17B0E47A923}"/>
                </c:ext>
              </c:extLst>
            </c:dLbl>
            <c:dLbl>
              <c:idx val="1"/>
              <c:layout>
                <c:manualLayout>
                  <c:x val="0.14894325322106017"/>
                  <c:y val="0.21429440216094073"/>
                </c:manualLayout>
              </c:layout>
              <c:tx>
                <c:rich>
                  <a:bodyPr/>
                  <a:lstStyle/>
                  <a:p>
                    <a:fld id="{6B1B70D7-1300-4C22-9D33-FD4BC5AFC911}" type="CATEGORYNAME">
                      <a:rPr lang="ru-RU"/>
                      <a:pPr/>
                      <a:t>[CATEGORY NAME]</a:t>
                    </a:fld>
                    <a:r>
                      <a:rPr lang="ru-RU" baseline="0" dirty="0"/>
                      <a:t>
</a:t>
                    </a:r>
                    <a:r>
                      <a:rPr lang="ru-RU" baseline="0" dirty="0" smtClean="0"/>
                      <a:t>6,4 млн. лв.</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43F-4A03-B549-D17B0E47A923}"/>
                </c:ext>
              </c:extLst>
            </c:dLbl>
            <c:dLbl>
              <c:idx val="2"/>
              <c:layout>
                <c:manualLayout>
                  <c:x val="0.11629812880992241"/>
                  <c:y val="0.11758622301856056"/>
                </c:manualLayout>
              </c:layout>
              <c:tx>
                <c:rich>
                  <a:bodyPr/>
                  <a:lstStyle/>
                  <a:p>
                    <a:fld id="{3DB6EF52-C37F-43BA-903F-B948F820BB10}" type="CATEGORYNAME">
                      <a:rPr lang="ru-RU"/>
                      <a:pPr/>
                      <a:t>[CATEGORY NAME]</a:t>
                    </a:fld>
                    <a:r>
                      <a:rPr lang="ru-RU" baseline="0" dirty="0"/>
                      <a:t>
</a:t>
                    </a:r>
                    <a:r>
                      <a:rPr lang="ru-RU" baseline="0" dirty="0" smtClean="0"/>
                      <a:t>1 млн. лв.</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E43F-4A03-B549-D17B0E47A923}"/>
                </c:ext>
              </c:extLst>
            </c:dLbl>
            <c:dLbl>
              <c:idx val="3"/>
              <c:layout>
                <c:manualLayout>
                  <c:x val="0.10230901873665324"/>
                  <c:y val="-2.232231524944572E-2"/>
                </c:manualLayout>
              </c:layout>
              <c:tx>
                <c:rich>
                  <a:bodyPr/>
                  <a:lstStyle/>
                  <a:p>
                    <a:fld id="{ECCC7B68-2A7D-42D9-8E16-738B0DE13AF5}" type="CATEGORYNAME">
                      <a:rPr lang="ru-RU"/>
                      <a:pPr/>
                      <a:t>[CATEGORY NAME]</a:t>
                    </a:fld>
                    <a:r>
                      <a:rPr lang="ru-RU" baseline="0" dirty="0"/>
                      <a:t>
</a:t>
                    </a:r>
                    <a:r>
                      <a:rPr lang="ru-RU" baseline="0" dirty="0" smtClean="0"/>
                      <a:t>10 млн. лв.</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E43F-4A03-B549-D17B0E47A923}"/>
                </c:ext>
              </c:extLst>
            </c:dLbl>
            <c:dLbl>
              <c:idx val="4"/>
              <c:layout>
                <c:manualLayout>
                  <c:x val="-0.12593573523829377"/>
                  <c:y val="-1.7857852199556577E-2"/>
                </c:manualLayout>
              </c:layout>
              <c:tx>
                <c:rich>
                  <a:bodyPr/>
                  <a:lstStyle/>
                  <a:p>
                    <a:fld id="{CC37A9F7-A2A8-44FF-9E06-00C2AD405B8E}" type="CATEGORYNAME">
                      <a:rPr lang="ru-RU"/>
                      <a:pPr/>
                      <a:t>[CATEGORY NAME]</a:t>
                    </a:fld>
                    <a:r>
                      <a:rPr lang="ru-RU" baseline="0" dirty="0"/>
                      <a:t>
</a:t>
                    </a:r>
                    <a:r>
                      <a:rPr lang="ru-RU" baseline="0" dirty="0" smtClean="0"/>
                      <a:t>350 хил. лв.</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E43F-4A03-B549-D17B0E47A923}"/>
                </c:ext>
              </c:extLst>
            </c:dLbl>
            <c:dLbl>
              <c:idx val="5"/>
              <c:layout>
                <c:manualLayout>
                  <c:x val="-0.12834765076816779"/>
                  <c:y val="-0.26244609688166043"/>
                </c:manualLayout>
              </c:layout>
              <c:tx>
                <c:rich>
                  <a:bodyPr/>
                  <a:lstStyle/>
                  <a:p>
                    <a:fld id="{62034E96-65FE-4A6C-BFA1-8C25A33779A6}" type="CATEGORYNAME">
                      <a:rPr lang="ru-RU"/>
                      <a:pPr/>
                      <a:t>[CATEGORY NAME]</a:t>
                    </a:fld>
                    <a:r>
                      <a:rPr lang="ru-RU" baseline="0" dirty="0"/>
                      <a:t>
</a:t>
                    </a:r>
                    <a:r>
                      <a:rPr lang="ru-RU" baseline="0" dirty="0" smtClean="0"/>
                      <a:t>900 хил. лв.</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E43F-4A03-B549-D17B0E47A923}"/>
                </c:ext>
              </c:extLst>
            </c:dLbl>
            <c:dLbl>
              <c:idx val="6"/>
              <c:layout>
                <c:manualLayout>
                  <c:x val="-4.2264843312027518E-2"/>
                  <c:y val="5.3698350644552258E-3"/>
                </c:manualLayout>
              </c:layout>
              <c:tx>
                <c:rich>
                  <a:bodyPr/>
                  <a:lstStyle/>
                  <a:p>
                    <a:fld id="{AB4C7CCD-5522-48CF-838E-FB4DC025EE77}" type="CATEGORYNAME">
                      <a:rPr lang="ru-RU" smtClean="0"/>
                      <a:pPr/>
                      <a:t>[CATEGORY NAME]</a:t>
                    </a:fld>
                    <a:endParaRPr lang="ru-RU" baseline="0" dirty="0" smtClean="0"/>
                  </a:p>
                  <a:p>
                    <a:r>
                      <a:rPr lang="ru-RU" baseline="0" dirty="0" smtClean="0"/>
                      <a:t>10 млн. лв.</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661621159185265"/>
                      <c:h val="0.3757515325939198"/>
                    </c:manualLayout>
                  </c15:layout>
                  <c15:dlblFieldTable/>
                  <c15:showDataLabelsRange val="0"/>
                </c:ext>
                <c:ext xmlns:c16="http://schemas.microsoft.com/office/drawing/2014/chart" uri="{C3380CC4-5D6E-409C-BE32-E72D297353CC}">
                  <c16:uniqueId val="{0000000D-E43F-4A03-B549-D17B0E47A923}"/>
                </c:ext>
              </c:extLst>
            </c:dLbl>
            <c:dLbl>
              <c:idx val="8"/>
              <c:tx>
                <c:rich>
                  <a:bodyPr/>
                  <a:lstStyle/>
                  <a:p>
                    <a:r>
                      <a:rPr lang="bg-BG" baseline="0"/>
                      <a:t>ОТЛОЖЕНИ; </a:t>
                    </a:r>
                    <a:fld id="{7F1826C6-CFBC-4540-8207-1C7853AEE559}" type="VALUE">
                      <a:rPr lang="en-US" baseline="0"/>
                      <a:pPr/>
                      <a:t>[VALUE]</a:t>
                    </a:fld>
                    <a:endParaRPr lang="bg-BG" baseline="0"/>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43F-4A03-B549-D17B0E47A923}"/>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Helen Bg Light" panose="02000003080000020004" pitchFamily="50" charset="-52"/>
                    <a:ea typeface="+mn-ea"/>
                    <a:cs typeface="+mn-cs"/>
                  </a:defRPr>
                </a:pPr>
                <a:endParaRPr lang="bg-BG"/>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ИГРП2017!$F$2:$F$8</c:f>
              <c:strCache>
                <c:ptCount val="7"/>
                <c:pt idx="0">
                  <c:v>Подобряване на работата на контр. и регул. органи в икономическата сфера </c:v>
                </c:pt>
                <c:pt idx="1">
                  <c:v>Обучения за служителите в администрацията, организирани от ДИ към МВнР и НСОРБ</c:v>
                </c:pt>
                <c:pt idx="2">
                  <c:v>Развиване на капацитета за внедряване и прилагане на CAF в администрациите</c:v>
                </c:pt>
                <c:pt idx="3">
                  <c:v>Специализирани обучения за спец. териториална администрация</c:v>
                </c:pt>
                <c:pt idx="4">
                  <c:v>Ефективност на съдебния контрол и уеднаквяване на практиката на съдилищата   </c:v>
                </c:pt>
                <c:pt idx="5">
                  <c:v>Въвеждане на програмно бюджетиране в органите на съдебната власт</c:v>
                </c:pt>
                <c:pt idx="6">
                  <c:v>Устойчиво повишаване на качеството на дейността на НИП и повишаване на компетентността на магистратите и съдебните служители чрез ефективно обучение </c:v>
                </c:pt>
              </c:strCache>
            </c:strRef>
          </c:cat>
          <c:val>
            <c:numRef>
              <c:f>ИГРП2017!$G$2:$G$8</c:f>
              <c:numCache>
                <c:formatCode>#,##0.00</c:formatCode>
                <c:ptCount val="7"/>
                <c:pt idx="0">
                  <c:v>1.1000000000000001</c:v>
                </c:pt>
                <c:pt idx="1">
                  <c:v>6.4</c:v>
                </c:pt>
                <c:pt idx="2">
                  <c:v>1</c:v>
                </c:pt>
                <c:pt idx="3">
                  <c:v>10</c:v>
                </c:pt>
                <c:pt idx="4">
                  <c:v>0.35</c:v>
                </c:pt>
                <c:pt idx="5">
                  <c:v>0.9</c:v>
                </c:pt>
                <c:pt idx="6">
                  <c:v>10</c:v>
                </c:pt>
              </c:numCache>
            </c:numRef>
          </c:val>
          <c:extLst>
            <c:ext xmlns:c16="http://schemas.microsoft.com/office/drawing/2014/chart" uri="{C3380CC4-5D6E-409C-BE32-E72D297353CC}">
              <c16:uniqueId val="{00000012-E43F-4A03-B549-D17B0E47A92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41477878027845"/>
          <c:y val="7.2892471202459744E-2"/>
          <c:w val="0.46257352233104698"/>
          <c:h val="0.84309958301390542"/>
        </c:manualLayout>
      </c:layout>
      <c:doughnutChart>
        <c:varyColors val="0"/>
        <c:ser>
          <c:idx val="0"/>
          <c:order val="0"/>
          <c:tx>
            <c:strRef>
              <c:f>'отворени пр-ри'!$B$2</c:f>
              <c:strCache>
                <c:ptCount val="1"/>
                <c:pt idx="0">
                  <c:v>млн. лв.</c:v>
                </c:pt>
              </c:strCache>
            </c:strRef>
          </c:tx>
          <c:spPr>
            <a:solidFill>
              <a:schemeClr val="accent1"/>
            </a:solidFill>
            <a:ln w="19050">
              <a:solidFill>
                <a:schemeClr val="lt1"/>
              </a:solidFill>
            </a:ln>
            <a:effectLst/>
          </c:spPr>
          <c:dPt>
            <c:idx val="0"/>
            <c:bubble3D val="0"/>
            <c:spPr>
              <a:solidFill>
                <a:schemeClr val="accent1">
                  <a:lumMod val="40000"/>
                  <a:lumOff val="60000"/>
                </a:schemeClr>
              </a:solidFill>
              <a:ln w="34925">
                <a:solidFill>
                  <a:schemeClr val="tx2">
                    <a:lumMod val="40000"/>
                    <a:lumOff val="60000"/>
                  </a:schemeClr>
                </a:solidFill>
              </a:ln>
              <a:effectLst/>
            </c:spPr>
            <c:extLst>
              <c:ext xmlns:c16="http://schemas.microsoft.com/office/drawing/2014/chart" uri="{C3380CC4-5D6E-409C-BE32-E72D297353CC}">
                <c16:uniqueId val="{00000001-CA98-48F1-841B-5BFA200B7127}"/>
              </c:ext>
            </c:extLst>
          </c:dPt>
          <c:dPt>
            <c:idx val="1"/>
            <c:bubble3D val="0"/>
            <c:explosion val="15"/>
            <c:spPr>
              <a:solidFill>
                <a:schemeClr val="accent1"/>
              </a:solidFill>
              <a:ln w="19050">
                <a:solidFill>
                  <a:schemeClr val="tx2">
                    <a:lumMod val="75000"/>
                  </a:schemeClr>
                </a:solidFill>
              </a:ln>
              <a:effectLst/>
            </c:spPr>
            <c:extLst>
              <c:ext xmlns:c16="http://schemas.microsoft.com/office/drawing/2014/chart" uri="{C3380CC4-5D6E-409C-BE32-E72D297353CC}">
                <c16:uniqueId val="{00000003-CA98-48F1-841B-5BFA200B7127}"/>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CA98-48F1-841B-5BFA200B7127}"/>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CA98-48F1-841B-5BFA200B7127}"/>
              </c:ext>
            </c:extLst>
          </c:dPt>
          <c:dLbls>
            <c:dLbl>
              <c:idx val="0"/>
              <c:layout>
                <c:manualLayout>
                  <c:x val="0.13343203760343461"/>
                  <c:y val="-7.0062981082790785E-2"/>
                </c:manualLayout>
              </c:layout>
              <c:tx>
                <c:rich>
                  <a:bodyPr rot="0" spcFirstLastPara="1" vertOverflow="ellipsis" vert="horz" wrap="square" lIns="38100" tIns="19050" rIns="38100" bIns="19050" anchor="ctr" anchorCtr="1">
                    <a:spAutoFit/>
                  </a:bodyPr>
                  <a:lstStyle/>
                  <a:p>
                    <a:pPr>
                      <a:defRPr sz="2300" b="1" i="0" u="none" strike="noStrike" kern="1200" baseline="0">
                        <a:solidFill>
                          <a:schemeClr val="tx1"/>
                        </a:solidFill>
                        <a:latin typeface="Helen Bg Light" panose="02000003080000020004" pitchFamily="50" charset="-52"/>
                        <a:ea typeface="+mn-ea"/>
                        <a:cs typeface="+mn-cs"/>
                      </a:defRPr>
                    </a:pPr>
                    <a:fld id="{D045133F-F1D0-484C-8FBB-E981272159CC}" type="VALUE">
                      <a:rPr lang="en-US" b="1">
                        <a:solidFill>
                          <a:schemeClr val="tx1"/>
                        </a:solidFill>
                      </a:rPr>
                      <a:pPr>
                        <a:defRPr sz="2300" b="1">
                          <a:solidFill>
                            <a:schemeClr val="tx1"/>
                          </a:solidFill>
                          <a:latin typeface="Helen Bg Light" panose="02000003080000020004" pitchFamily="50" charset="-52"/>
                        </a:defRPr>
                      </a:pPr>
                      <a:t>[VALUE]</a:t>
                    </a:fld>
                    <a:r>
                      <a:rPr lang="en-US" b="1" baseline="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2300" b="1" i="0" u="none" strike="noStrike" kern="1200" baseline="0">
                      <a:solidFill>
                        <a:schemeClr val="tx1"/>
                      </a:solidFill>
                      <a:latin typeface="Helen Bg Light" panose="02000003080000020004" pitchFamily="50" charset="-52"/>
                      <a:ea typeface="+mn-ea"/>
                      <a:cs typeface="+mn-cs"/>
                    </a:defRPr>
                  </a:pPr>
                  <a:endParaRPr lang="bg-BG"/>
                </a:p>
              </c:txPr>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A98-48F1-841B-5BFA200B7127}"/>
                </c:ext>
              </c:extLst>
            </c:dLbl>
            <c:dLbl>
              <c:idx val="1"/>
              <c:layout>
                <c:manualLayout>
                  <c:x val="0.10249859617147458"/>
                  <c:y val="0.1691245580454124"/>
                </c:manualLayout>
              </c:layout>
              <c:tx>
                <c:rich>
                  <a:bodyPr rot="0" spcFirstLastPara="1" vertOverflow="ellipsis" vert="horz" wrap="square" lIns="38100" tIns="19050" rIns="38100" bIns="19050" anchor="ctr" anchorCtr="1">
                    <a:spAutoFit/>
                  </a:bodyPr>
                  <a:lstStyle/>
                  <a:p>
                    <a:pPr>
                      <a:defRPr sz="2300" b="1" i="0" u="none" strike="noStrike" kern="1200" baseline="0">
                        <a:solidFill>
                          <a:schemeClr val="tx1"/>
                        </a:solidFill>
                        <a:latin typeface="Helen Bg Light" panose="02000003080000020004" pitchFamily="50" charset="-52"/>
                        <a:ea typeface="+mn-ea"/>
                        <a:cs typeface="+mn-cs"/>
                      </a:defRPr>
                    </a:pPr>
                    <a:fld id="{890C3491-5CA0-4122-885C-58D0640C2D7B}" type="VALUE">
                      <a:rPr lang="en-US" b="1">
                        <a:solidFill>
                          <a:schemeClr val="tx1"/>
                        </a:solidFill>
                      </a:rPr>
                      <a:pPr>
                        <a:defRPr sz="2300" b="1">
                          <a:solidFill>
                            <a:schemeClr val="tx1"/>
                          </a:solidFill>
                          <a:latin typeface="Helen Bg Light" panose="02000003080000020004" pitchFamily="50" charset="-52"/>
                        </a:defRPr>
                      </a:pPr>
                      <a:t>[VALUE]</a:t>
                    </a:fld>
                    <a:r>
                      <a:rPr lang="en-US" b="1" baseline="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2300" b="1" i="0" u="none" strike="noStrike" kern="1200" baseline="0">
                      <a:solidFill>
                        <a:schemeClr val="tx1"/>
                      </a:solidFill>
                      <a:latin typeface="Helen Bg Light" panose="02000003080000020004" pitchFamily="50" charset="-52"/>
                      <a:ea typeface="+mn-ea"/>
                      <a:cs typeface="+mn-cs"/>
                    </a:defRPr>
                  </a:pPr>
                  <a:endParaRPr lang="bg-BG"/>
                </a:p>
              </c:txPr>
              <c:showLegendKey val="0"/>
              <c:showVal val="1"/>
              <c:showCatName val="0"/>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A98-48F1-841B-5BFA200B7127}"/>
                </c:ext>
              </c:extLst>
            </c:dLbl>
            <c:dLbl>
              <c:idx val="2"/>
              <c:layout>
                <c:manualLayout>
                  <c:x val="-0.17113305124588624"/>
                  <c:y val="-5.9424326833797725E-2"/>
                </c:manualLayout>
              </c:layout>
              <c:tx>
                <c:rich>
                  <a:bodyPr/>
                  <a:lstStyle/>
                  <a:p>
                    <a:fld id="{8A019F12-2549-475D-8C9F-37E7584ADED7}" type="VALUE">
                      <a:rPr lang="en-US"/>
                      <a:pPr/>
                      <a:t>[VALUE]</a:t>
                    </a:fld>
                    <a:r>
                      <a:rPr lang="en-US" baseline="0"/>
                      <a:t>
</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CA98-48F1-841B-5BFA200B7127}"/>
                </c:ext>
              </c:extLst>
            </c:dLbl>
            <c:spPr>
              <a:noFill/>
              <a:ln>
                <a:noFill/>
              </a:ln>
              <a:effectLst/>
            </c:spPr>
            <c:txPr>
              <a:bodyPr rot="0" spcFirstLastPara="1" vertOverflow="ellipsis" vert="horz" wrap="square" lIns="38100" tIns="19050" rIns="38100" bIns="19050" anchor="ctr" anchorCtr="1">
                <a:spAutoFit/>
              </a:bodyPr>
              <a:lstStyle/>
              <a:p>
                <a:pPr>
                  <a:defRPr sz="2300" b="0" i="0" u="none" strike="noStrike" kern="1200" baseline="0">
                    <a:solidFill>
                      <a:schemeClr val="tx1"/>
                    </a:solidFill>
                    <a:latin typeface="Helen Bg Light" panose="02000003080000020004" pitchFamily="50" charset="-52"/>
                    <a:ea typeface="+mn-ea"/>
                    <a:cs typeface="+mn-cs"/>
                  </a:defRPr>
                </a:pPr>
                <a:endParaRPr lang="bg-BG"/>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'отворени пр-ри'!$A$3:$A$4</c:f>
              <c:strCache>
                <c:ptCount val="2"/>
                <c:pt idx="0">
                  <c:v>сключени договори - 167 бр.</c:v>
                </c:pt>
                <c:pt idx="1">
                  <c:v>в оценка - 262 бр.</c:v>
                </c:pt>
              </c:strCache>
            </c:strRef>
          </c:cat>
          <c:val>
            <c:numRef>
              <c:f>'отворени пр-ри'!$B$3:$B$4</c:f>
              <c:numCache>
                <c:formatCode>#,##0</c:formatCode>
                <c:ptCount val="2"/>
                <c:pt idx="0">
                  <c:v>288021725.24000001</c:v>
                </c:pt>
                <c:pt idx="1">
                  <c:v>28758200.359999999</c:v>
                </c:pt>
              </c:numCache>
            </c:numRef>
          </c:val>
          <c:extLst>
            <c:ext xmlns:c16="http://schemas.microsoft.com/office/drawing/2014/chart" uri="{C3380CC4-5D6E-409C-BE32-E72D297353CC}">
              <c16:uniqueId val="{00000008-CA98-48F1-841B-5BFA200B7127}"/>
            </c:ext>
          </c:extLst>
        </c:ser>
        <c:dLbls>
          <c:showLegendKey val="0"/>
          <c:showVal val="0"/>
          <c:showCatName val="0"/>
          <c:showSerName val="0"/>
          <c:showPercent val="0"/>
          <c:showBubbleSize val="0"/>
          <c:showLeaderLines val="1"/>
        </c:dLbls>
        <c:firstSliceAng val="150"/>
        <c:holeSize val="47"/>
      </c:doughnutChart>
      <c:spPr>
        <a:noFill/>
        <a:ln>
          <a:noFill/>
        </a:ln>
        <a:effectLst/>
      </c:spPr>
    </c:plotArea>
    <c:legend>
      <c:legendPos val="l"/>
      <c:layout>
        <c:manualLayout>
          <c:xMode val="edge"/>
          <c:yMode val="edge"/>
          <c:x val="1.2618296529968454E-2"/>
          <c:y val="0.21407811762120635"/>
          <c:w val="0.37328613891717793"/>
          <c:h val="0.65935711591711765"/>
        </c:manualLayout>
      </c:layout>
      <c:overlay val="0"/>
      <c:spPr>
        <a:noFill/>
        <a:ln>
          <a:noFill/>
        </a:ln>
        <a:effectLst/>
      </c:spPr>
      <c:txPr>
        <a:bodyPr rot="0" spcFirstLastPara="1" vertOverflow="ellipsis" vert="horz" wrap="square" anchor="ctr" anchorCtr="1"/>
        <a:lstStyle/>
        <a:p>
          <a:pPr>
            <a:defRPr sz="2200" b="1" i="0" u="none" strike="noStrike" kern="1200" baseline="0">
              <a:solidFill>
                <a:sysClr val="windowText" lastClr="000000"/>
              </a:solidFill>
              <a:latin typeface="Helen Bg Light" panose="02000003080000020004" pitchFamily="50" charset="-52"/>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r>
              <a:rPr lang="bg-BG" sz="2000">
                <a:latin typeface="Helen Bg Light" panose="02000003080000020004" pitchFamily="50" charset="-52"/>
              </a:rPr>
              <a:t>СКЛЮЧЕНИ ДОГОВОРИ ПО ПРИОРИТЕТНИ</a:t>
            </a:r>
            <a:r>
              <a:rPr lang="bg-BG" sz="2000" baseline="0">
                <a:latin typeface="Helen Bg Light" panose="02000003080000020004" pitchFamily="50" charset="-52"/>
              </a:rPr>
              <a:t> ОСИ (В ЛЕВА)</a:t>
            </a:r>
            <a:endParaRPr lang="en-US" sz="2000">
              <a:latin typeface="Helen Bg Light" panose="02000003080000020004" pitchFamily="50" charset="-52"/>
            </a:endParaRPr>
          </a:p>
        </c:rich>
      </c:tx>
      <c:layout>
        <c:manualLayout>
          <c:xMode val="edge"/>
          <c:yMode val="edge"/>
          <c:x val="0.13975681611227167"/>
          <c:y val="1.8390754380693475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endParaRPr lang="bg-BG"/>
        </a:p>
      </c:txPr>
    </c:title>
    <c:autoTitleDeleted val="0"/>
    <c:plotArea>
      <c:layout>
        <c:manualLayout>
          <c:layoutTarget val="inner"/>
          <c:xMode val="edge"/>
          <c:yMode val="edge"/>
          <c:x val="0.27044351598907279"/>
          <c:y val="0.12757529853268054"/>
          <c:w val="0.48681678183084259"/>
          <c:h val="0.81032754114994265"/>
        </c:manualLayout>
      </c:layout>
      <c:pieChart>
        <c:varyColors val="1"/>
        <c:dLbls>
          <c:dLblPos val="bestFit"/>
          <c:showLegendKey val="0"/>
          <c:showVal val="1"/>
          <c:showCatName val="0"/>
          <c:showSerName val="0"/>
          <c:showPercent val="0"/>
          <c:showBubbleSize val="0"/>
          <c:showLeaderLines val="0"/>
        </c:dLbls>
        <c:firstSliceAng val="22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r>
              <a:rPr lang="bg-BG" sz="2000" dirty="0">
                <a:solidFill>
                  <a:schemeClr val="tx1"/>
                </a:solidFill>
                <a:latin typeface="Helen Bg Light" panose="02000003080000020004" pitchFamily="50" charset="-52"/>
              </a:rPr>
              <a:t>СКЛЮЧЕНИ </a:t>
            </a:r>
            <a:r>
              <a:rPr lang="bg-BG" sz="2000" dirty="0" smtClean="0">
                <a:solidFill>
                  <a:schemeClr val="tx1"/>
                </a:solidFill>
                <a:latin typeface="Helen Bg Light" panose="02000003080000020004" pitchFamily="50" charset="-52"/>
              </a:rPr>
              <a:t>ДОГОВОРИ</a:t>
            </a:r>
            <a:r>
              <a:rPr lang="bg-BG" sz="2000" baseline="0" dirty="0" smtClean="0">
                <a:solidFill>
                  <a:schemeClr val="tx1"/>
                </a:solidFill>
                <a:latin typeface="Helen Bg Light" panose="02000003080000020004" pitchFamily="50" charset="-52"/>
              </a:rPr>
              <a:t> ДО 0</a:t>
            </a:r>
            <a:r>
              <a:rPr lang="en-US" sz="2000" baseline="0" dirty="0" smtClean="0">
                <a:solidFill>
                  <a:schemeClr val="tx1"/>
                </a:solidFill>
                <a:latin typeface="Helen Bg Light" panose="02000003080000020004" pitchFamily="50" charset="-52"/>
              </a:rPr>
              <a:t>8</a:t>
            </a:r>
            <a:r>
              <a:rPr lang="bg-BG" sz="2000" baseline="0" dirty="0" smtClean="0">
                <a:solidFill>
                  <a:schemeClr val="tx1"/>
                </a:solidFill>
                <a:latin typeface="Helen Bg Light" panose="02000003080000020004" pitchFamily="50" charset="-52"/>
              </a:rPr>
              <a:t>.11.2018 Г. </a:t>
            </a:r>
          </a:p>
          <a:p>
            <a:pPr algn="ctr">
              <a:defRPr sz="2000">
                <a:latin typeface="Helen Bg Light" panose="02000003080000020004" pitchFamily="50" charset="-52"/>
              </a:defRPr>
            </a:pPr>
            <a:r>
              <a:rPr lang="bg-BG" sz="2000" dirty="0" smtClean="0">
                <a:solidFill>
                  <a:schemeClr val="tx1"/>
                </a:solidFill>
                <a:latin typeface="Helen Bg Light" panose="02000003080000020004" pitchFamily="50" charset="-52"/>
              </a:rPr>
              <a:t>ПО </a:t>
            </a:r>
            <a:r>
              <a:rPr lang="bg-BG" sz="2000" dirty="0">
                <a:solidFill>
                  <a:schemeClr val="tx1"/>
                </a:solidFill>
                <a:latin typeface="Helen Bg Light" panose="02000003080000020004" pitchFamily="50" charset="-52"/>
              </a:rPr>
              <a:t>ПРИОРИТЕТНИ</a:t>
            </a:r>
            <a:r>
              <a:rPr lang="bg-BG" sz="2000" baseline="0" dirty="0">
                <a:solidFill>
                  <a:schemeClr val="tx1"/>
                </a:solidFill>
                <a:latin typeface="Helen Bg Light" panose="02000003080000020004" pitchFamily="50" charset="-52"/>
              </a:rPr>
              <a:t> ОСИ (В ЛЕВА)</a:t>
            </a:r>
            <a:endParaRPr lang="en-US" sz="2000" dirty="0">
              <a:solidFill>
                <a:schemeClr val="tx1"/>
              </a:solidFill>
              <a:latin typeface="Helen Bg Light" panose="02000003080000020004" pitchFamily="50" charset="-52"/>
            </a:endParaRPr>
          </a:p>
        </c:rich>
      </c:tx>
      <c:layout>
        <c:manualLayout>
          <c:xMode val="edge"/>
          <c:yMode val="edge"/>
          <c:x val="0.25289972392066368"/>
          <c:y val="2.0948433277997419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Helen Bg Light" panose="02000003080000020004" pitchFamily="50" charset="-52"/>
              <a:ea typeface="+mn-ea"/>
              <a:cs typeface="+mn-cs"/>
            </a:defRPr>
          </a:pPr>
          <a:endParaRPr lang="bg-BG"/>
        </a:p>
      </c:txPr>
    </c:title>
    <c:autoTitleDeleted val="0"/>
    <c:plotArea>
      <c:layout>
        <c:manualLayout>
          <c:layoutTarget val="inner"/>
          <c:xMode val="edge"/>
          <c:yMode val="edge"/>
          <c:x val="0.27044351598907279"/>
          <c:y val="0.12757529853268054"/>
          <c:w val="0.48681678183084259"/>
          <c:h val="0.81032754114994265"/>
        </c:manualLayout>
      </c:layout>
      <c:pieChart>
        <c:varyColors val="1"/>
        <c:ser>
          <c:idx val="0"/>
          <c:order val="0"/>
          <c:explosion val="8"/>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152400" h="50800" prst="softRound"/>
                <a:bevelB prst="relaxedInset"/>
              </a:sp3d>
            </c:spPr>
            <c:extLst>
              <c:ext xmlns:c16="http://schemas.microsoft.com/office/drawing/2014/chart" uri="{C3380CC4-5D6E-409C-BE32-E72D297353CC}">
                <c16:uniqueId val="{00000001-1DEF-4844-8E3C-39D61CB0BB47}"/>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63500" h="25400" prst="relaxedInset"/>
              </a:sp3d>
            </c:spPr>
            <c:extLst>
              <c:ext xmlns:c16="http://schemas.microsoft.com/office/drawing/2014/chart" uri="{C3380CC4-5D6E-409C-BE32-E72D297353CC}">
                <c16:uniqueId val="{00000003-1DEF-4844-8E3C-39D61CB0BB47}"/>
              </c:ext>
            </c:extLst>
          </c:dPt>
          <c:dPt>
            <c:idx val="2"/>
            <c:bubble3D val="0"/>
            <c:explosion val="1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0"/>
                </a:lightRig>
              </a:scene3d>
              <a:sp3d prstMaterial="metal">
                <a:bevelT w="63500" h="25400" prst="relaxedInset"/>
              </a:sp3d>
            </c:spPr>
            <c:extLst>
              <c:ext xmlns:c16="http://schemas.microsoft.com/office/drawing/2014/chart" uri="{C3380CC4-5D6E-409C-BE32-E72D297353CC}">
                <c16:uniqueId val="{00000005-1DEF-4844-8E3C-39D61CB0BB47}"/>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63500" h="25400" prst="relaxedInset"/>
              </a:sp3d>
            </c:spPr>
            <c:extLst>
              <c:ext xmlns:c16="http://schemas.microsoft.com/office/drawing/2014/chart" uri="{C3380CC4-5D6E-409C-BE32-E72D297353CC}">
                <c16:uniqueId val="{00000007-1DEF-4844-8E3C-39D61CB0BB47}"/>
              </c:ext>
            </c:extLst>
          </c:dPt>
          <c:dPt>
            <c:idx val="4"/>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63500" h="25400" prst="relaxedInset"/>
              </a:sp3d>
            </c:spPr>
            <c:extLst>
              <c:ext xmlns:c16="http://schemas.microsoft.com/office/drawing/2014/chart" uri="{C3380CC4-5D6E-409C-BE32-E72D297353CC}">
                <c16:uniqueId val="{00000009-1DEF-4844-8E3C-39D61CB0BB47}"/>
              </c:ext>
            </c:extLst>
          </c:dPt>
          <c:dLbls>
            <c:dLbl>
              <c:idx val="0"/>
              <c:layout>
                <c:manualLayout>
                  <c:x val="-4.3244638742885644E-2"/>
                  <c:y val="3.0668621121457403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Helen Bg Light" panose="02000003080000020004" pitchFamily="50" charset="-52"/>
                        <a:ea typeface="+mn-ea"/>
                        <a:cs typeface="+mn-cs"/>
                      </a:defRPr>
                    </a:pPr>
                    <a:r>
                      <a:rPr lang="ru-RU" sz="2000" b="1" dirty="0" smtClean="0">
                        <a:solidFill>
                          <a:schemeClr val="tx1"/>
                        </a:solidFill>
                      </a:rPr>
                      <a:t>ПО 1 </a:t>
                    </a:r>
                    <a:endParaRPr lang="ru-RU" sz="2000" b="1" dirty="0">
                      <a:solidFill>
                        <a:schemeClr val="tx1"/>
                      </a:solidFill>
                    </a:endParaRPr>
                  </a:p>
                  <a:p>
                    <a:pPr>
                      <a:defRPr sz="2000" b="1">
                        <a:solidFill>
                          <a:schemeClr val="tx1"/>
                        </a:solidFill>
                        <a:latin typeface="Helen Bg Light" panose="02000003080000020004" pitchFamily="50" charset="-52"/>
                      </a:defRPr>
                    </a:pPr>
                    <a:fld id="{49B5768D-434E-4FF6-A11E-DCE7EA23C431}" type="VALUE">
                      <a:rPr lang="ru-RU" sz="2000" b="1" smtClean="0">
                        <a:solidFill>
                          <a:schemeClr val="tx1"/>
                        </a:solidFill>
                      </a:rPr>
                      <a:pPr>
                        <a:defRPr sz="2000" b="1">
                          <a:solidFill>
                            <a:schemeClr val="tx1"/>
                          </a:solidFill>
                          <a:latin typeface="Helen Bg Light" panose="02000003080000020004" pitchFamily="50" charset="-52"/>
                        </a:defRPr>
                      </a:pPr>
                      <a:t>[VALUE]</a:t>
                    </a:fld>
                    <a:endParaRPr lang="bg-BG"/>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manualLayout>
                      <c:w val="0.22707176280966221"/>
                      <c:h val="0.2670790753444891"/>
                    </c:manualLayout>
                  </c15:layout>
                  <c15:dlblFieldTable/>
                  <c15:showDataLabelsRange val="0"/>
                </c:ext>
                <c:ext xmlns:c16="http://schemas.microsoft.com/office/drawing/2014/chart" uri="{C3380CC4-5D6E-409C-BE32-E72D297353CC}">
                  <c16:uniqueId val="{00000001-1DEF-4844-8E3C-39D61CB0BB47}"/>
                </c:ext>
              </c:extLst>
            </c:dLbl>
            <c:dLbl>
              <c:idx val="1"/>
              <c:layout>
                <c:manualLayout>
                  <c:x val="0.2076807360922579"/>
                  <c:y val="0.11387640403246121"/>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r>
                      <a:rPr lang="ru-RU" sz="2000" b="1" i="0" u="none" strike="noStrike" kern="1200" baseline="0" dirty="0" smtClean="0">
                        <a:solidFill>
                          <a:schemeClr val="tx1"/>
                        </a:solidFill>
                        <a:latin typeface="Helen Bg Light" panose="02000003080000020004" pitchFamily="50" charset="-52"/>
                      </a:rPr>
                      <a:t>ПО 2 </a:t>
                    </a:r>
                  </a:p>
                  <a:p>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fld id="{4549B8FF-06C4-4FC5-93BB-E3099CDD711B}" type="VALUE">
                      <a:rPr lang="ru-RU" sz="2000" b="1" smtClean="0">
                        <a:solidFill>
                          <a:schemeClr val="tx1"/>
                        </a:solidFill>
                      </a:rPr>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t>[VALUE]</a:t>
                    </a:fld>
                    <a:endParaRPr lang="bg-BG"/>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manualLayout>
                      <c:w val="0.16944525384901485"/>
                      <c:h val="0.10223845398899573"/>
                    </c:manualLayout>
                  </c15:layout>
                  <c15:dlblFieldTable/>
                  <c15:showDataLabelsRange val="0"/>
                </c:ext>
                <c:ext xmlns:c16="http://schemas.microsoft.com/office/drawing/2014/chart" uri="{C3380CC4-5D6E-409C-BE32-E72D297353CC}">
                  <c16:uniqueId val="{00000003-1DEF-4844-8E3C-39D61CB0BB47}"/>
                </c:ext>
              </c:extLst>
            </c:dLbl>
            <c:dLbl>
              <c:idx val="2"/>
              <c:layout>
                <c:manualLayout>
                  <c:x val="5.3539151096486444E-2"/>
                  <c:y val="6.9577857790488126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r>
                      <a:rPr lang="ru-RU" sz="2000" b="1" i="0" u="none" strike="noStrike" kern="1200" baseline="0" dirty="0" smtClean="0">
                        <a:solidFill>
                          <a:schemeClr val="tx1"/>
                        </a:solidFill>
                        <a:latin typeface="Helen Bg Light" panose="02000003080000020004" pitchFamily="50" charset="-52"/>
                      </a:rPr>
                      <a:t>ПО 3 </a:t>
                    </a:r>
                    <a:endParaRPr lang="ru-RU" sz="2000" b="1" i="0" u="none" strike="noStrike" kern="1200" baseline="0" dirty="0">
                      <a:solidFill>
                        <a:schemeClr val="tx1"/>
                      </a:solidFill>
                      <a:latin typeface="Helen Bg Light" panose="02000003080000020004" pitchFamily="50" charset="-52"/>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fld id="{DF3DE769-B058-45EF-B6D5-8DABD15ADAB0}" type="VALUE">
                      <a:rPr lang="ru-RU" sz="2000" b="1">
                        <a:solidFill>
                          <a:schemeClr val="tx1"/>
                        </a:solidFill>
                      </a:rPr>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t>[VALUE]</a:t>
                    </a:fld>
                    <a:endParaRPr lang="bg-BG"/>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DEF-4844-8E3C-39D61CB0BB47}"/>
                </c:ext>
              </c:extLst>
            </c:dLbl>
            <c:dLbl>
              <c:idx val="3"/>
              <c:layout>
                <c:manualLayout>
                  <c:x val="0.1123895755008635"/>
                  <c:y val="-0.14711367477349743"/>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r>
                      <a:rPr lang="ru-RU" sz="2000" b="1" i="0" u="none" strike="noStrike" kern="1200" baseline="0" dirty="0" smtClean="0">
                        <a:solidFill>
                          <a:schemeClr val="tx1"/>
                        </a:solidFill>
                        <a:latin typeface="Helen Bg Light" panose="02000003080000020004" pitchFamily="50" charset="-52"/>
                      </a:rPr>
                      <a:t>ПО </a:t>
                    </a:r>
                    <a:r>
                      <a:rPr lang="ru-RU" sz="2000" b="1" i="0" u="none" strike="noStrike" kern="1200" baseline="0" dirty="0">
                        <a:solidFill>
                          <a:schemeClr val="tx1"/>
                        </a:solidFill>
                        <a:latin typeface="Helen Bg Light" panose="02000003080000020004" pitchFamily="50" charset="-52"/>
                      </a:rPr>
                      <a:t>4</a:t>
                    </a:r>
                  </a:p>
                  <a:p>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fld id="{DB89711A-9BED-423D-A937-2B6AA39FB4CA}" type="VALUE">
                      <a:rPr lang="ru-RU" sz="2000" b="1">
                        <a:solidFill>
                          <a:schemeClr val="tx1"/>
                        </a:solidFill>
                      </a:rPr>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t>[VALUE]</a:t>
                    </a:fld>
                    <a:endParaRPr lang="bg-BG"/>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1DEF-4844-8E3C-39D61CB0BB47}"/>
                </c:ext>
              </c:extLst>
            </c:dLbl>
            <c:dLbl>
              <c:idx val="4"/>
              <c:layout>
                <c:manualLayout>
                  <c:x val="0.26416655413968981"/>
                  <c:y val="-5.339864244160189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r>
                      <a:rPr lang="ru-RU" sz="2000" b="1" i="0" u="none" strike="noStrike" kern="1200" baseline="0" dirty="0" smtClean="0">
                        <a:solidFill>
                          <a:schemeClr val="tx1"/>
                        </a:solidFill>
                        <a:latin typeface="Helen Bg Light" panose="02000003080000020004" pitchFamily="50" charset="-52"/>
                      </a:rPr>
                      <a:t>ПО 5</a:t>
                    </a:r>
                    <a:endParaRPr lang="ru-RU" sz="2000" b="1" i="0" u="none" strike="noStrike" kern="1200" baseline="0" dirty="0">
                      <a:solidFill>
                        <a:schemeClr val="tx1"/>
                      </a:solidFill>
                      <a:latin typeface="Helen Bg Light" panose="02000003080000020004" pitchFamily="50" charset="-52"/>
                    </a:endParaRPr>
                  </a:p>
                  <a:p>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fld id="{C797C2E7-62AA-4AB7-9172-1285718D956F}" type="VALUE">
                      <a:rPr lang="ru-RU" sz="2000" b="1">
                        <a:solidFill>
                          <a:schemeClr val="tx1"/>
                        </a:solidFill>
                      </a:rPr>
                      <a:pPr marL="0" marR="0" lvl="0" indent="0" algn="ctr" defTabSz="914400" rtl="0" eaLnBrk="1" fontAlgn="auto" latinLnBrk="0" hangingPunct="1">
                        <a:lnSpc>
                          <a:spcPct val="100000"/>
                        </a:lnSpc>
                        <a:spcBef>
                          <a:spcPts val="0"/>
                        </a:spcBef>
                        <a:spcAft>
                          <a:spcPts val="0"/>
                        </a:spcAft>
                        <a:buClrTx/>
                        <a:buSzTx/>
                        <a:buFontTx/>
                        <a:buNone/>
                        <a:tabLst/>
                        <a:defRPr sz="2000" b="1">
                          <a:solidFill>
                            <a:schemeClr val="tx1"/>
                          </a:solidFill>
                          <a:latin typeface="Helen Bg Light" panose="02000003080000020004" pitchFamily="50" charset="-52"/>
                        </a:defRPr>
                      </a:pPr>
                      <a:t>[VALUE]</a:t>
                    </a:fld>
                    <a:endParaRPr lang="bg-BG"/>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chemeClr val="tx1"/>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1DEF-4844-8E3C-39D61CB0BB4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'Договори по оси'!$D$4:$D$8</c:f>
              <c:strCache>
                <c:ptCount val="5"/>
                <c:pt idx="0">
                  <c:v>ПО 1</c:v>
                </c:pt>
                <c:pt idx="1">
                  <c:v>ПО 2</c:v>
                </c:pt>
                <c:pt idx="2">
                  <c:v>ПО 3</c:v>
                </c:pt>
                <c:pt idx="3">
                  <c:v>ПО 4</c:v>
                </c:pt>
                <c:pt idx="4">
                  <c:v>ПО 5</c:v>
                </c:pt>
              </c:strCache>
            </c:strRef>
          </c:cat>
          <c:val>
            <c:numRef>
              <c:f>'Договори по оси'!$E$4:$E$8</c:f>
              <c:numCache>
                <c:formatCode>#,##0</c:formatCode>
                <c:ptCount val="5"/>
                <c:pt idx="0">
                  <c:v>147000251.14999998</c:v>
                </c:pt>
                <c:pt idx="1">
                  <c:v>42781449.929999992</c:v>
                </c:pt>
                <c:pt idx="2">
                  <c:v>30250078.910000004</c:v>
                </c:pt>
                <c:pt idx="3">
                  <c:v>56030644.890000001</c:v>
                </c:pt>
                <c:pt idx="4">
                  <c:v>11959300</c:v>
                </c:pt>
              </c:numCache>
            </c:numRef>
          </c:val>
          <c:extLst>
            <c:ext xmlns:c16="http://schemas.microsoft.com/office/drawing/2014/chart" uri="{C3380CC4-5D6E-409C-BE32-E72D297353CC}">
              <c16:uniqueId val="{0000000A-1DEF-4844-8E3C-39D61CB0BB47}"/>
            </c:ext>
          </c:extLst>
        </c:ser>
        <c:dLbls>
          <c:dLblPos val="bestFit"/>
          <c:showLegendKey val="0"/>
          <c:showVal val="1"/>
          <c:showCatName val="0"/>
          <c:showSerName val="0"/>
          <c:showPercent val="0"/>
          <c:showBubbleSize val="0"/>
          <c:showLeaderLines val="1"/>
        </c:dLbls>
        <c:firstSliceAng val="178"/>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bg-BG" sz="2000" dirty="0" smtClean="0"/>
              <a:t>ДОГОВАРЯНЕ</a:t>
            </a:r>
            <a:r>
              <a:rPr lang="bg-BG" sz="2000" baseline="0" dirty="0" smtClean="0"/>
              <a:t> ПО </a:t>
            </a:r>
            <a:r>
              <a:rPr lang="bg-BG" sz="2000" dirty="0" smtClean="0"/>
              <a:t>ОПДУ </a:t>
            </a:r>
            <a:r>
              <a:rPr lang="bg-BG" sz="2000" dirty="0"/>
              <a:t>към 08.11.2018 г.</a:t>
            </a:r>
          </a:p>
        </c:rich>
      </c:tx>
      <c:layout>
        <c:manualLayout>
          <c:xMode val="edge"/>
          <c:yMode val="edge"/>
          <c:x val="0.30017586069501007"/>
          <c:y val="3.2993091078647264E-2"/>
        </c:manualLayout>
      </c:layout>
      <c:overlay val="0"/>
      <c:spPr>
        <a:noFill/>
        <a:ln w="25400">
          <a:noFill/>
        </a:ln>
      </c:spPr>
    </c:title>
    <c:autoTitleDeleted val="0"/>
    <c:plotArea>
      <c:layout>
        <c:manualLayout>
          <c:layoutTarget val="inner"/>
          <c:xMode val="edge"/>
          <c:yMode val="edge"/>
          <c:x val="0.19094258657733765"/>
          <c:y val="0.12022900763358779"/>
          <c:w val="0.73684254563818752"/>
          <c:h val="0.56488549618320616"/>
        </c:manualLayout>
      </c:layout>
      <c:barChart>
        <c:barDir val="bar"/>
        <c:grouping val="stacked"/>
        <c:varyColors val="0"/>
        <c:ser>
          <c:idx val="0"/>
          <c:order val="0"/>
          <c:tx>
            <c:strRef>
              <c:f>изпълнение!$C$6</c:f>
              <c:strCache>
                <c:ptCount val="1"/>
                <c:pt idx="0">
                  <c:v>Договорени към 08.11.2018 г.</c:v>
                </c:pt>
              </c:strCache>
            </c:strRef>
          </c:tx>
          <c:spPr>
            <a:gradFill rotWithShape="0">
              <a:gsLst>
                <a:gs pos="0">
                  <a:srgbClr xmlns:mc="http://schemas.openxmlformats.org/markup-compatibility/2006" xmlns:a14="http://schemas.microsoft.com/office/drawing/2010/main" val="000000" mc:Ignorable="a14" a14:legacySpreadsheetColorIndex="42">
                    <a:gamma/>
                    <a:shade val="46275"/>
                    <a:invGamma/>
                  </a:srgbClr>
                </a:gs>
                <a:gs pos="51000">
                  <a:srgbClr xmlns:mc="http://schemas.openxmlformats.org/markup-compatibility/2006" xmlns:a14="http://schemas.microsoft.com/office/drawing/2010/main" val="CCFFCC" mc:Ignorable="a14" a14:legacySpreadsheetColorIndex="42"/>
                </a:gs>
                <a:gs pos="100000">
                  <a:srgbClr xmlns:mc="http://schemas.openxmlformats.org/markup-compatibility/2006" xmlns:a14="http://schemas.microsoft.com/office/drawing/2010/main" val="000000" mc:Ignorable="a14" a14:legacySpreadsheetColorIndex="42">
                    <a:gamma/>
                    <a:shade val="46275"/>
                    <a:invGamma/>
                  </a:srgbClr>
                </a:gs>
              </a:gsLst>
              <a:lin ang="5400000" scaled="1"/>
            </a:gradFill>
            <a:ln w="12700">
              <a:solidFill>
                <a:srgbClr val="000000"/>
              </a:solidFill>
              <a:prstDash val="solid"/>
            </a:ln>
          </c:spPr>
          <c:invertIfNegative val="0"/>
          <c:dPt>
            <c:idx val="4"/>
            <c:invertIfNegative val="0"/>
            <c:bubble3D val="0"/>
            <c:extLst>
              <c:ext xmlns:c16="http://schemas.microsoft.com/office/drawing/2014/chart" uri="{C3380CC4-5D6E-409C-BE32-E72D297353CC}">
                <c16:uniqueId val="{00000000-00DE-4F34-AF5A-1CE6FB85D808}"/>
              </c:ext>
            </c:extLst>
          </c:dPt>
          <c:dPt>
            <c:idx val="5"/>
            <c:invertIfNegative val="0"/>
            <c:bubble3D val="0"/>
            <c:spPr>
              <a:gradFill rotWithShape="0">
                <a:gsLst>
                  <a:gs pos="0">
                    <a:srgbClr val="008000"/>
                  </a:gs>
                  <a:gs pos="54000">
                    <a:srgbClr val="318731"/>
                  </a:gs>
                  <a:gs pos="100000">
                    <a:srgbClr val="009900"/>
                  </a:gs>
                  <a:gs pos="100000">
                    <a:srgbClr xmlns:mc="http://schemas.openxmlformats.org/markup-compatibility/2006" xmlns:a14="http://schemas.microsoft.com/office/drawing/2010/main" val="000000" mc:Ignorable="a14" a14:legacySpreadsheetColorIndex="42">
                      <a:gamma/>
                      <a:shade val="46275"/>
                      <a:invGamma/>
                    </a:srgbClr>
                  </a:gs>
                </a:gsLst>
                <a:lin ang="5400000" scaled="1"/>
              </a:gradFill>
              <a:ln w="12700">
                <a:solidFill>
                  <a:srgbClr val="000000"/>
                </a:solidFill>
                <a:prstDash val="solid"/>
              </a:ln>
            </c:spPr>
            <c:extLst>
              <c:ext xmlns:c16="http://schemas.microsoft.com/office/drawing/2014/chart" uri="{C3380CC4-5D6E-409C-BE32-E72D297353CC}">
                <c16:uniqueId val="{00000002-00DE-4F34-AF5A-1CE6FB85D808}"/>
              </c:ext>
            </c:extLst>
          </c:dPt>
          <c:dLbls>
            <c:spPr>
              <a:noFill/>
              <a:ln>
                <a:noFill/>
              </a:ln>
              <a:effectLst/>
            </c:spPr>
            <c:txPr>
              <a:bodyPr wrap="square" lIns="38100" tIns="19050" rIns="38100" bIns="19050" anchor="ctr">
                <a:spAutoFit/>
              </a:bodyPr>
              <a:lstStyle/>
              <a:p>
                <a:pPr>
                  <a:defRPr sz="1400"/>
                </a:pPr>
                <a:endParaRPr lang="bg-BG"/>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изпълнение!$A$7:$A$12</c:f>
              <c:strCache>
                <c:ptCount val="6"/>
                <c:pt idx="0">
                  <c:v>ПО 1</c:v>
                </c:pt>
                <c:pt idx="1">
                  <c:v>ПО 2</c:v>
                </c:pt>
                <c:pt idx="2">
                  <c:v>ПО 3</c:v>
                </c:pt>
                <c:pt idx="3">
                  <c:v>ПО 4</c:v>
                </c:pt>
                <c:pt idx="4">
                  <c:v>ПО 5</c:v>
                </c:pt>
                <c:pt idx="5">
                  <c:v>ОБЩО по ОПДУ</c:v>
                </c:pt>
              </c:strCache>
            </c:strRef>
          </c:cat>
          <c:val>
            <c:numRef>
              <c:f>изпълнение!$D$7:$D$12</c:f>
              <c:numCache>
                <c:formatCode>0%</c:formatCode>
                <c:ptCount val="6"/>
                <c:pt idx="0">
                  <c:v>0.54084421645873726</c:v>
                </c:pt>
                <c:pt idx="1">
                  <c:v>0.28645634334802733</c:v>
                </c:pt>
                <c:pt idx="2">
                  <c:v>0.43539031692722741</c:v>
                </c:pt>
                <c:pt idx="3">
                  <c:v>0.4027648348067811</c:v>
                </c:pt>
                <c:pt idx="4">
                  <c:v>0.50244755858793222</c:v>
                </c:pt>
                <c:pt idx="5">
                  <c:v>0.44071006843988436</c:v>
                </c:pt>
              </c:numCache>
            </c:numRef>
          </c:val>
          <c:extLst>
            <c:ext xmlns:c16="http://schemas.microsoft.com/office/drawing/2014/chart" uri="{C3380CC4-5D6E-409C-BE32-E72D297353CC}">
              <c16:uniqueId val="{00000003-00DE-4F34-AF5A-1CE6FB85D808}"/>
            </c:ext>
          </c:extLst>
        </c:ser>
        <c:ser>
          <c:idx val="1"/>
          <c:order val="1"/>
          <c:tx>
            <c:strRef>
              <c:f>изпълнение!$M$5</c:f>
              <c:strCache>
                <c:ptCount val="1"/>
                <c:pt idx="0">
                  <c:v>Остатък за договаряне</c:v>
                </c:pt>
              </c:strCache>
            </c:strRef>
          </c:tx>
          <c:spPr>
            <a:gradFill rotWithShape="0">
              <a:gsLst>
                <a:gs pos="0">
                  <a:srgbClr xmlns:mc="http://schemas.openxmlformats.org/markup-compatibility/2006" xmlns:a14="http://schemas.microsoft.com/office/drawing/2010/main" val="000000" mc:Ignorable="a14" a14:legacySpreadsheetColorIndex="26">
                    <a:gamma/>
                    <a:shade val="46275"/>
                    <a:invGamma/>
                  </a:srgbClr>
                </a:gs>
                <a:gs pos="50000">
                  <a:srgbClr xmlns:mc="http://schemas.openxmlformats.org/markup-compatibility/2006" xmlns:a14="http://schemas.microsoft.com/office/drawing/2010/main" val="FFFFCC" mc:Ignorable="a14" a14:legacySpreadsheetColorIndex="26"/>
                </a:gs>
                <a:gs pos="100000">
                  <a:srgbClr xmlns:mc="http://schemas.openxmlformats.org/markup-compatibility/2006" xmlns:a14="http://schemas.microsoft.com/office/drawing/2010/main" val="000000" mc:Ignorable="a14" a14:legacySpreadsheetColorIndex="26">
                    <a:gamma/>
                    <a:shade val="46275"/>
                    <a:invGamma/>
                  </a:srgbClr>
                </a:gs>
              </a:gsLst>
              <a:lin ang="5400000" scaled="1"/>
            </a:gradFill>
            <a:ln w="15875">
              <a:solidFill>
                <a:srgbClr val="000000"/>
              </a:solidFill>
              <a:prstDash val="solid"/>
            </a:ln>
          </c:spPr>
          <c:invertIfNegative val="0"/>
          <c:dLbls>
            <c:spPr>
              <a:noFill/>
              <a:ln>
                <a:noFill/>
              </a:ln>
              <a:effectLst/>
            </c:spPr>
            <c:txPr>
              <a:bodyPr wrap="square" lIns="38100" tIns="19050" rIns="38100" bIns="19050" anchor="ctr">
                <a:spAutoFit/>
              </a:bodyPr>
              <a:lstStyle/>
              <a:p>
                <a:pPr>
                  <a:defRPr sz="1400"/>
                </a:pPr>
                <a:endParaRPr lang="bg-BG"/>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изпълнение!$A$7:$A$12</c:f>
              <c:strCache>
                <c:ptCount val="6"/>
                <c:pt idx="0">
                  <c:v>ПО 1</c:v>
                </c:pt>
                <c:pt idx="1">
                  <c:v>ПО 2</c:v>
                </c:pt>
                <c:pt idx="2">
                  <c:v>ПО 3</c:v>
                </c:pt>
                <c:pt idx="3">
                  <c:v>ПО 4</c:v>
                </c:pt>
                <c:pt idx="4">
                  <c:v>ПО 5</c:v>
                </c:pt>
                <c:pt idx="5">
                  <c:v>ОБЩО по ОПДУ</c:v>
                </c:pt>
              </c:strCache>
            </c:strRef>
          </c:cat>
          <c:val>
            <c:numRef>
              <c:f>изпълнение!$M$7:$M$12</c:f>
              <c:numCache>
                <c:formatCode>0%</c:formatCode>
                <c:ptCount val="6"/>
                <c:pt idx="0">
                  <c:v>0.45915578354126274</c:v>
                </c:pt>
                <c:pt idx="1">
                  <c:v>0.71354365665197261</c:v>
                </c:pt>
                <c:pt idx="2">
                  <c:v>0.56460968307277259</c:v>
                </c:pt>
                <c:pt idx="3">
                  <c:v>0.59723516519321884</c:v>
                </c:pt>
                <c:pt idx="4">
                  <c:v>0.49755244141206778</c:v>
                </c:pt>
                <c:pt idx="5">
                  <c:v>0.55928993156011564</c:v>
                </c:pt>
              </c:numCache>
            </c:numRef>
          </c:val>
          <c:extLst>
            <c:ext xmlns:c16="http://schemas.microsoft.com/office/drawing/2014/chart" uri="{C3380CC4-5D6E-409C-BE32-E72D297353CC}">
              <c16:uniqueId val="{00000004-00DE-4F34-AF5A-1CE6FB85D808}"/>
            </c:ext>
          </c:extLst>
        </c:ser>
        <c:dLbls>
          <c:showLegendKey val="0"/>
          <c:showVal val="0"/>
          <c:showCatName val="0"/>
          <c:showSerName val="0"/>
          <c:showPercent val="0"/>
          <c:showBubbleSize val="0"/>
        </c:dLbls>
        <c:gapWidth val="83"/>
        <c:overlap val="100"/>
        <c:axId val="-635865680"/>
        <c:axId val="-635864592"/>
      </c:barChart>
      <c:catAx>
        <c:axId val="-63586568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600"/>
            </a:pPr>
            <a:endParaRPr lang="bg-BG"/>
          </a:p>
        </c:txPr>
        <c:crossAx val="-635864592"/>
        <c:crosses val="autoZero"/>
        <c:auto val="1"/>
        <c:lblAlgn val="ctr"/>
        <c:lblOffset val="100"/>
        <c:tickLblSkip val="1"/>
        <c:tickMarkSkip val="1"/>
        <c:noMultiLvlLbl val="0"/>
      </c:catAx>
      <c:valAx>
        <c:axId val="-635864592"/>
        <c:scaling>
          <c:orientation val="minMax"/>
          <c:max val="1"/>
        </c:scaling>
        <c:delete val="0"/>
        <c:axPos val="b"/>
        <c:majorGridlines>
          <c:spPr>
            <a:ln w="3175">
              <a:solidFill>
                <a:srgbClr val="000000"/>
              </a:solidFill>
              <a:prstDash val="solid"/>
            </a:ln>
          </c:spPr>
        </c:majorGridlines>
        <c:title>
          <c:tx>
            <c:rich>
              <a:bodyPr/>
              <a:lstStyle/>
              <a:p>
                <a:pPr>
                  <a:defRPr sz="1800"/>
                </a:pPr>
                <a:r>
                  <a:rPr lang="bg-BG" sz="1800"/>
                  <a:t>% от финансовия план по ОПДУ</a:t>
                </a:r>
              </a:p>
            </c:rich>
          </c:tx>
          <c:layout>
            <c:manualLayout>
              <c:xMode val="edge"/>
              <c:yMode val="edge"/>
              <c:x val="0.37140621609881247"/>
              <c:y val="0.8062764047237994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600"/>
            </a:pPr>
            <a:endParaRPr lang="bg-BG"/>
          </a:p>
        </c:txPr>
        <c:crossAx val="-635865680"/>
        <c:crosses val="max"/>
        <c:crossBetween val="between"/>
      </c:valAx>
      <c:spPr>
        <a:solidFill>
          <a:srgbClr val="C0C0C0"/>
        </a:solidFill>
        <a:ln w="12700">
          <a:solidFill>
            <a:srgbClr val="808080"/>
          </a:solidFill>
          <a:prstDash val="solid"/>
        </a:ln>
      </c:spPr>
    </c:plotArea>
    <c:legend>
      <c:legendPos val="r"/>
      <c:layout>
        <c:manualLayout>
          <c:xMode val="edge"/>
          <c:yMode val="edge"/>
          <c:x val="6.2270789849226876E-2"/>
          <c:y val="0.8635453375522103"/>
          <c:w val="0.90114318163755081"/>
          <c:h val="8.1141471231977971E-2"/>
        </c:manualLayout>
      </c:layout>
      <c:overlay val="0"/>
      <c:spPr>
        <a:solidFill>
          <a:srgbClr val="FFFFFF"/>
        </a:solidFill>
        <a:ln w="3175">
          <a:noFill/>
          <a:prstDash val="solid"/>
        </a:ln>
      </c:spPr>
      <c:txPr>
        <a:bodyPr/>
        <a:lstStyle/>
        <a:p>
          <a:pPr>
            <a:defRPr sz="1600"/>
          </a:pPr>
          <a:endParaRPr lang="bg-BG"/>
        </a:p>
      </c:txPr>
    </c:legend>
    <c:plotVisOnly val="1"/>
    <c:dispBlanksAs val="gap"/>
    <c:showDLblsOverMax val="0"/>
  </c:chart>
  <c:spPr>
    <a:solidFill>
      <a:srgbClr val="FFFFFF"/>
    </a:solidFill>
    <a:ln w="3175">
      <a:noFill/>
      <a:prstDash val="solid"/>
    </a:ln>
  </c:spPr>
  <c:txPr>
    <a:bodyPr/>
    <a:lstStyle/>
    <a:p>
      <a:pPr>
        <a:defRPr sz="1400" b="1" i="0" u="none" strike="noStrike" baseline="0">
          <a:solidFill>
            <a:srgbClr val="000000"/>
          </a:solidFill>
          <a:latin typeface="Helen Bg Light" panose="02000003080000020004" pitchFamily="50" charset="-52"/>
          <a:ea typeface="Arial"/>
          <a:cs typeface="Arial"/>
        </a:defRPr>
      </a:pPr>
      <a:endParaRPr lang="bg-BG"/>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bg-BG" sz="2000" b="1" i="0" cap="all" baseline="0" dirty="0">
                <a:solidFill>
                  <a:sysClr val="windowText" lastClr="000000"/>
                </a:solidFill>
                <a:effectLst/>
                <a:latin typeface="Helen Bg" panose="020B0800050000020004" pitchFamily="34" charset="-52"/>
              </a:rPr>
              <a:t>ПО БРОЙ ДОГОВОРИ </a:t>
            </a:r>
            <a:endParaRPr lang="bg-BG" sz="2000" b="1" dirty="0">
              <a:solidFill>
                <a:sysClr val="windowText" lastClr="000000"/>
              </a:solidFill>
              <a:effectLst/>
              <a:latin typeface="Helen Bg" panose="020B0800050000020004" pitchFamily="34" charset="-52"/>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bg-BG"/>
        </a:p>
      </c:txPr>
    </c:title>
    <c:autoTitleDeleted val="0"/>
    <c:plotArea>
      <c:layout/>
      <c:pieChart>
        <c:varyColors val="1"/>
        <c:dLbls>
          <c:dLblPos val="bestFit"/>
          <c:showLegendKey val="0"/>
          <c:showVal val="1"/>
          <c:showCatName val="0"/>
          <c:showSerName val="0"/>
          <c:showPercent val="0"/>
          <c:showBubbleSize val="0"/>
          <c:showLeaderLines val="0"/>
        </c:dLbls>
        <c:firstSliceAng val="138"/>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bg-BG" sz="1800" b="1" i="0" cap="all" baseline="0">
                <a:solidFill>
                  <a:sysClr val="windowText" lastClr="000000"/>
                </a:solidFill>
                <a:effectLst/>
              </a:rPr>
              <a:t>ПО СТОЙНОСТ </a:t>
            </a:r>
            <a:endParaRPr lang="bg-BG">
              <a:solidFill>
                <a:sysClr val="windowText" lastClr="000000"/>
              </a:solidFill>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bg-BG"/>
        </a:p>
      </c:txPr>
    </c:title>
    <c:autoTitleDeleted val="0"/>
    <c:plotArea>
      <c:layout/>
      <c:pieChart>
        <c:varyColors val="1"/>
        <c:ser>
          <c:idx val="0"/>
          <c:order val="0"/>
          <c:spPr>
            <a:scene3d>
              <a:camera prst="orthographicFront"/>
              <a:lightRig rig="threePt" dir="t"/>
            </a:scene3d>
            <a:sp3d>
              <a:bevelT prst="relaxedInset"/>
              <a:bevelB prst="relaxedInset"/>
            </a:sp3d>
          </c:spPr>
          <c:dPt>
            <c:idx val="0"/>
            <c:bubble3D val="0"/>
            <c:explosion val="1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gradFill>
                  <a:gsLst>
                    <a:gs pos="58816">
                      <a:srgbClr val="34154B"/>
                    </a:gs>
                    <a:gs pos="21460">
                      <a:srgbClr val="496D9A"/>
                    </a:gs>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40000" dist="23000" dir="5400000" rotWithShape="0">
                  <a:srgbClr val="000000">
                    <a:alpha val="35000"/>
                  </a:srgbClr>
                </a:outerShdw>
              </a:effectLst>
              <a:scene3d>
                <a:camera prst="orthographicFront"/>
                <a:lightRig rig="threePt" dir="t"/>
              </a:scene3d>
              <a:sp3d>
                <a:bevelT prst="relaxedInset"/>
                <a:bevelB prst="relaxedInset"/>
              </a:sp3d>
            </c:spPr>
            <c:extLst>
              <c:ext xmlns:c16="http://schemas.microsoft.com/office/drawing/2014/chart" uri="{C3380CC4-5D6E-409C-BE32-E72D297353CC}">
                <c16:uniqueId val="{00000001-0AC4-4A89-A3C9-8526427A58AF}"/>
              </c:ext>
            </c:extLst>
          </c:dPt>
          <c:dPt>
            <c:idx val="1"/>
            <c:bubble3D val="0"/>
            <c:explosion val="19"/>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prst="relaxedInset"/>
                <a:bevelB prst="relaxedInset"/>
              </a:sp3d>
            </c:spPr>
            <c:extLst>
              <c:ext xmlns:c16="http://schemas.microsoft.com/office/drawing/2014/chart" uri="{C3380CC4-5D6E-409C-BE32-E72D297353CC}">
                <c16:uniqueId val="{00000003-0AC4-4A89-A3C9-8526427A58AF}"/>
              </c:ext>
            </c:extLst>
          </c:dPt>
          <c:dPt>
            <c:idx val="2"/>
            <c:bubble3D val="0"/>
            <c:explosion val="16"/>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prst="relaxedInset"/>
                <a:bevelB prst="relaxedInset"/>
              </a:sp3d>
            </c:spPr>
            <c:extLst>
              <c:ext xmlns:c16="http://schemas.microsoft.com/office/drawing/2014/chart" uri="{C3380CC4-5D6E-409C-BE32-E72D297353CC}">
                <c16:uniqueId val="{00000005-0AC4-4A89-A3C9-8526427A58AF}"/>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prst="relaxedInset"/>
                <a:bevelB prst="relaxedInset"/>
              </a:sp3d>
            </c:spPr>
            <c:extLst>
              <c:ext xmlns:c16="http://schemas.microsoft.com/office/drawing/2014/chart" uri="{C3380CC4-5D6E-409C-BE32-E72D297353CC}">
                <c16:uniqueId val="{00000007-0AC4-4A89-A3C9-8526427A58AF}"/>
              </c:ext>
            </c:extLst>
          </c:dPt>
          <c:dLbls>
            <c:dLbl>
              <c:idx val="0"/>
              <c:layout>
                <c:manualLayout>
                  <c:x val="1.1260758935411272E-3"/>
                  <c:y val="-6.09857754455743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r>
                      <a:rPr lang="ru-RU" sz="1600"/>
                      <a:t>Централна администрация </a:t>
                    </a:r>
                  </a:p>
                  <a:p>
                    <a:pPr>
                      <a:defRPr sz="1600" b="1">
                        <a:solidFill>
                          <a:sysClr val="windowText" lastClr="000000"/>
                        </a:solidFill>
                        <a:latin typeface="Helen Bg Light" panose="02000003080000020004" pitchFamily="50" charset="-52"/>
                      </a:defRPr>
                    </a:pPr>
                    <a:fld id="{1024A1D1-175D-4447-B51C-1E9C9062FBBA}" type="VALUE">
                      <a:rPr lang="ru-RU" sz="1600"/>
                      <a:pPr>
                        <a:defRPr sz="1600" b="1">
                          <a:solidFill>
                            <a:sysClr val="windowText" lastClr="000000"/>
                          </a:solidFill>
                          <a:latin typeface="Helen Bg Light" panose="02000003080000020004" pitchFamily="50" charset="-52"/>
                        </a:defRPr>
                      </a:pPr>
                      <a:t>[VALUE]</a:t>
                    </a:fld>
                    <a:r>
                      <a:rPr lang="ru-RU" sz="1600"/>
                      <a:t> млн.</a:t>
                    </a:r>
                    <a:r>
                      <a:rPr lang="ru-RU" sz="1600" baseline="0"/>
                      <a:t> лв.</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908329789381888"/>
                      <c:h val="0.25984494079739029"/>
                    </c:manualLayout>
                  </c15:layout>
                  <c15:dlblFieldTable/>
                  <c15:showDataLabelsRange val="0"/>
                </c:ext>
                <c:ext xmlns:c16="http://schemas.microsoft.com/office/drawing/2014/chart" uri="{C3380CC4-5D6E-409C-BE32-E72D297353CC}">
                  <c16:uniqueId val="{00000001-0AC4-4A89-A3C9-8526427A58AF}"/>
                </c:ext>
              </c:extLst>
            </c:dLbl>
            <c:dLbl>
              <c:idx val="1"/>
              <c:layout>
                <c:manualLayout>
                  <c:x val="3.6366754658980351E-2"/>
                  <c:y val="-4.6791606514561046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Helen Bg Light" panose="02000003080000020004" pitchFamily="50" charset="-52"/>
                        <a:ea typeface="+mn-ea"/>
                        <a:cs typeface="+mn-cs"/>
                      </a:defRPr>
                    </a:pPr>
                    <a:r>
                      <a:rPr lang="ru-RU" sz="1600"/>
                      <a:t>Общинска администрация                </a:t>
                    </a:r>
                    <a:fld id="{A6EED0A1-8AFF-4F5C-83B3-98FB7FDC9AEA}" type="VALUE">
                      <a:rPr lang="ru-RU" sz="1600"/>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latin typeface="Helen Bg Light" panose="02000003080000020004" pitchFamily="50" charset="-52"/>
                        </a:defRPr>
                      </a:pPr>
                      <a:t>[VALUE]</a:t>
                    </a:fld>
                    <a:r>
                      <a:rPr lang="ru-RU" sz="1600"/>
                      <a:t> </a:t>
                    </a:r>
                    <a:r>
                      <a:rPr lang="ru-RU" sz="1600" b="1" i="0" u="none" strike="noStrike" kern="1200" baseline="0">
                        <a:solidFill>
                          <a:sysClr val="windowText" lastClr="000000"/>
                        </a:solidFill>
                        <a:latin typeface="Helen Bg Light" panose="02000003080000020004" pitchFamily="50" charset="-52"/>
                      </a:rPr>
                      <a:t>млн. лв.</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27296587926508"/>
                      <c:h val="0.33379629629629631"/>
                    </c:manualLayout>
                  </c15:layout>
                  <c15:dlblFieldTable/>
                  <c15:showDataLabelsRange val="0"/>
                </c:ext>
                <c:ext xmlns:c16="http://schemas.microsoft.com/office/drawing/2014/chart" uri="{C3380CC4-5D6E-409C-BE32-E72D297353CC}">
                  <c16:uniqueId val="{00000003-0AC4-4A89-A3C9-8526427A58AF}"/>
                </c:ext>
              </c:extLst>
            </c:dLbl>
            <c:dLbl>
              <c:idx val="2"/>
              <c:layout>
                <c:manualLayout>
                  <c:x val="9.3004982598209621E-2"/>
                  <c:y val="0.10060906835100376"/>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Helen Bg Light" panose="02000003080000020004" pitchFamily="50" charset="-52"/>
                        <a:ea typeface="+mn-ea"/>
                        <a:cs typeface="+mn-cs"/>
                      </a:defRPr>
                    </a:pPr>
                    <a:r>
                      <a:rPr lang="ru-RU" sz="1600"/>
                      <a:t>Съдебна система</a:t>
                    </a:r>
                  </a:p>
                  <a:p>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latin typeface="Helen Bg Light" panose="02000003080000020004" pitchFamily="50" charset="-52"/>
                      </a:defRPr>
                    </a:pPr>
                    <a:fld id="{9693F573-DA0B-4FA9-AAF2-1CD483D5F8D3}" type="VALUE">
                      <a:rPr lang="ru-RU" sz="1600"/>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latin typeface="Helen Bg Light" panose="02000003080000020004" pitchFamily="50" charset="-52"/>
                        </a:defRPr>
                      </a:pPr>
                      <a:t>[VALUE]</a:t>
                    </a:fld>
                    <a:r>
                      <a:rPr lang="ru-RU" sz="1600"/>
                      <a:t> </a:t>
                    </a:r>
                    <a:r>
                      <a:rPr lang="ru-RU" sz="1600" b="1" i="0" u="none" strike="noStrike" kern="1200" baseline="0">
                        <a:solidFill>
                          <a:sysClr val="windowText" lastClr="000000"/>
                        </a:solidFill>
                        <a:latin typeface="Helen Bg Light" panose="02000003080000020004" pitchFamily="50" charset="-52"/>
                      </a:rPr>
                      <a:t>млн. лв.</a:t>
                    </a:r>
                  </a:p>
                  <a:p>
                    <a:pPr marL="0" marR="0" lvl="0" indent="0" algn="ctr" defTabSz="914400" rtl="0" eaLnBrk="1" fontAlgn="auto" latinLnBrk="0" hangingPunct="1">
                      <a:lnSpc>
                        <a:spcPct val="100000"/>
                      </a:lnSpc>
                      <a:spcBef>
                        <a:spcPts val="0"/>
                      </a:spcBef>
                      <a:spcAft>
                        <a:spcPts val="0"/>
                      </a:spcAft>
                      <a:buClrTx/>
                      <a:buSzTx/>
                      <a:buFontTx/>
                      <a:buNone/>
                      <a:tabLst/>
                      <a:defRPr sz="1600" b="1">
                        <a:solidFill>
                          <a:sysClr val="windowText" lastClr="000000"/>
                        </a:solidFill>
                        <a:latin typeface="Helen Bg Light" panose="02000003080000020004" pitchFamily="50" charset="-52"/>
                      </a:defRPr>
                    </a:pPr>
                    <a:endParaRPr lang="bg-BG"/>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AC4-4A89-A3C9-8526427A58AF}"/>
                </c:ext>
              </c:extLst>
            </c:dLbl>
            <c:dLbl>
              <c:idx val="3"/>
              <c:layout>
                <c:manualLayout>
                  <c:x val="2.6863028943911234E-2"/>
                  <c:y val="0.20583654849782934"/>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r>
                      <a:rPr lang="bg-BG" sz="1600" dirty="0" smtClean="0"/>
                      <a:t>НПО</a:t>
                    </a:r>
                    <a:r>
                      <a:rPr lang="bg-BG" sz="1600" baseline="0" dirty="0"/>
                      <a:t>
</a:t>
                    </a:r>
                    <a:fld id="{9C93F32B-96F8-410A-9667-B26175F62B90}" type="VALUE">
                      <a:rPr lang="en-US" sz="1600" baseline="0"/>
                      <a:pPr>
                        <a:defRPr sz="1600" b="1">
                          <a:solidFill>
                            <a:sysClr val="windowText" lastClr="000000"/>
                          </a:solidFill>
                          <a:latin typeface="Helen Bg Light" panose="02000003080000020004" pitchFamily="50" charset="-52"/>
                        </a:defRPr>
                      </a:pPr>
                      <a:t>[VALUE]</a:t>
                    </a:fld>
                    <a:r>
                      <a:rPr lang="en-US" sz="1600" baseline="0" dirty="0"/>
                      <a:t> млн. лв.</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879978177850519"/>
                      <c:h val="0.2205333221051885"/>
                    </c:manualLayout>
                  </c15:layout>
                  <c15:dlblFieldTable/>
                  <c15:showDataLabelsRange val="0"/>
                </c:ext>
                <c:ext xmlns:c16="http://schemas.microsoft.com/office/drawing/2014/chart" uri="{C3380CC4-5D6E-409C-BE32-E72D297353CC}">
                  <c16:uniqueId val="{00000007-0AC4-4A89-A3C9-8526427A58A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1"/>
            <c:showSerName val="0"/>
            <c:showPercent val="0"/>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val>
            <c:numRef>
              <c:f>Сумаброй!$C$3:$C$6</c:f>
              <c:numCache>
                <c:formatCode>#,##0</c:formatCode>
                <c:ptCount val="4"/>
                <c:pt idx="0">
                  <c:v>249.50466065000001</c:v>
                </c:pt>
                <c:pt idx="1">
                  <c:v>9.8445934299999998</c:v>
                </c:pt>
                <c:pt idx="2">
                  <c:v>18.580218379999998</c:v>
                </c:pt>
                <c:pt idx="3">
                  <c:v>10.092252419999999</c:v>
                </c:pt>
              </c:numCache>
            </c:numRef>
          </c:val>
          <c:extLst>
            <c:ext xmlns:c16="http://schemas.microsoft.com/office/drawing/2014/chart" uri="{C3380CC4-5D6E-409C-BE32-E72D297353CC}">
              <c16:uniqueId val="{00000008-0AC4-4A89-A3C9-8526427A58AF}"/>
            </c:ext>
          </c:extLst>
        </c:ser>
        <c:dLbls>
          <c:dLblPos val="bestFit"/>
          <c:showLegendKey val="0"/>
          <c:showVal val="1"/>
          <c:showCatName val="0"/>
          <c:showSerName val="0"/>
          <c:showPercent val="0"/>
          <c:showBubbleSize val="0"/>
          <c:showLeaderLines val="1"/>
        </c:dLbls>
        <c:firstSliceAng val="104"/>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bg-BG" sz="1800" b="1" i="0" cap="all" baseline="0">
                <a:solidFill>
                  <a:sysClr val="windowText" lastClr="000000"/>
                </a:solidFill>
                <a:effectLst/>
              </a:rPr>
              <a:t>ПО БРОЙ ДОГОВОРИ </a:t>
            </a:r>
            <a:endParaRPr lang="bg-BG" b="1">
              <a:solidFill>
                <a:sysClr val="windowText" lastClr="000000"/>
              </a:solidFill>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bg-BG"/>
        </a:p>
      </c:txPr>
    </c:title>
    <c:autoTitleDeleted val="0"/>
    <c:plotArea>
      <c:layout/>
      <c:pieChart>
        <c:varyColors val="1"/>
        <c:ser>
          <c:idx val="0"/>
          <c:order val="0"/>
          <c:explosion val="6"/>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25400" dist="23000" dir="5400000" sx="102000" sy="102000" rotWithShape="0">
                  <a:srgbClr val="000000">
                    <a:alpha val="35000"/>
                  </a:srgbClr>
                </a:outerShdw>
              </a:effectLst>
              <a:scene3d>
                <a:camera prst="orthographicFront"/>
                <a:lightRig rig="threePt" dir="t"/>
              </a:scene3d>
              <a:sp3d>
                <a:bevelT prst="relaxedInset"/>
              </a:sp3d>
            </c:spPr>
            <c:extLst>
              <c:ext xmlns:c16="http://schemas.microsoft.com/office/drawing/2014/chart" uri="{C3380CC4-5D6E-409C-BE32-E72D297353CC}">
                <c16:uniqueId val="{00000001-7A4C-4811-A1DA-6EA6925E2044}"/>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prst="relaxedInset"/>
              </a:sp3d>
            </c:spPr>
            <c:extLst>
              <c:ext xmlns:c16="http://schemas.microsoft.com/office/drawing/2014/chart" uri="{C3380CC4-5D6E-409C-BE32-E72D297353CC}">
                <c16:uniqueId val="{00000003-7A4C-4811-A1DA-6EA6925E2044}"/>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prst="relaxedInset"/>
              </a:sp3d>
            </c:spPr>
            <c:extLst>
              <c:ext xmlns:c16="http://schemas.microsoft.com/office/drawing/2014/chart" uri="{C3380CC4-5D6E-409C-BE32-E72D297353CC}">
                <c16:uniqueId val="{00000005-7A4C-4811-A1DA-6EA6925E2044}"/>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A4C-4811-A1DA-6EA6925E2044}"/>
              </c:ext>
            </c:extLst>
          </c:dPt>
          <c:dLbls>
            <c:dLbl>
              <c:idx val="0"/>
              <c:layout>
                <c:manualLayout>
                  <c:x val="1.224127604854762E-2"/>
                  <c:y val="0.2749339665875099"/>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r>
                      <a:rPr lang="bg-BG"/>
                      <a:t>Централна администрация</a:t>
                    </a:r>
                  </a:p>
                  <a:p>
                    <a:pPr>
                      <a:defRPr sz="1600" b="1">
                        <a:solidFill>
                          <a:sysClr val="windowText" lastClr="000000"/>
                        </a:solidFill>
                        <a:latin typeface="Helen Bg Light" panose="02000003080000020004" pitchFamily="50" charset="-52"/>
                      </a:defRPr>
                    </a:pPr>
                    <a:fld id="{A7752BE5-F9B2-4F22-A820-95AEEFF810D1}" type="VALUE">
                      <a:rPr lang="en-US"/>
                      <a:pPr>
                        <a:defRPr sz="1600" b="1">
                          <a:solidFill>
                            <a:sysClr val="windowText" lastClr="000000"/>
                          </a:solidFill>
                          <a:latin typeface="Helen Bg Light" panose="02000003080000020004" pitchFamily="50" charset="-52"/>
                        </a:defRPr>
                      </a:pPr>
                      <a:t>[VALUE]</a:t>
                    </a:fld>
                    <a:r>
                      <a:rPr lang="en-US"/>
                      <a:t> договора</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33382550335570466"/>
                      <c:h val="0.37668624755238928"/>
                    </c:manualLayout>
                  </c15:layout>
                  <c15:dlblFieldTable/>
                  <c15:showDataLabelsRange val="0"/>
                </c:ext>
                <c:ext xmlns:c16="http://schemas.microsoft.com/office/drawing/2014/chart" uri="{C3380CC4-5D6E-409C-BE32-E72D297353CC}">
                  <c16:uniqueId val="{00000001-7A4C-4811-A1DA-6EA6925E2044}"/>
                </c:ext>
              </c:extLst>
            </c:dLbl>
            <c:dLbl>
              <c:idx val="1"/>
              <c:layout>
                <c:manualLayout>
                  <c:x val="3.7469640942120887E-2"/>
                  <c:y val="-0.11126188351916808"/>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r>
                      <a:rPr lang="bg-BG"/>
                      <a:t>Общинска администрация </a:t>
                    </a:r>
                  </a:p>
                  <a:p>
                    <a:pPr>
                      <a:defRPr sz="1600" b="1">
                        <a:solidFill>
                          <a:sysClr val="windowText" lastClr="000000"/>
                        </a:solidFill>
                        <a:latin typeface="Helen Bg Light" panose="02000003080000020004" pitchFamily="50" charset="-52"/>
                      </a:defRPr>
                    </a:pPr>
                    <a:fld id="{DD247674-DD60-4C7C-9840-54E8296A4E9E}" type="VALUE">
                      <a:rPr lang="en-US"/>
                      <a:pPr>
                        <a:defRPr sz="1600" b="1">
                          <a:solidFill>
                            <a:sysClr val="windowText" lastClr="000000"/>
                          </a:solidFill>
                          <a:latin typeface="Helen Bg Light" panose="02000003080000020004" pitchFamily="50" charset="-52"/>
                        </a:defRPr>
                      </a:pPr>
                      <a:t>[VALUE]</a:t>
                    </a:fld>
                    <a:r>
                      <a:rPr lang="en-US"/>
                      <a:t> договора </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manualLayout>
                      <c:w val="0.27635201822655936"/>
                      <c:h val="0.22089460966863347"/>
                    </c:manualLayout>
                  </c15:layout>
                  <c15:dlblFieldTable/>
                  <c15:showDataLabelsRange val="0"/>
                </c:ext>
                <c:ext xmlns:c16="http://schemas.microsoft.com/office/drawing/2014/chart" uri="{C3380CC4-5D6E-409C-BE32-E72D297353CC}">
                  <c16:uniqueId val="{00000003-7A4C-4811-A1DA-6EA6925E2044}"/>
                </c:ext>
              </c:extLst>
            </c:dLbl>
            <c:dLbl>
              <c:idx val="2"/>
              <c:layout>
                <c:manualLayout>
                  <c:x val="8.0684474940705839E-2"/>
                  <c:y val="-0.12016046964890796"/>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r>
                      <a:rPr lang="bg-BG"/>
                      <a:t>Съдебна система</a:t>
                    </a:r>
                  </a:p>
                  <a:p>
                    <a:pPr>
                      <a:defRPr sz="1600" b="1">
                        <a:solidFill>
                          <a:sysClr val="windowText" lastClr="000000"/>
                        </a:solidFill>
                        <a:latin typeface="Helen Bg Light" panose="02000003080000020004" pitchFamily="50" charset="-52"/>
                      </a:defRPr>
                    </a:pPr>
                    <a:r>
                      <a:rPr lang="bg-BG"/>
                      <a:t> </a:t>
                    </a:r>
                    <a:fld id="{FDCB1B31-CF07-4A69-8E8C-2B0793545EF9}" type="VALUE">
                      <a:rPr lang="en-US"/>
                      <a:pPr>
                        <a:defRPr sz="1600" b="1">
                          <a:solidFill>
                            <a:sysClr val="windowText" lastClr="000000"/>
                          </a:solidFill>
                          <a:latin typeface="Helen Bg Light" panose="02000003080000020004" pitchFamily="50" charset="-52"/>
                        </a:defRPr>
                      </a:pPr>
                      <a:t>[VALUE]</a:t>
                    </a:fld>
                    <a:r>
                      <a:rPr lang="en-US"/>
                      <a:t> договора</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manualLayout>
                      <c:w val="0.21277404921700224"/>
                      <c:h val="0.25406601952533708"/>
                    </c:manualLayout>
                  </c15:layout>
                  <c15:dlblFieldTable/>
                  <c15:showDataLabelsRange val="0"/>
                </c:ext>
                <c:ext xmlns:c16="http://schemas.microsoft.com/office/drawing/2014/chart" uri="{C3380CC4-5D6E-409C-BE32-E72D297353CC}">
                  <c16:uniqueId val="{00000005-7A4C-4811-A1DA-6EA6925E2044}"/>
                </c:ext>
              </c:extLst>
            </c:dLbl>
            <c:dLbl>
              <c:idx val="3"/>
              <c:layout>
                <c:manualLayout>
                  <c:x val="0.10736296051998723"/>
                  <c:y val="-5.097937570771234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r>
                      <a:rPr lang="bg-BG"/>
                      <a:t>НПО</a:t>
                    </a:r>
                  </a:p>
                  <a:p>
                    <a:pPr>
                      <a:defRPr sz="1600" b="1">
                        <a:solidFill>
                          <a:sysClr val="windowText" lastClr="000000"/>
                        </a:solidFill>
                        <a:latin typeface="Helen Bg Light" panose="02000003080000020004" pitchFamily="50" charset="-52"/>
                      </a:defRPr>
                    </a:pPr>
                    <a:fld id="{B91FEDC6-02B1-48A9-8135-E96B2F7C4BE6}" type="VALUE">
                      <a:rPr lang="en-US"/>
                      <a:pPr>
                        <a:defRPr sz="1600" b="1">
                          <a:solidFill>
                            <a:sysClr val="windowText" lastClr="000000"/>
                          </a:solidFill>
                          <a:latin typeface="Helen Bg Light" panose="02000003080000020004" pitchFamily="50" charset="-52"/>
                        </a:defRPr>
                      </a:pPr>
                      <a:t>[VALUE]</a:t>
                    </a:fld>
                    <a:r>
                      <a:rPr lang="en-US"/>
                      <a:t> договора</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extLst>
                <c:ext xmlns:c15="http://schemas.microsoft.com/office/drawing/2012/chart" uri="{CE6537A1-D6FC-4f65-9D91-7224C49458BB}">
                  <c15:layout>
                    <c:manualLayout>
                      <c:w val="0.2161457173874208"/>
                      <c:h val="0.3283049593863111"/>
                    </c:manualLayout>
                  </c15:layout>
                  <c15:dlblFieldTable/>
                  <c15:showDataLabelsRange val="0"/>
                </c:ext>
                <c:ext xmlns:c16="http://schemas.microsoft.com/office/drawing/2014/chart" uri="{C3380CC4-5D6E-409C-BE32-E72D297353CC}">
                  <c16:uniqueId val="{00000007-7A4C-4811-A1DA-6EA6925E204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Helen Bg Light" panose="02000003080000020004" pitchFamily="50" charset="-52"/>
                    <a:ea typeface="+mn-ea"/>
                    <a:cs typeface="+mn-cs"/>
                  </a:defRPr>
                </a:pPr>
                <a:endParaRPr lang="bg-BG"/>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val>
            <c:numRef>
              <c:f>Сумаброй!$N$3:$N$6</c:f>
              <c:numCache>
                <c:formatCode>General</c:formatCode>
                <c:ptCount val="4"/>
                <c:pt idx="0">
                  <c:v>118</c:v>
                </c:pt>
                <c:pt idx="1">
                  <c:v>27</c:v>
                </c:pt>
                <c:pt idx="2">
                  <c:v>8</c:v>
                </c:pt>
                <c:pt idx="3">
                  <c:v>14</c:v>
                </c:pt>
              </c:numCache>
            </c:numRef>
          </c:val>
          <c:extLst>
            <c:ext xmlns:c16="http://schemas.microsoft.com/office/drawing/2014/chart" uri="{C3380CC4-5D6E-409C-BE32-E72D297353CC}">
              <c16:uniqueId val="{00000008-7A4C-4811-A1DA-6EA6925E2044}"/>
            </c:ext>
          </c:extLst>
        </c:ser>
        <c:dLbls>
          <c:dLblPos val="bestFit"/>
          <c:showLegendKey val="0"/>
          <c:showVal val="1"/>
          <c:showCatName val="0"/>
          <c:showSerName val="0"/>
          <c:showPercent val="0"/>
          <c:showBubbleSize val="0"/>
          <c:showLeaderLines val="1"/>
        </c:dLbls>
        <c:firstSliceAng val="139"/>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0-30T16:18:22.419" idx="4">
    <p:pos x="6625" y="611"/>
    <p:text>Такъв слайд сме имали на КН миналия ноември - за ИГРП 2018 е бил. Сложих го за всеки случай, ПД да преценят дали да се изтрие или премести в другата презентация. Информацията в бележките е взета от обосновката към ИГРП и КПО.</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0.54112</cdr:x>
      <cdr:y>0.45755</cdr:y>
    </cdr:from>
    <cdr:to>
      <cdr:x>0.77961</cdr:x>
      <cdr:y>0.54245</cdr:y>
    </cdr:to>
    <cdr:sp macro="" textlink="">
      <cdr:nvSpPr>
        <cdr:cNvPr id="2" name="TextBox 2"/>
        <cdr:cNvSpPr txBox="1"/>
      </cdr:nvSpPr>
      <cdr:spPr>
        <a:xfrm xmlns:a="http://schemas.openxmlformats.org/drawingml/2006/main">
          <a:off x="4826963" y="2239351"/>
          <a:ext cx="2127391" cy="4154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bg-BG"/>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3pPr>
          <a:lvl4pPr marL="1563688" indent="-192088"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mn-ea"/>
              <a:cs typeface="+mn-cs"/>
            </a:defRPr>
          </a:lvl5pPr>
          <a:lvl6pPr marL="2286000" algn="l" defTabSz="914400" rtl="0" eaLnBrk="1" latinLnBrk="0" hangingPunct="1">
            <a:defRPr sz="2100" kern="1200">
              <a:solidFill>
                <a:schemeClr val="tx1"/>
              </a:solidFill>
              <a:latin typeface="Calibri" panose="020F0502020204030204" pitchFamily="34" charset="0"/>
              <a:ea typeface="+mn-ea"/>
              <a:cs typeface="+mn-cs"/>
            </a:defRPr>
          </a:lvl6pPr>
          <a:lvl7pPr marL="2743200" algn="l" defTabSz="914400" rtl="0" eaLnBrk="1" latinLnBrk="0" hangingPunct="1">
            <a:defRPr sz="2100" kern="1200">
              <a:solidFill>
                <a:schemeClr val="tx1"/>
              </a:solidFill>
              <a:latin typeface="Calibri" panose="020F0502020204030204" pitchFamily="34" charset="0"/>
              <a:ea typeface="+mn-ea"/>
              <a:cs typeface="+mn-cs"/>
            </a:defRPr>
          </a:lvl7pPr>
          <a:lvl8pPr marL="3200400" algn="l" defTabSz="914400" rtl="0" eaLnBrk="1" latinLnBrk="0" hangingPunct="1">
            <a:defRPr sz="2100" kern="1200">
              <a:solidFill>
                <a:schemeClr val="tx1"/>
              </a:solidFill>
              <a:latin typeface="Calibri" panose="020F0502020204030204" pitchFamily="34" charset="0"/>
              <a:ea typeface="+mn-ea"/>
              <a:cs typeface="+mn-cs"/>
            </a:defRPr>
          </a:lvl8pPr>
          <a:lvl9pPr marL="3657600" algn="l" defTabSz="914400" rtl="0" eaLnBrk="1" latinLnBrk="0" hangingPunct="1">
            <a:defRPr sz="2100" kern="1200">
              <a:solidFill>
                <a:schemeClr val="tx1"/>
              </a:solidFill>
              <a:latin typeface="Calibri" panose="020F0502020204030204" pitchFamily="34" charset="0"/>
              <a:ea typeface="+mn-ea"/>
              <a:cs typeface="+mn-cs"/>
            </a:defRPr>
          </a:lvl9pPr>
        </a:lstStyle>
        <a:p xmlns:a="http://schemas.openxmlformats.org/drawingml/2006/main">
          <a:pPr algn="ctr"/>
          <a:r>
            <a:rPr lang="bg-BG" b="1" dirty="0" smtClean="0">
              <a:latin typeface="Helen Bg Light" panose="02000003080000020004" pitchFamily="50" charset="-52"/>
            </a:rPr>
            <a:t>в млн. лв.</a:t>
          </a:r>
          <a:endParaRPr lang="bg-BG" b="1" dirty="0">
            <a:latin typeface="Helen Bg Light" panose="02000003080000020004" pitchFamily="50" charset="-5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35" cy="49823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065" y="0"/>
            <a:ext cx="2972335" cy="498236"/>
          </a:xfrm>
          <a:prstGeom prst="rect">
            <a:avLst/>
          </a:prstGeom>
        </p:spPr>
        <p:txBody>
          <a:bodyPr vert="horz" lIns="91440" tIns="45720" rIns="91440" bIns="45720" rtlCol="0"/>
          <a:lstStyle>
            <a:lvl1pPr algn="r">
              <a:defRPr sz="1200"/>
            </a:lvl1pPr>
          </a:lstStyle>
          <a:p>
            <a:endParaRPr lang="bg-BG"/>
          </a:p>
        </p:txBody>
      </p:sp>
      <p:sp>
        <p:nvSpPr>
          <p:cNvPr id="4" name="Footer Placeholder 3"/>
          <p:cNvSpPr>
            <a:spLocks noGrp="1"/>
          </p:cNvSpPr>
          <p:nvPr>
            <p:ph type="ftr" sz="quarter" idx="2"/>
          </p:nvPr>
        </p:nvSpPr>
        <p:spPr>
          <a:xfrm>
            <a:off x="1" y="9428403"/>
            <a:ext cx="2972335" cy="498236"/>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065" y="9428403"/>
            <a:ext cx="2972335" cy="498236"/>
          </a:xfrm>
          <a:prstGeom prst="rect">
            <a:avLst/>
          </a:prstGeom>
        </p:spPr>
        <p:txBody>
          <a:bodyPr vert="horz" lIns="91440" tIns="45720" rIns="91440" bIns="45720" rtlCol="0" anchor="b"/>
          <a:lstStyle>
            <a:lvl1pPr algn="r">
              <a:defRPr sz="1200"/>
            </a:lvl1pPr>
          </a:lstStyle>
          <a:p>
            <a:fld id="{79A42B3C-236E-43F2-BBA9-9069033DCA38}" type="slidenum">
              <a:rPr lang="bg-BG" smtClean="0"/>
              <a:t>‹#›</a:t>
            </a:fld>
            <a:endParaRPr lang="bg-BG"/>
          </a:p>
        </p:txBody>
      </p:sp>
    </p:spTree>
    <p:extLst>
      <p:ext uri="{BB962C8B-B14F-4D97-AF65-F5344CB8AC3E}">
        <p14:creationId xmlns:p14="http://schemas.microsoft.com/office/powerpoint/2010/main" val="5288279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3218" y="282799"/>
            <a:ext cx="3971566" cy="2808312"/>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332656" y="3379143"/>
            <a:ext cx="6192688" cy="6264696"/>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281194608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282575"/>
            <a:ext cx="3971925" cy="2808288"/>
          </a:xfrm>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a:xfrm>
            <a:off x="3884615" y="9428585"/>
            <a:ext cx="2971800" cy="498055"/>
          </a:xfrm>
          <a:prstGeom prst="rect">
            <a:avLst/>
          </a:prstGeom>
        </p:spPr>
        <p:txBody>
          <a:bodyPr/>
          <a:lstStyle/>
          <a:p>
            <a:fld id="{73CD82D0-6EB2-4E20-A8A4-B605118B416C}" type="slidenum">
              <a:rPr lang="bg-BG" smtClean="0"/>
              <a:t>1</a:t>
            </a:fld>
            <a:endParaRPr lang="bg-BG"/>
          </a:p>
        </p:txBody>
      </p:sp>
      <p:sp>
        <p:nvSpPr>
          <p:cNvPr id="5" name="Date Placeholder 4"/>
          <p:cNvSpPr>
            <a:spLocks noGrp="1"/>
          </p:cNvSpPr>
          <p:nvPr>
            <p:ph type="dt" idx="11"/>
          </p:nvPr>
        </p:nvSpPr>
        <p:spPr>
          <a:xfrm>
            <a:off x="3884615" y="1"/>
            <a:ext cx="2971800" cy="498056"/>
          </a:xfrm>
          <a:prstGeom prst="rect">
            <a:avLst/>
          </a:prstGeom>
        </p:spPr>
        <p:txBody>
          <a:bodyPr/>
          <a:lstStyle/>
          <a:p>
            <a:endParaRPr lang="bg-BG"/>
          </a:p>
        </p:txBody>
      </p:sp>
    </p:spTree>
    <p:extLst>
      <p:ext uri="{BB962C8B-B14F-4D97-AF65-F5344CB8AC3E}">
        <p14:creationId xmlns:p14="http://schemas.microsoft.com/office/powerpoint/2010/main" val="3995370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algn="just"/>
            <a:r>
              <a:rPr lang="ru-RU" sz="1100" noProof="0" dirty="0" smtClean="0">
                <a:latin typeface="Times New Roman" panose="02020603050405020304" pitchFamily="18" charset="0"/>
                <a:cs typeface="Times New Roman" panose="02020603050405020304" pitchFamily="18" charset="0"/>
              </a:rPr>
              <a:t>Всички индикатори от рамката за изпълнение за 2018 г. (O1-3, О1-4, О1-7, О1-8 и финансов индикатор F1) са наддоговорени.</a:t>
            </a:r>
          </a:p>
          <a:p>
            <a:pPr algn="just"/>
            <a:endParaRPr lang="ru-RU" sz="1100" noProof="0" dirty="0" smtClean="0">
              <a:latin typeface="Times New Roman" panose="02020603050405020304" pitchFamily="18" charset="0"/>
              <a:cs typeface="Times New Roman" panose="02020603050405020304" pitchFamily="18" charset="0"/>
            </a:endParaRPr>
          </a:p>
          <a:p>
            <a:pPr algn="just"/>
            <a:r>
              <a:rPr lang="ru-RU" sz="1100" u="sng" noProof="0" dirty="0" smtClean="0">
                <a:latin typeface="Times New Roman" panose="02020603050405020304" pitchFamily="18" charset="0"/>
                <a:cs typeface="Times New Roman" panose="02020603050405020304" pitchFamily="18" charset="0"/>
              </a:rPr>
              <a:t>Рискът</a:t>
            </a:r>
            <a:r>
              <a:rPr lang="ru-RU" sz="1100" noProof="0" dirty="0" smtClean="0">
                <a:latin typeface="Times New Roman" panose="02020603050405020304" pitchFamily="18" charset="0"/>
                <a:cs typeface="Times New Roman" panose="02020603050405020304" pitchFamily="18" charset="0"/>
              </a:rPr>
              <a:t> от неизпълнение е най-голям по отношение индикатор О1-8 „Подкрепени електронни услуги за предоставянето им в транзакционен режим“ (150 услуги) въпреки, че индикаторът е наддоговорен (227 услуги). Причината за това е забавянето в изпълнението на проектите, свързано със закъснения при обявяването и провеждането на обществените поръчки. За да минимизира риска от неговото неизпълнение, УО планира до края на 2018 г. да финансира проект, свързан с надграждането</a:t>
            </a:r>
            <a:r>
              <a:rPr lang="ru-RU" sz="1100" baseline="0" noProof="0" dirty="0" smtClean="0">
                <a:latin typeface="Times New Roman" panose="02020603050405020304" pitchFamily="18" charset="0"/>
                <a:cs typeface="Times New Roman" panose="02020603050405020304" pitchFamily="18" charset="0"/>
              </a:rPr>
              <a:t> на хоризонталните и централни системи на електронното управление с директен бенефициент ДАЕУ. Чрез проекта се цели</a:t>
            </a:r>
            <a:r>
              <a:rPr lang="ru-RU" sz="1100" noProof="0" dirty="0" smtClean="0">
                <a:latin typeface="Times New Roman" panose="02020603050405020304" pitchFamily="18" charset="0"/>
                <a:cs typeface="Times New Roman" panose="02020603050405020304" pitchFamily="18" charset="0"/>
              </a:rPr>
              <a:t> бързо и ефикасно надграждане на електронни административни услуги от Ниво 2 и 3 на Ниво 3  и Ниво 4, съгласно Наредбата за административния регистър. </a:t>
            </a:r>
            <a:r>
              <a:rPr lang="en-US" sz="1100" noProof="0" dirty="0" smtClean="0">
                <a:latin typeface="Times New Roman" panose="02020603050405020304" pitchFamily="18" charset="0"/>
                <a:cs typeface="Times New Roman" panose="02020603050405020304" pitchFamily="18" charset="0"/>
              </a:rPr>
              <a:t>(</a:t>
            </a:r>
            <a:r>
              <a:rPr lang="bg-BG" sz="1100" noProof="0" dirty="0" smtClean="0">
                <a:latin typeface="Times New Roman" panose="02020603050405020304" pitchFamily="18" charset="0"/>
                <a:cs typeface="Times New Roman" panose="02020603050405020304" pitchFamily="18" charset="0"/>
              </a:rPr>
              <a:t>Оптимистичен</a:t>
            </a:r>
            <a:r>
              <a:rPr lang="bg-BG" sz="1100" baseline="0" noProof="0" dirty="0" smtClean="0">
                <a:latin typeface="Times New Roman" panose="02020603050405020304" pitchFamily="18" charset="0"/>
                <a:cs typeface="Times New Roman" panose="02020603050405020304" pitchFamily="18" charset="0"/>
              </a:rPr>
              <a:t> вариант</a:t>
            </a:r>
            <a:r>
              <a:rPr lang="en-US" sz="1100" noProof="0" dirty="0" smtClean="0">
                <a:latin typeface="Times New Roman" panose="02020603050405020304" pitchFamily="18" charset="0"/>
                <a:cs typeface="Times New Roman" panose="02020603050405020304" pitchFamily="18" charset="0"/>
              </a:rPr>
              <a:t>)</a:t>
            </a:r>
            <a:r>
              <a:rPr lang="bg-BG" sz="1100" noProof="0" dirty="0" smtClean="0">
                <a:latin typeface="Times New Roman" panose="02020603050405020304" pitchFamily="18" charset="0"/>
                <a:cs typeface="Times New Roman" panose="02020603050405020304" pitchFamily="18" charset="0"/>
              </a:rPr>
              <a:t>.</a:t>
            </a:r>
            <a:endParaRPr lang="ru-RU" sz="1100" noProof="0" dirty="0" smtClean="0">
              <a:latin typeface="Times New Roman" panose="02020603050405020304" pitchFamily="18" charset="0"/>
              <a:cs typeface="Times New Roman" panose="02020603050405020304" pitchFamily="18" charset="0"/>
            </a:endParaRPr>
          </a:p>
          <a:p>
            <a:pPr algn="just"/>
            <a:endParaRPr lang="ru-RU" sz="1100" noProof="0" dirty="0" smtClean="0">
              <a:latin typeface="Times New Roman" panose="02020603050405020304" pitchFamily="18" charset="0"/>
              <a:cs typeface="Times New Roman" panose="02020603050405020304" pitchFamily="18" charset="0"/>
            </a:endParaRPr>
          </a:p>
          <a:p>
            <a:pPr algn="just"/>
            <a:r>
              <a:rPr lang="ru-RU" sz="1100" noProof="0" dirty="0" smtClean="0">
                <a:latin typeface="Times New Roman" panose="02020603050405020304" pitchFamily="18" charset="0"/>
                <a:cs typeface="Times New Roman" panose="02020603050405020304" pitchFamily="18" charset="0"/>
              </a:rPr>
              <a:t>По предварителни разчети, базирани на текущия мониторинг, изпълнението на финансовия индикатор към този момент е около 60 %. </a:t>
            </a:r>
            <a:r>
              <a:rPr lang="en-US" sz="1100" noProof="0" dirty="0" smtClean="0">
                <a:latin typeface="Times New Roman" panose="02020603050405020304" pitchFamily="18" charset="0"/>
                <a:cs typeface="Times New Roman" panose="02020603050405020304" pitchFamily="18" charset="0"/>
              </a:rPr>
              <a:t>(</a:t>
            </a:r>
            <a:r>
              <a:rPr lang="bg-BG" sz="1100" noProof="0" dirty="0" smtClean="0">
                <a:latin typeface="Times New Roman" panose="02020603050405020304" pitchFamily="18" charset="0"/>
                <a:cs typeface="Times New Roman" panose="02020603050405020304" pitchFamily="18" charset="0"/>
              </a:rPr>
              <a:t>Реалистична прогноза</a:t>
            </a:r>
            <a:r>
              <a:rPr lang="en-US" sz="1100" noProof="0" dirty="0" smtClean="0">
                <a:latin typeface="Times New Roman" panose="02020603050405020304" pitchFamily="18" charset="0"/>
                <a:cs typeface="Times New Roman" panose="02020603050405020304" pitchFamily="18" charset="0"/>
              </a:rPr>
              <a:t>)</a:t>
            </a:r>
            <a:r>
              <a:rPr lang="bg-BG" sz="1100" noProof="0" smtClean="0">
                <a:latin typeface="Times New Roman" panose="02020603050405020304" pitchFamily="18" charset="0"/>
                <a:cs typeface="Times New Roman" panose="02020603050405020304" pitchFamily="18" charset="0"/>
              </a:rPr>
              <a:t>.</a:t>
            </a:r>
            <a:endParaRPr lang="ru-RU" sz="1100" noProof="0" dirty="0" smtClean="0">
              <a:latin typeface="Times New Roman" panose="02020603050405020304" pitchFamily="18" charset="0"/>
              <a:cs typeface="Times New Roman" panose="02020603050405020304" pitchFamily="18" charset="0"/>
            </a:endParaRPr>
          </a:p>
          <a:p>
            <a:pPr algn="just"/>
            <a:endParaRPr lang="ru-RU" sz="1100" noProof="0" dirty="0" smtClean="0">
              <a:latin typeface="Times New Roman" panose="02020603050405020304" pitchFamily="18" charset="0"/>
              <a:cs typeface="Times New Roman" panose="02020603050405020304" pitchFamily="18" charset="0"/>
            </a:endParaRPr>
          </a:p>
          <a:p>
            <a:pPr algn="just"/>
            <a:r>
              <a:rPr lang="ru-RU" sz="1100" noProof="0" dirty="0" smtClean="0">
                <a:latin typeface="Times New Roman" panose="02020603050405020304" pitchFamily="18" charset="0"/>
                <a:cs typeface="Times New Roman" panose="02020603050405020304" pitchFamily="18" charset="0"/>
              </a:rPr>
              <a:t>В</a:t>
            </a:r>
            <a:r>
              <a:rPr lang="ru-RU" sz="1100" baseline="0" noProof="0" dirty="0" smtClean="0">
                <a:latin typeface="Times New Roman" panose="02020603050405020304" pitchFamily="18" charset="0"/>
                <a:cs typeface="Times New Roman" panose="02020603050405020304" pitchFamily="18" charset="0"/>
              </a:rPr>
              <a:t> </a:t>
            </a:r>
            <a:r>
              <a:rPr lang="ru-RU" sz="1100" u="sng" baseline="0" noProof="0" dirty="0" smtClean="0">
                <a:latin typeface="Times New Roman" panose="02020603050405020304" pitchFamily="18" charset="0"/>
                <a:cs typeface="Times New Roman" panose="02020603050405020304" pitchFamily="18" charset="0"/>
              </a:rPr>
              <a:t>оптимистичната прогноза </a:t>
            </a:r>
            <a:r>
              <a:rPr lang="ru-RU" sz="1100" baseline="0" noProof="0" dirty="0" smtClean="0">
                <a:latin typeface="Times New Roman" panose="02020603050405020304" pitchFamily="18" charset="0"/>
                <a:cs typeface="Times New Roman" panose="02020603050405020304" pitchFamily="18" charset="0"/>
              </a:rPr>
              <a:t>за изпълнение на финансовия индикато, УО на ОПДУ предвижда да се усвоят допълнително средства свързани с:</a:t>
            </a:r>
          </a:p>
          <a:p>
            <a:pPr algn="just"/>
            <a:r>
              <a:rPr lang="ru-RU" sz="1100" baseline="0" noProof="0" dirty="0" smtClean="0">
                <a:latin typeface="Times New Roman" panose="02020603050405020304" pitchFamily="18" charset="0"/>
                <a:cs typeface="Times New Roman" panose="02020603050405020304" pitchFamily="18" charset="0"/>
              </a:rPr>
              <a:t>- проекта на ДХЧО по </a:t>
            </a:r>
            <a:r>
              <a:rPr lang="bg-BG" sz="1100" kern="1200" dirty="0" smtClean="0">
                <a:solidFill>
                  <a:schemeClr val="tx1"/>
                </a:solidFill>
                <a:effectLst/>
                <a:latin typeface="+mn-lt"/>
                <a:ea typeface="+mn-ea"/>
                <a:cs typeface="+mn-cs"/>
              </a:rPr>
              <a:t>процедура „Надграждане и развитие на Държавен хибриден частен облак за нуждите на електронното управление“, </a:t>
            </a:r>
            <a:r>
              <a:rPr lang="bg-BG" sz="1100" kern="1200" baseline="0" dirty="0" smtClean="0">
                <a:solidFill>
                  <a:schemeClr val="tx1"/>
                </a:solidFill>
                <a:effectLst/>
                <a:latin typeface="+mn-lt"/>
                <a:ea typeface="+mn-ea"/>
                <a:cs typeface="+mn-cs"/>
              </a:rPr>
              <a:t>относно </a:t>
            </a:r>
            <a:r>
              <a:rPr lang="bg-BG" sz="1100" kern="1200" dirty="0" smtClean="0">
                <a:solidFill>
                  <a:schemeClr val="tx1"/>
                </a:solidFill>
                <a:effectLst/>
                <a:latin typeface="+mn-lt"/>
                <a:ea typeface="+mn-ea"/>
                <a:cs typeface="+mn-cs"/>
              </a:rPr>
              <a:t>идентифицирани ключови дейности, осъществени от Агенция по вписванията, Министерство на земеделието, храните и горите и Държавен фонд „Земеделие“;</a:t>
            </a:r>
            <a:endParaRPr lang="en-US" sz="1100" kern="1200" dirty="0" smtClean="0">
              <a:solidFill>
                <a:schemeClr val="tx1"/>
              </a:solidFill>
              <a:effectLst/>
              <a:latin typeface="+mn-lt"/>
              <a:ea typeface="+mn-ea"/>
              <a:cs typeface="+mn-cs"/>
            </a:endParaRPr>
          </a:p>
          <a:p>
            <a:pPr lvl="0" algn="just"/>
            <a:r>
              <a:rPr lang="bg-BG" sz="1100" kern="1200" dirty="0" smtClean="0">
                <a:solidFill>
                  <a:schemeClr val="tx1"/>
                </a:solidFill>
                <a:effectLst/>
                <a:latin typeface="+mn-lt"/>
                <a:ea typeface="+mn-ea"/>
                <a:cs typeface="+mn-cs"/>
              </a:rPr>
              <a:t>- финансиране</a:t>
            </a:r>
            <a:r>
              <a:rPr lang="bg-BG" sz="1100" kern="1200" baseline="0" dirty="0" smtClean="0">
                <a:solidFill>
                  <a:schemeClr val="tx1"/>
                </a:solidFill>
                <a:effectLst/>
                <a:latin typeface="+mn-lt"/>
                <a:ea typeface="+mn-ea"/>
                <a:cs typeface="+mn-cs"/>
              </a:rPr>
              <a:t> на проект по </a:t>
            </a:r>
            <a:r>
              <a:rPr lang="bg-BG" sz="1100" kern="1200" dirty="0" smtClean="0">
                <a:solidFill>
                  <a:schemeClr val="tx1"/>
                </a:solidFill>
                <a:effectLst/>
                <a:latin typeface="+mn-lt"/>
                <a:ea typeface="+mn-ea"/>
                <a:cs typeface="+mn-cs"/>
              </a:rPr>
              <a:t>процедура с предмет „Създаване, надграждане и интеграция на информационни системи и регистри на НАЦИД ;</a:t>
            </a:r>
            <a:endParaRPr lang="en-US" sz="1100" kern="1200" dirty="0" smtClean="0">
              <a:solidFill>
                <a:schemeClr val="tx1"/>
              </a:solidFill>
              <a:effectLst/>
              <a:latin typeface="+mn-lt"/>
              <a:ea typeface="+mn-ea"/>
              <a:cs typeface="+mn-cs"/>
            </a:endParaRPr>
          </a:p>
          <a:p>
            <a:pPr lvl="0" algn="just"/>
            <a:r>
              <a:rPr lang="bg-BG" sz="1100" kern="1200" dirty="0" smtClean="0">
                <a:solidFill>
                  <a:schemeClr val="tx1"/>
                </a:solidFill>
                <a:effectLst/>
                <a:latin typeface="+mn-lt"/>
                <a:ea typeface="+mn-ea"/>
                <a:cs typeface="+mn-cs"/>
              </a:rPr>
              <a:t>- Включване на дейности свързани със сигурността на ИТ инфраструктурата</a:t>
            </a:r>
            <a:r>
              <a:rPr lang="bg-BG" sz="1100" kern="1200" baseline="0" dirty="0" smtClean="0">
                <a:solidFill>
                  <a:schemeClr val="tx1"/>
                </a:solidFill>
                <a:effectLst/>
                <a:latin typeface="+mn-lt"/>
                <a:ea typeface="+mn-ea"/>
                <a:cs typeface="+mn-cs"/>
              </a:rPr>
              <a:t> </a:t>
            </a:r>
            <a:r>
              <a:rPr lang="bg-BG" sz="1100" kern="1200" dirty="0" smtClean="0">
                <a:solidFill>
                  <a:schemeClr val="tx1"/>
                </a:solidFill>
                <a:effectLst/>
                <a:latin typeface="+mn-lt"/>
                <a:ea typeface="+mn-ea"/>
                <a:cs typeface="+mn-cs"/>
              </a:rPr>
              <a:t>на Агенция</a:t>
            </a:r>
            <a:r>
              <a:rPr lang="bg-BG" sz="1100" kern="1200" baseline="0" dirty="0" smtClean="0">
                <a:solidFill>
                  <a:schemeClr val="tx1"/>
                </a:solidFill>
                <a:effectLst/>
                <a:latin typeface="+mn-lt"/>
                <a:ea typeface="+mn-ea"/>
                <a:cs typeface="+mn-cs"/>
              </a:rPr>
              <a:t> Митници</a:t>
            </a:r>
            <a:r>
              <a:rPr lang="bg-BG" sz="1100" kern="1200" dirty="0" smtClean="0">
                <a:solidFill>
                  <a:schemeClr val="tx1"/>
                </a:solidFill>
                <a:effectLst/>
                <a:latin typeface="+mn-lt"/>
                <a:ea typeface="+mn-ea"/>
                <a:cs typeface="+mn-cs"/>
              </a:rPr>
              <a:t> към вече изпълнявания проект с наименование: „Надграждане на основните системи на Агенция „Митници“ за предоставяне на данни и услуги към външни системи - БИМИС 2020 (фаза 1)“, както и увеличение на размера на БФП по проекта.</a:t>
            </a:r>
            <a:endParaRPr lang="en-US" sz="1100" kern="1200" dirty="0" smtClean="0">
              <a:solidFill>
                <a:schemeClr val="tx1"/>
              </a:solidFill>
              <a:effectLst/>
              <a:latin typeface="+mn-lt"/>
              <a:ea typeface="+mn-ea"/>
              <a:cs typeface="+mn-cs"/>
            </a:endParaRPr>
          </a:p>
          <a:p>
            <a:pPr algn="just"/>
            <a:endParaRPr lang="ru-RU" sz="1100" noProof="0" dirty="0" smtClean="0">
              <a:latin typeface="Times New Roman" panose="02020603050405020304" pitchFamily="18" charset="0"/>
              <a:cs typeface="Times New Roman" panose="02020603050405020304" pitchFamily="18" charset="0"/>
            </a:endParaRPr>
          </a:p>
          <a:p>
            <a:pPr algn="just"/>
            <a:endParaRPr lang="ru-RU" sz="1100" noProof="0" dirty="0" smtClean="0">
              <a:latin typeface="Times New Roman" panose="02020603050405020304" pitchFamily="18" charset="0"/>
              <a:cs typeface="Times New Roman" panose="02020603050405020304" pitchFamily="18" charset="0"/>
            </a:endParaRPr>
          </a:p>
          <a:p>
            <a:pPr algn="just"/>
            <a:endParaRPr lang="bg-BG"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67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algn="just"/>
            <a:r>
              <a:rPr lang="bg-BG" kern="1200" dirty="0" smtClean="0">
                <a:solidFill>
                  <a:schemeClr val="tx1"/>
                </a:solidFill>
                <a:effectLst/>
                <a:latin typeface="Times New Roman" panose="02020603050405020304" pitchFamily="18" charset="0"/>
                <a:cs typeface="Times New Roman" panose="02020603050405020304" pitchFamily="18" charset="0"/>
              </a:rPr>
              <a:t>Целевите стойности по всички индикатори от рамката за изпълнение по </a:t>
            </a:r>
            <a:r>
              <a:rPr lang="bg-BG" kern="1200" dirty="0" err="1" smtClean="0">
                <a:solidFill>
                  <a:schemeClr val="tx1"/>
                </a:solidFill>
                <a:effectLst/>
                <a:latin typeface="Times New Roman" panose="02020603050405020304" pitchFamily="18" charset="0"/>
                <a:cs typeface="Times New Roman" panose="02020603050405020304" pitchFamily="18" charset="0"/>
              </a:rPr>
              <a:t>ПО</a:t>
            </a:r>
            <a:r>
              <a:rPr lang="bg-BG" kern="1200" dirty="0" smtClean="0">
                <a:solidFill>
                  <a:schemeClr val="tx1"/>
                </a:solidFill>
                <a:effectLst/>
                <a:latin typeface="Times New Roman" panose="02020603050405020304" pitchFamily="18" charset="0"/>
                <a:cs typeface="Times New Roman" panose="02020603050405020304" pitchFamily="18" charset="0"/>
              </a:rPr>
              <a:t> 2 за 2018 г. са договорени с изключение на СО20 „Брой проекти, изцяло или частично изпълнени от социални партньори или неправителствени организации“. Постигането му се очаква със сключването на договори по процедура „Повишаване на гражданското участие в процесите на формулиране, изпълнение и мониторинг на политики и законодателство“, по която има 211 внесени проектни предложения. </a:t>
            </a:r>
          </a:p>
          <a:p>
            <a:pPr algn="just"/>
            <a:r>
              <a:rPr lang="bg-BG" kern="1200" dirty="0" smtClean="0">
                <a:solidFill>
                  <a:schemeClr val="tx1"/>
                </a:solidFill>
                <a:effectLst/>
                <a:latin typeface="Times New Roman" panose="02020603050405020304" pitchFamily="18" charset="0"/>
                <a:cs typeface="Times New Roman" panose="02020603050405020304" pitchFamily="18" charset="0"/>
              </a:rPr>
              <a:t>При реализиране на прогнозата относно</a:t>
            </a:r>
            <a:r>
              <a:rPr lang="bg-BG" kern="1200" baseline="0" dirty="0" smtClean="0">
                <a:solidFill>
                  <a:schemeClr val="tx1"/>
                </a:solidFill>
                <a:effectLst/>
                <a:latin typeface="Times New Roman" panose="02020603050405020304" pitchFamily="18" charset="0"/>
                <a:cs typeface="Times New Roman" panose="02020603050405020304" pitchFamily="18" charset="0"/>
              </a:rPr>
              <a:t> изпълнението на финансовия индикатор той ще бъде постигнат на 80 %, което при прогнозираното изпълнение и на индикаторите за физическия напредък, ще доведе до успешно изпълнение на рамката за оста.</a:t>
            </a:r>
            <a:endParaRPr lang="bg-BG" kern="1200" dirty="0" smtClean="0">
              <a:solidFill>
                <a:schemeClr val="tx1"/>
              </a:solidFill>
              <a:effectLst/>
              <a:latin typeface="Times New Roman" panose="02020603050405020304" pitchFamily="18" charset="0"/>
              <a:cs typeface="Times New Roman" panose="02020603050405020304" pitchFamily="18" charset="0"/>
            </a:endParaRPr>
          </a:p>
          <a:p>
            <a:pPr algn="just"/>
            <a:endParaRPr lang="bg-BG" kern="1200" dirty="0" smtClean="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31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marL="0" marR="0" lvl="0" indent="0" algn="just" defTabSz="914400" rtl="0" eaLnBrk="1" fontAlgn="b" latinLnBrk="0" hangingPunct="1">
              <a:lnSpc>
                <a:spcPct val="100000"/>
              </a:lnSpc>
              <a:spcBef>
                <a:spcPts val="0"/>
              </a:spcBef>
              <a:spcAft>
                <a:spcPts val="0"/>
              </a:spcAft>
              <a:buClrTx/>
              <a:buSzTx/>
              <a:buFontTx/>
              <a:buNone/>
              <a:tabLst/>
              <a:defRPr/>
            </a:pPr>
            <a:endParaRPr lang="ru-RU" dirty="0" smtClean="0">
              <a:latin typeface="Times New Roman" panose="02020603050405020304" pitchFamily="18" charset="0"/>
              <a:cs typeface="Times New Roman" panose="02020603050405020304" pitchFamily="18" charset="0"/>
            </a:endParaRPr>
          </a:p>
          <a:p>
            <a:pPr marL="0" marR="0" lvl="0" indent="0" algn="just" defTabSz="914400" rtl="0" eaLnBrk="1" fontAlgn="b"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По </a:t>
            </a:r>
            <a:r>
              <a:rPr lang="bg-BG" noProof="0" dirty="0" smtClean="0">
                <a:latin typeface="Times New Roman" panose="02020603050405020304" pitchFamily="18" charset="0"/>
                <a:cs typeface="Times New Roman" panose="02020603050405020304" pitchFamily="18" charset="0"/>
              </a:rPr>
              <a:t>ПО 3 са договорени целевите стойности по всички индикатори от рамката за изпълнение за 2018 г.</a:t>
            </a:r>
            <a:r>
              <a:rPr lang="bg-BG" baseline="0" noProof="0" dirty="0" smtClean="0">
                <a:latin typeface="Times New Roman" panose="02020603050405020304" pitchFamily="18" charset="0"/>
                <a:cs typeface="Times New Roman" panose="02020603050405020304" pitchFamily="18" charset="0"/>
              </a:rPr>
              <a:t>, като през 2017 и 2018 бе постигнат напредък по изпълнението им. </a:t>
            </a:r>
            <a:r>
              <a:rPr lang="bg-BG" b="1" baseline="0" noProof="0" dirty="0" smtClean="0">
                <a:latin typeface="Times New Roman" panose="02020603050405020304" pitchFamily="18" charset="0"/>
                <a:cs typeface="Times New Roman" panose="02020603050405020304" pitchFamily="18" charset="0"/>
              </a:rPr>
              <a:t>Трите индикатора, свързани с физическия напредък по оста са постигнати и преизпълнени</a:t>
            </a:r>
            <a:r>
              <a:rPr lang="bg-BG" baseline="0" noProof="0" dirty="0" smtClean="0">
                <a:latin typeface="Times New Roman" panose="02020603050405020304" pitchFamily="18" charset="0"/>
                <a:cs typeface="Times New Roman" panose="02020603050405020304" pitchFamily="18" charset="0"/>
              </a:rPr>
              <a:t>:</a:t>
            </a:r>
          </a:p>
          <a:p>
            <a:pPr marL="0" marR="0" lvl="0" indent="0" algn="just" defTabSz="914400" rtl="0" eaLnBrk="1" fontAlgn="b" latinLnBrk="0" hangingPunct="1">
              <a:lnSpc>
                <a:spcPct val="100000"/>
              </a:lnSpc>
              <a:spcBef>
                <a:spcPts val="0"/>
              </a:spcBef>
              <a:spcAft>
                <a:spcPts val="0"/>
              </a:spcAft>
              <a:buClrTx/>
              <a:buSzTx/>
              <a:buFontTx/>
              <a:buNone/>
              <a:tabLst/>
              <a:defRPr/>
            </a:pPr>
            <a:r>
              <a:rPr lang="bg-BG" baseline="0" noProof="0" dirty="0" smtClean="0">
                <a:latin typeface="Times New Roman" panose="02020603050405020304" pitchFamily="18" charset="0"/>
                <a:cs typeface="Times New Roman" panose="02020603050405020304" pitchFamily="18" charset="0"/>
              </a:rPr>
              <a:t>Стойността от рамката (4000) за </a:t>
            </a:r>
            <a:r>
              <a:rPr lang="bg-BG" noProof="0" dirty="0" smtClean="0">
                <a:latin typeface="Times New Roman" panose="02020603050405020304" pitchFamily="18" charset="0"/>
                <a:cs typeface="Times New Roman" panose="02020603050405020304" pitchFamily="18" charset="0"/>
              </a:rPr>
              <a:t>индикатор </a:t>
            </a:r>
            <a:r>
              <a:rPr lang="en-US" b="0" i="0" u="none" strike="noStrike" kern="1200" dirty="0" smtClean="0">
                <a:solidFill>
                  <a:schemeClr val="tx1"/>
                </a:solidFill>
                <a:effectLst/>
                <a:latin typeface="Times New Roman" panose="02020603050405020304" pitchFamily="18" charset="0"/>
                <a:cs typeface="Times New Roman" panose="02020603050405020304" pitchFamily="18" charset="0"/>
              </a:rPr>
              <a:t>O3-8 </a:t>
            </a:r>
            <a:r>
              <a:rPr lang="bg-BG" b="0" i="0" u="none" strike="noStrike" kern="1200" dirty="0" smtClean="0">
                <a:solidFill>
                  <a:schemeClr val="tx1"/>
                </a:solidFill>
                <a:effectLst/>
                <a:latin typeface="Times New Roman" panose="02020603050405020304" pitchFamily="18" charset="0"/>
                <a:cs typeface="Times New Roman" panose="02020603050405020304" pitchFamily="18" charset="0"/>
              </a:rPr>
              <a:t>„</a:t>
            </a:r>
            <a:r>
              <a:rPr lang="ru-RU" b="0" i="0" u="none" strike="noStrike" kern="1200" dirty="0" smtClean="0">
                <a:solidFill>
                  <a:schemeClr val="tx1"/>
                </a:solidFill>
                <a:effectLst/>
                <a:latin typeface="Times New Roman" panose="02020603050405020304" pitchFamily="18" charset="0"/>
                <a:cs typeface="Times New Roman" panose="02020603050405020304" pitchFamily="18" charset="0"/>
              </a:rPr>
              <a:t>Обучени магистрати, съдебни служители, служители на разследващи органи съгласно НПК» е постигната</a:t>
            </a:r>
            <a:r>
              <a:rPr lang="ru-RU" b="0" i="0" u="none" strike="noStrike" kern="1200" baseline="0" dirty="0" smtClean="0">
                <a:solidFill>
                  <a:schemeClr val="tx1"/>
                </a:solidFill>
                <a:effectLst/>
                <a:latin typeface="Times New Roman" panose="02020603050405020304" pitchFamily="18" charset="0"/>
                <a:cs typeface="Times New Roman" panose="02020603050405020304" pitchFamily="18" charset="0"/>
              </a:rPr>
              <a:t>. </a:t>
            </a:r>
            <a:r>
              <a:rPr lang="bg-BG" baseline="0" noProof="0" dirty="0" smtClean="0">
                <a:latin typeface="Times New Roman" panose="02020603050405020304" pitchFamily="18" charset="0"/>
                <a:cs typeface="Times New Roman" panose="02020603050405020304" pitchFamily="18" charset="0"/>
              </a:rPr>
              <a:t>Стойността от рамката (20) за </a:t>
            </a:r>
            <a:r>
              <a:rPr lang="ru-RU" b="0" i="0" u="none" strike="noStrike" kern="1200" baseline="0" dirty="0" smtClean="0">
                <a:solidFill>
                  <a:schemeClr val="tx1"/>
                </a:solidFill>
                <a:effectLst/>
                <a:latin typeface="Times New Roman" panose="02020603050405020304" pitchFamily="18" charset="0"/>
                <a:cs typeface="Times New Roman" panose="02020603050405020304" pitchFamily="18" charset="0"/>
              </a:rPr>
              <a:t>индикатор </a:t>
            </a:r>
            <a:r>
              <a:rPr lang="ru-RU" b="0" i="0" u="none" strike="noStrike" kern="1200" dirty="0" smtClean="0">
                <a:solidFill>
                  <a:schemeClr val="tx1"/>
                </a:solidFill>
                <a:effectLst/>
                <a:latin typeface="Times New Roman" panose="02020603050405020304" pitchFamily="18" charset="0"/>
                <a:cs typeface="Times New Roman" panose="02020603050405020304" pitchFamily="18" charset="0"/>
              </a:rPr>
              <a:t>O3-1</a:t>
            </a:r>
            <a:r>
              <a:rPr lang="ru-RU" b="0" i="0" u="none" strike="noStrike" kern="1200" baseline="0" dirty="0" smtClean="0">
                <a:solidFill>
                  <a:schemeClr val="tx1"/>
                </a:solidFill>
                <a:effectLst/>
                <a:latin typeface="Times New Roman" panose="02020603050405020304" pitchFamily="18" charset="0"/>
                <a:cs typeface="Times New Roman" panose="02020603050405020304" pitchFamily="18" charset="0"/>
              </a:rPr>
              <a:t> «</a:t>
            </a:r>
            <a:r>
              <a:rPr lang="ru-RU" b="0" i="0" u="none" strike="noStrike" kern="1200" dirty="0" smtClean="0">
                <a:solidFill>
                  <a:schemeClr val="tx1"/>
                </a:solidFill>
                <a:effectLst/>
                <a:latin typeface="Times New Roman" panose="02020603050405020304" pitchFamily="18" charset="0"/>
                <a:cs typeface="Times New Roman" panose="02020603050405020304" pitchFamily="18" charset="0"/>
              </a:rPr>
              <a:t>Подкрепени анализи, проучвания, изследвания, методики и оценки, свързани с дейността на съдебната система</a:t>
            </a:r>
            <a:r>
              <a:rPr lang="bg-BG" b="0" i="0" u="none" strike="noStrike" kern="1200" baseline="0" noProof="0" dirty="0" smtClean="0">
                <a:solidFill>
                  <a:schemeClr val="tx1"/>
                </a:solidFill>
                <a:effectLst/>
                <a:latin typeface="Times New Roman" panose="02020603050405020304" pitchFamily="18" charset="0"/>
                <a:cs typeface="Times New Roman" panose="02020603050405020304" pitchFamily="18" charset="0"/>
              </a:rPr>
              <a:t>“ е постигната.</a:t>
            </a:r>
          </a:p>
          <a:p>
            <a:pPr marL="0" marR="0" lvl="0" indent="0" algn="just" defTabSz="914400" rtl="0" eaLnBrk="1" fontAlgn="b" latinLnBrk="0" hangingPunct="1">
              <a:lnSpc>
                <a:spcPct val="100000"/>
              </a:lnSpc>
              <a:spcBef>
                <a:spcPts val="0"/>
              </a:spcBef>
              <a:spcAft>
                <a:spcPts val="0"/>
              </a:spcAft>
              <a:buClrTx/>
              <a:buSzTx/>
              <a:buFontTx/>
              <a:buNone/>
              <a:tabLst/>
              <a:defRPr/>
            </a:pPr>
            <a:r>
              <a:rPr lang="bg-BG" b="0" i="0" u="none" strike="noStrike" kern="1200" baseline="0" noProof="0" dirty="0" smtClean="0">
                <a:solidFill>
                  <a:schemeClr val="tx1"/>
                </a:solidFill>
                <a:effectLst/>
                <a:latin typeface="Times New Roman" panose="02020603050405020304" pitchFamily="18" charset="0"/>
                <a:cs typeface="Times New Roman" panose="02020603050405020304" pitchFamily="18" charset="0"/>
              </a:rPr>
              <a:t>Стойността (1) на индикатор </a:t>
            </a:r>
            <a:r>
              <a:rPr lang="ru-RU" b="0" i="0" u="none" strike="noStrike" kern="1200" dirty="0" smtClean="0">
                <a:solidFill>
                  <a:schemeClr val="tx1"/>
                </a:solidFill>
                <a:effectLst/>
                <a:latin typeface="Times New Roman" panose="02020603050405020304" pitchFamily="18" charset="0"/>
                <a:cs typeface="Times New Roman" panose="02020603050405020304" pitchFamily="18" charset="0"/>
              </a:rPr>
              <a:t>O3-6</a:t>
            </a:r>
            <a:r>
              <a:rPr lang="ru-RU" dirty="0" smtClean="0">
                <a:latin typeface="Times New Roman" panose="02020603050405020304" pitchFamily="18" charset="0"/>
                <a:cs typeface="Times New Roman" panose="02020603050405020304" pitchFamily="18" charset="0"/>
              </a:rPr>
              <a:t> «</a:t>
            </a:r>
            <a:r>
              <a:rPr lang="ru-RU" b="0" i="0" u="none" strike="noStrike" kern="1200" dirty="0" smtClean="0">
                <a:solidFill>
                  <a:schemeClr val="tx1"/>
                </a:solidFill>
                <a:effectLst/>
                <a:latin typeface="Times New Roman" panose="02020603050405020304" pitchFamily="18" charset="0"/>
                <a:cs typeface="Times New Roman" panose="02020603050405020304" pitchFamily="18" charset="0"/>
              </a:rPr>
              <a:t>Брой подкрепени електронни услуги на съдебната власт» е </a:t>
            </a:r>
            <a:r>
              <a:rPr lang="ru-RU" b="0" i="0" u="none" strike="noStrike" kern="1200" baseline="0" dirty="0" smtClean="0">
                <a:solidFill>
                  <a:schemeClr val="tx1"/>
                </a:solidFill>
                <a:effectLst/>
                <a:latin typeface="Times New Roman" panose="02020603050405020304" pitchFamily="18" charset="0"/>
                <a:cs typeface="Times New Roman" panose="02020603050405020304" pitchFamily="18" charset="0"/>
              </a:rPr>
              <a:t>постигната по проекта на ПРБ.</a:t>
            </a:r>
          </a:p>
          <a:p>
            <a:pPr marL="0" marR="0" lvl="0" indent="0" algn="just" defTabSz="914400" rtl="0" eaLnBrk="1" fontAlgn="b" latinLnBrk="0" hangingPunct="1">
              <a:lnSpc>
                <a:spcPct val="100000"/>
              </a:lnSpc>
              <a:spcBef>
                <a:spcPts val="0"/>
              </a:spcBef>
              <a:spcAft>
                <a:spcPts val="0"/>
              </a:spcAft>
              <a:buClrTx/>
              <a:buSzTx/>
              <a:buFontTx/>
              <a:buNone/>
              <a:tabLst/>
              <a:defRPr/>
            </a:pPr>
            <a:r>
              <a:rPr lang="bg-BG" b="1" kern="1200" dirty="0" smtClean="0">
                <a:solidFill>
                  <a:schemeClr val="tx1"/>
                </a:solidFill>
                <a:effectLst/>
                <a:latin typeface="Times New Roman" panose="02020603050405020304" pitchFamily="18" charset="0"/>
                <a:cs typeface="Times New Roman" panose="02020603050405020304" pitchFamily="18" charset="0"/>
              </a:rPr>
              <a:t>По отношение на финансовия индикатор</a:t>
            </a:r>
            <a:r>
              <a:rPr lang="bg-BG" kern="1200" dirty="0" smtClean="0">
                <a:solidFill>
                  <a:schemeClr val="tx1"/>
                </a:solidFill>
                <a:effectLst/>
                <a:latin typeface="Times New Roman" panose="02020603050405020304" pitchFamily="18" charset="0"/>
                <a:cs typeface="Times New Roman" panose="02020603050405020304" pitchFamily="18" charset="0"/>
              </a:rPr>
              <a:t>,</a:t>
            </a:r>
            <a:r>
              <a:rPr lang="bg-BG" kern="1200" baseline="0" dirty="0" smtClean="0">
                <a:solidFill>
                  <a:schemeClr val="tx1"/>
                </a:solidFill>
                <a:effectLst/>
                <a:latin typeface="Times New Roman" panose="02020603050405020304" pitchFamily="18" charset="0"/>
                <a:cs typeface="Times New Roman" panose="02020603050405020304" pitchFamily="18" charset="0"/>
              </a:rPr>
              <a:t> н</a:t>
            </a:r>
            <a:r>
              <a:rPr lang="bg-BG" kern="1200" dirty="0" smtClean="0">
                <a:solidFill>
                  <a:schemeClr val="tx1"/>
                </a:solidFill>
                <a:effectLst/>
                <a:latin typeface="Times New Roman" panose="02020603050405020304" pitchFamily="18" charset="0"/>
                <a:cs typeface="Times New Roman" panose="02020603050405020304" pitchFamily="18" charset="0"/>
              </a:rPr>
              <a:t>а база извършения анализ по всички договорени проекти се очаква да бъдат платени от бенефициентите и включени в искания за плащане, съответно верифицирани от УО и сертифицирани от СО средства на стойност 7 500 000 лева, т.е. да се постигне</a:t>
            </a:r>
            <a:r>
              <a:rPr lang="bg-BG" kern="1200" baseline="0" dirty="0" smtClean="0">
                <a:solidFill>
                  <a:schemeClr val="tx1"/>
                </a:solidFill>
                <a:effectLst/>
                <a:latin typeface="Times New Roman" panose="02020603050405020304" pitchFamily="18" charset="0"/>
                <a:cs typeface="Times New Roman" panose="02020603050405020304" pitchFamily="18" charset="0"/>
              </a:rPr>
              <a:t> </a:t>
            </a:r>
            <a:r>
              <a:rPr lang="bg-BG" kern="1200" dirty="0" smtClean="0">
                <a:solidFill>
                  <a:schemeClr val="tx1"/>
                </a:solidFill>
                <a:effectLst/>
                <a:latin typeface="Times New Roman" panose="02020603050405020304" pitchFamily="18" charset="0"/>
                <a:cs typeface="Times New Roman" panose="02020603050405020304" pitchFamily="18" charset="0"/>
              </a:rPr>
              <a:t>изпълнение на целта от 75%..</a:t>
            </a:r>
          </a:p>
          <a:p>
            <a:pPr marL="0" marR="0" lvl="0" indent="0" algn="just" defTabSz="914400" rtl="0" eaLnBrk="1" fontAlgn="b" latinLnBrk="0" hangingPunct="1">
              <a:lnSpc>
                <a:spcPct val="100000"/>
              </a:lnSpc>
              <a:spcBef>
                <a:spcPts val="0"/>
              </a:spcBef>
              <a:spcAft>
                <a:spcPts val="0"/>
              </a:spcAft>
              <a:buClrTx/>
              <a:buSzTx/>
              <a:buFontTx/>
              <a:buNone/>
              <a:tabLst/>
              <a:defRPr/>
            </a:pPr>
            <a:r>
              <a:rPr lang="bg-BG" kern="1200" dirty="0" smtClean="0">
                <a:solidFill>
                  <a:schemeClr val="tx1"/>
                </a:solidFill>
                <a:effectLst/>
                <a:latin typeface="Times New Roman" panose="02020603050405020304" pitchFamily="18" charset="0"/>
                <a:cs typeface="Times New Roman" panose="02020603050405020304" pitchFamily="18" charset="0"/>
              </a:rPr>
              <a:t>Предвид</a:t>
            </a:r>
            <a:r>
              <a:rPr lang="bg-BG" kern="1200" baseline="0" dirty="0" smtClean="0">
                <a:solidFill>
                  <a:schemeClr val="tx1"/>
                </a:solidFill>
                <a:effectLst/>
                <a:latin typeface="Times New Roman" panose="02020603050405020304" pitchFamily="18" charset="0"/>
                <a:cs typeface="Times New Roman" panose="02020603050405020304" pitchFamily="18" charset="0"/>
              </a:rPr>
              <a:t> тази прогноза, реалистично е да се покрият критериите за изпълнение на рамката по оста, </a:t>
            </a:r>
            <a:r>
              <a:rPr lang="bg-BG" sz="1100" kern="1200" dirty="0" smtClean="0">
                <a:solidFill>
                  <a:schemeClr val="tx1"/>
                </a:solidFill>
                <a:effectLst/>
                <a:latin typeface="+mn-lt"/>
                <a:ea typeface="+mn-ea"/>
                <a:cs typeface="+mn-cs"/>
              </a:rPr>
              <a:t>а именно три индикатора с изпълнение над 100% и един  - минимум 75%, което </a:t>
            </a:r>
            <a:r>
              <a:rPr lang="bg-BG" kern="1200" baseline="0" dirty="0" smtClean="0">
                <a:solidFill>
                  <a:schemeClr val="tx1"/>
                </a:solidFill>
                <a:effectLst/>
                <a:latin typeface="Times New Roman" panose="02020603050405020304" pitchFamily="18" charset="0"/>
                <a:cs typeface="Times New Roman" panose="02020603050405020304" pitchFamily="18" charset="0"/>
              </a:rPr>
              <a:t>ще доведе до успешно изпълнение на рамката за оста</a:t>
            </a:r>
            <a:r>
              <a:rPr lang="bg-BG" sz="11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267552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282575"/>
            <a:ext cx="3971925" cy="2808288"/>
          </a:xfrm>
        </p:spPr>
      </p:sp>
      <p:sp>
        <p:nvSpPr>
          <p:cNvPr id="3" name="Notes Placeholder 2"/>
          <p:cNvSpPr>
            <a:spLocks noGrp="1"/>
          </p:cNvSpPr>
          <p:nvPr>
            <p:ph type="body" idx="1"/>
          </p:nvPr>
        </p:nvSpPr>
        <p:spPr/>
        <p:txBody>
          <a:bodyPr/>
          <a:lstStyle/>
          <a:p>
            <a:pPr algn="just"/>
            <a:endParaRPr lang="bg-BG" sz="1100" b="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884615" y="9428585"/>
            <a:ext cx="2971800" cy="498055"/>
          </a:xfrm>
          <a:prstGeom prst="rect">
            <a:avLst/>
          </a:prstGeom>
        </p:spPr>
        <p:txBody>
          <a:bodyPr/>
          <a:lstStyle/>
          <a:p>
            <a:fld id="{73CD82D0-6EB2-4E20-A8A4-B605118B416C}" type="slidenum">
              <a:rPr lang="bg-BG" smtClean="0"/>
              <a:t>13</a:t>
            </a:fld>
            <a:endParaRPr lang="bg-BG"/>
          </a:p>
        </p:txBody>
      </p:sp>
      <p:sp>
        <p:nvSpPr>
          <p:cNvPr id="5" name="Date Placeholder 4"/>
          <p:cNvSpPr>
            <a:spLocks noGrp="1"/>
          </p:cNvSpPr>
          <p:nvPr>
            <p:ph type="dt" idx="11"/>
          </p:nvPr>
        </p:nvSpPr>
        <p:spPr>
          <a:xfrm>
            <a:off x="3884615" y="1"/>
            <a:ext cx="2971800" cy="498056"/>
          </a:xfrm>
          <a:prstGeom prst="rect">
            <a:avLst/>
          </a:prstGeom>
        </p:spPr>
        <p:txBody>
          <a:bodyPr/>
          <a:lstStyle/>
          <a:p>
            <a:endParaRPr lang="bg-BG"/>
          </a:p>
        </p:txBody>
      </p:sp>
    </p:spTree>
    <p:extLst>
      <p:ext uri="{BB962C8B-B14F-4D97-AF65-F5344CB8AC3E}">
        <p14:creationId xmlns:p14="http://schemas.microsoft.com/office/powerpoint/2010/main" val="37507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indent="449580" algn="just">
              <a:lnSpc>
                <a:spcPct val="115000"/>
              </a:lnSpc>
              <a:spcAft>
                <a:spcPts val="1000"/>
              </a:spcAft>
            </a:pPr>
            <a:r>
              <a:rPr lang="bg-BG" sz="1100" dirty="0" smtClean="0">
                <a:solidFill>
                  <a:prstClr val="black"/>
                </a:solidFill>
                <a:latin typeface="Times New Roman" panose="02020603050405020304" pitchFamily="18" charset="0"/>
                <a:cs typeface="Times New Roman" panose="02020603050405020304" pitchFamily="18" charset="0"/>
              </a:rPr>
              <a:t>Н</a:t>
            </a:r>
            <a:r>
              <a:rPr lang="ru-RU" sz="1100" dirty="0" smtClean="0">
                <a:solidFill>
                  <a:prstClr val="black"/>
                </a:solidFill>
                <a:latin typeface="Times New Roman" panose="02020603050405020304" pitchFamily="18" charset="0"/>
                <a:cs typeface="Times New Roman" panose="02020603050405020304" pitchFamily="18" charset="0"/>
              </a:rPr>
              <a:t>а 14.02.2018 г. УО на ОПДУ е изпратил на </a:t>
            </a:r>
            <a:r>
              <a:rPr lang="ru-RU" sz="1100" b="1" dirty="0" smtClean="0">
                <a:solidFill>
                  <a:srgbClr val="FF0000"/>
                </a:solidFill>
                <a:latin typeface="Times New Roman" panose="02020603050405020304" pitchFamily="18" charset="0"/>
                <a:cs typeface="Times New Roman" panose="02020603050405020304" pitchFamily="18" charset="0"/>
              </a:rPr>
              <a:t>EK</a:t>
            </a:r>
            <a:r>
              <a:rPr lang="ru-RU" sz="1100" dirty="0" smtClean="0">
                <a:solidFill>
                  <a:prstClr val="black"/>
                </a:solidFill>
                <a:latin typeface="Times New Roman" panose="02020603050405020304" pitchFamily="18" charset="0"/>
                <a:cs typeface="Times New Roman" panose="02020603050405020304" pitchFamily="18" charset="0"/>
              </a:rPr>
              <a:t> чрез системата </a:t>
            </a:r>
            <a:r>
              <a:rPr lang="ru-RU" sz="1100" b="1" dirty="0" smtClean="0">
                <a:solidFill>
                  <a:srgbClr val="FF0000"/>
                </a:solidFill>
                <a:latin typeface="Times New Roman" panose="02020603050405020304" pitchFamily="18" charset="0"/>
                <a:cs typeface="Times New Roman" panose="02020603050405020304" pitchFamily="18" charset="0"/>
              </a:rPr>
              <a:t>SFC</a:t>
            </a:r>
            <a:r>
              <a:rPr lang="ru-RU" sz="1100" dirty="0" smtClean="0">
                <a:solidFill>
                  <a:prstClr val="black"/>
                </a:solidFill>
                <a:latin typeface="Times New Roman" panose="02020603050405020304" pitchFamily="18" charset="0"/>
                <a:cs typeface="Times New Roman" panose="02020603050405020304" pitchFamily="18" charset="0"/>
              </a:rPr>
              <a:t> </a:t>
            </a:r>
            <a:r>
              <a:rPr lang="ru-RU" sz="1100" b="1" dirty="0" smtClean="0">
                <a:solidFill>
                  <a:prstClr val="black"/>
                </a:solidFill>
                <a:latin typeface="Times New Roman" panose="02020603050405020304" pitchFamily="18" charset="0"/>
                <a:cs typeface="Times New Roman" panose="02020603050405020304" pitchFamily="18" charset="0"/>
              </a:rPr>
              <a:t>декларацията за управление и годишното обобщение на одитните доклади</a:t>
            </a:r>
          </a:p>
          <a:p>
            <a:pPr algn="just"/>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34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indent="449580" algn="just">
              <a:lnSpc>
                <a:spcPct val="115000"/>
              </a:lnSpc>
              <a:spcBef>
                <a:spcPts val="0"/>
              </a:spcBef>
              <a:spcAft>
                <a:spcPts val="0"/>
              </a:spcAft>
            </a:pPr>
            <a:r>
              <a:rPr lang="en-US" dirty="0" smtClean="0">
                <a:latin typeface="Times New Roman" panose="02020603050405020304" pitchFamily="18" charset="0"/>
                <a:cs typeface="Times New Roman" panose="02020603050405020304" pitchFamily="18" charset="0"/>
              </a:rPr>
              <a:t>I. </a:t>
            </a:r>
            <a:r>
              <a:rPr lang="bg-BG" dirty="0" smtClean="0">
                <a:latin typeface="Times New Roman" panose="02020603050405020304" pitchFamily="18" charset="0"/>
                <a:cs typeface="Times New Roman" panose="02020603050405020304" pitchFamily="18" charset="0"/>
              </a:rPr>
              <a:t>Трети системен одит</a:t>
            </a:r>
          </a:p>
          <a:p>
            <a:pPr indent="449580" algn="just">
              <a:lnSpc>
                <a:spcPct val="115000"/>
              </a:lnSpc>
              <a:spcBef>
                <a:spcPts val="0"/>
              </a:spcBef>
              <a:spcAft>
                <a:spcPts val="0"/>
              </a:spcAft>
            </a:pPr>
            <a:r>
              <a:rPr lang="bg-BG" dirty="0" smtClean="0">
                <a:latin typeface="Times New Roman" panose="02020603050405020304" pitchFamily="18" charset="0"/>
                <a:cs typeface="Times New Roman" panose="02020603050405020304" pitchFamily="18" charset="0"/>
              </a:rPr>
              <a:t>Оценка 2 „Функционира. Необходимо е известно подобрение” за:</a:t>
            </a:r>
          </a:p>
          <a:p>
            <a:pPr marL="863600" lvl="1" indent="-342900">
              <a:lnSpc>
                <a:spcPct val="115000"/>
              </a:lnSpc>
              <a:spcBef>
                <a:spcPts val="0"/>
              </a:spcBef>
              <a:spcAft>
                <a:spcPts val="0"/>
              </a:spcAf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Ключово изискване 2: „Подходящ избор на операциите“ </a:t>
            </a:r>
          </a:p>
          <a:p>
            <a:pPr marL="863600" lvl="1" indent="-342900">
              <a:lnSpc>
                <a:spcPct val="115000"/>
              </a:lnSpc>
              <a:spcBef>
                <a:spcPts val="0"/>
              </a:spcBef>
              <a:spcAft>
                <a:spcPts val="0"/>
              </a:spcAf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Ключово изискване 3: „Предоставяне на адекватна информация на кандидатите“ </a:t>
            </a:r>
          </a:p>
          <a:p>
            <a:pPr marL="863600" lvl="1" indent="-342900">
              <a:lnSpc>
                <a:spcPct val="115000"/>
              </a:lnSpc>
              <a:spcBef>
                <a:spcPts val="0"/>
              </a:spcBef>
              <a:spcAft>
                <a:spcPts val="0"/>
              </a:spcAf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Ключово изискване 5: „Внедрена ефективна система, която осигурява, че всички документи за разходите и одитите се съхраняват за осигуряване на адекватна  одитна следа“ </a:t>
            </a:r>
          </a:p>
          <a:p>
            <a:pPr marL="520700" lvl="1">
              <a:lnSpc>
                <a:spcPct val="115000"/>
              </a:lnSpc>
              <a:spcBef>
                <a:spcPts val="0"/>
              </a:spcBef>
              <a:spcAft>
                <a:spcPts val="0"/>
              </a:spcAft>
            </a:pPr>
            <a:endParaRPr lang="ru-RU" dirty="0" smtClean="0">
              <a:latin typeface="Times New Roman" panose="02020603050405020304" pitchFamily="18" charset="0"/>
              <a:cs typeface="Times New Roman" panose="02020603050405020304" pitchFamily="18" charset="0"/>
            </a:endParaRPr>
          </a:p>
          <a:p>
            <a:pPr marL="520700" lvl="1">
              <a:lnSpc>
                <a:spcPct val="115000"/>
              </a:lnSpc>
              <a:spcBef>
                <a:spcPts val="0"/>
              </a:spcBef>
              <a:spcAft>
                <a:spcPts val="0"/>
              </a:spcAft>
            </a:pPr>
            <a:r>
              <a:rPr lang="ru-RU" dirty="0" smtClean="0">
                <a:latin typeface="Times New Roman" panose="02020603050405020304" pitchFamily="18" charset="0"/>
                <a:cs typeface="Times New Roman" panose="02020603050405020304" pitchFamily="18" charset="0"/>
              </a:rPr>
              <a:t>На 22.06.2018 г. в УО е получен окончателен доклад от ИА ОСЕС.</a:t>
            </a:r>
          </a:p>
          <a:p>
            <a:pPr lvl="1" indent="0">
              <a:spcBef>
                <a:spcPts val="0"/>
              </a:spcBef>
              <a:spcAft>
                <a:spcPts val="0"/>
              </a:spcAft>
            </a:pPr>
            <a:r>
              <a:rPr lang="bg-BG" dirty="0" smtClean="0">
                <a:latin typeface="Times New Roman" panose="02020603050405020304" pitchFamily="18" charset="0"/>
                <a:cs typeface="Times New Roman" panose="02020603050405020304" pitchFamily="18" charset="0"/>
              </a:rPr>
              <a:t>Формулирани са 3 препоръки със средно ниво на значимост</a:t>
            </a:r>
            <a:r>
              <a:rPr lang="en-US" dirty="0" smtClean="0">
                <a:latin typeface="Times New Roman" panose="02020603050405020304" pitchFamily="18" charset="0"/>
                <a:cs typeface="Times New Roman" panose="02020603050405020304" pitchFamily="18" charset="0"/>
              </a:rPr>
              <a:t>, </a:t>
            </a:r>
            <a:r>
              <a:rPr lang="bg-BG" dirty="0" smtClean="0">
                <a:latin typeface="Times New Roman" panose="02020603050405020304" pitchFamily="18" charset="0"/>
                <a:cs typeface="Times New Roman" panose="02020603050405020304" pitchFamily="18" charset="0"/>
              </a:rPr>
              <a:t>които</a:t>
            </a:r>
            <a:r>
              <a:rPr lang="bg-BG" baseline="0" dirty="0" smtClean="0">
                <a:latin typeface="Times New Roman" panose="02020603050405020304" pitchFamily="18" charset="0"/>
                <a:cs typeface="Times New Roman" panose="02020603050405020304" pitchFamily="18" charset="0"/>
              </a:rPr>
              <a:t> са в процес на изпълнение.</a:t>
            </a:r>
            <a:endParaRPr lang="bg-BG" dirty="0" smtClean="0">
              <a:latin typeface="Times New Roman" panose="02020603050405020304" pitchFamily="18" charset="0"/>
              <a:cs typeface="Times New Roman" panose="02020603050405020304" pitchFamily="18" charset="0"/>
            </a:endParaRPr>
          </a:p>
          <a:p>
            <a:pPr lvl="1" indent="0">
              <a:spcBef>
                <a:spcPts val="0"/>
              </a:spcBef>
              <a:spcAft>
                <a:spcPts val="0"/>
              </a:spcAft>
            </a:pPr>
            <a:endParaRPr lang="ru-RU" i="1" dirty="0" smtClean="0">
              <a:latin typeface="Times New Roman" panose="02020603050405020304" pitchFamily="18" charset="0"/>
              <a:cs typeface="Times New Roman" panose="02020603050405020304" pitchFamily="18" charset="0"/>
            </a:endParaRPr>
          </a:p>
          <a:p>
            <a:r>
              <a:rPr lang="bg-BG"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II. </a:t>
            </a:r>
            <a:r>
              <a:rPr lang="bg-BG" dirty="0" smtClean="0">
                <a:latin typeface="Times New Roman" panose="02020603050405020304" pitchFamily="18" charset="0"/>
                <a:cs typeface="Times New Roman" panose="02020603050405020304" pitchFamily="18" charset="0"/>
              </a:rPr>
              <a:t>Одит на операциите</a:t>
            </a:r>
          </a:p>
          <a:p>
            <a:pPr marL="0" marR="0" lvl="0" indent="0" algn="l" defTabSz="914400" rtl="0" eaLnBrk="1" fontAlgn="auto" latinLnBrk="0" hangingPunct="1">
              <a:lnSpc>
                <a:spcPct val="100000"/>
              </a:lnSpc>
              <a:spcBef>
                <a:spcPts val="0"/>
              </a:spcBef>
              <a:spcAft>
                <a:spcPts val="0"/>
              </a:spcAft>
              <a:buClrTx/>
              <a:buSzTx/>
              <a:buFontTx/>
              <a:buNone/>
              <a:tabLst/>
              <a:defRPr/>
            </a:pPr>
            <a:r>
              <a:rPr lang="bg-BG" dirty="0" smtClean="0">
                <a:latin typeface="Times New Roman" panose="02020603050405020304" pitchFamily="18" charset="0"/>
                <a:cs typeface="Times New Roman" panose="02020603050405020304" pitchFamily="18" charset="0"/>
              </a:rPr>
              <a:t>На 10.04.2018 г. започнал одит на операциите, който обхваща счетоводната година от  1.07.2017 г. до 30.06.2018 г. </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100" kern="1200" dirty="0" smtClean="0">
                <a:solidFill>
                  <a:schemeClr val="tx1"/>
                </a:solidFill>
                <a:effectLst/>
                <a:latin typeface="+mn-lt"/>
                <a:ea typeface="+mn-ea"/>
                <a:cs typeface="+mn-cs"/>
              </a:rPr>
              <a:t>На 18.10.2018 г. са получени предварителните доклади, като на 31.10.2018 е върнат отговор на ИА ОСЕС.</a:t>
            </a:r>
          </a:p>
          <a:p>
            <a:endParaRPr lang="bg-BG" dirty="0" smtClean="0">
              <a:latin typeface="Times New Roman" panose="02020603050405020304" pitchFamily="18" charset="0"/>
              <a:cs typeface="Times New Roman" panose="02020603050405020304" pitchFamily="18" charset="0"/>
            </a:endParaRPr>
          </a:p>
          <a:p>
            <a:r>
              <a:rPr lang="bg-BG" dirty="0" smtClean="0">
                <a:latin typeface="Times New Roman" panose="02020603050405020304" pitchFamily="18" charset="0"/>
                <a:cs typeface="Times New Roman" panose="02020603050405020304" pitchFamily="18" charset="0"/>
              </a:rPr>
              <a:t>Резултатите от одита ще бъдат взети под внимание от Одитния орган при формирането на Годишното становище по програмата.</a:t>
            </a:r>
          </a:p>
          <a:p>
            <a:pPr algn="just"/>
            <a:endParaRPr lang="bg-BG" sz="1100" b="1" kern="1200" dirty="0">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61664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lvl="0" algn="just"/>
            <a:r>
              <a:rPr lang="en-US" b="1" dirty="0" smtClean="0">
                <a:solidFill>
                  <a:prstClr val="black"/>
                </a:solidFill>
                <a:latin typeface="Times New Roman" panose="02020603050405020304" pitchFamily="18" charset="0"/>
                <a:cs typeface="Times New Roman" panose="02020603050405020304" pitchFamily="18" charset="0"/>
              </a:rPr>
              <a:t>III. </a:t>
            </a:r>
            <a:r>
              <a:rPr lang="bg-BG" b="1" dirty="0" smtClean="0">
                <a:solidFill>
                  <a:prstClr val="black"/>
                </a:solidFill>
                <a:latin typeface="Times New Roman" panose="02020603050405020304" pitchFamily="18" charset="0"/>
                <a:cs typeface="Times New Roman" panose="02020603050405020304" pitchFamily="18" charset="0"/>
              </a:rPr>
              <a:t>Одитният орган </a:t>
            </a:r>
            <a:r>
              <a:rPr lang="bg-BG" dirty="0" smtClean="0">
                <a:solidFill>
                  <a:prstClr val="black"/>
                </a:solidFill>
                <a:latin typeface="Times New Roman" panose="02020603050405020304" pitchFamily="18" charset="0"/>
                <a:cs typeface="Times New Roman" panose="02020603050405020304" pitchFamily="18" charset="0"/>
              </a:rPr>
              <a:t>е извършил </a:t>
            </a:r>
            <a:r>
              <a:rPr lang="bg-BG" b="1" dirty="0" err="1" smtClean="0">
                <a:solidFill>
                  <a:prstClr val="black"/>
                </a:solidFill>
                <a:latin typeface="Times New Roman" panose="02020603050405020304" pitchFamily="18" charset="0"/>
                <a:cs typeface="Times New Roman" panose="02020603050405020304" pitchFamily="18" charset="0"/>
              </a:rPr>
              <a:t>вт</a:t>
            </a:r>
            <a:r>
              <a:rPr lang="ru-RU" b="1" dirty="0" smtClean="0">
                <a:solidFill>
                  <a:prstClr val="black"/>
                </a:solidFill>
                <a:latin typeface="Times New Roman" panose="02020603050405020304" pitchFamily="18" charset="0"/>
                <a:cs typeface="Times New Roman" panose="02020603050405020304" pitchFamily="18" charset="0"/>
              </a:rPr>
              <a:t>ори системен одит на Сертифициращия орган, </a:t>
            </a:r>
            <a:r>
              <a:rPr lang="ru-RU" dirty="0" smtClean="0">
                <a:solidFill>
                  <a:prstClr val="black"/>
                </a:solidFill>
                <a:latin typeface="Times New Roman" panose="02020603050405020304" pitchFamily="18" charset="0"/>
                <a:cs typeface="Times New Roman" panose="02020603050405020304" pitchFamily="18" charset="0"/>
              </a:rPr>
              <a:t>окончателният доклад е</a:t>
            </a:r>
            <a:r>
              <a:rPr lang="ru-RU" b="1" dirty="0" smtClean="0">
                <a:solidFill>
                  <a:prstClr val="black"/>
                </a:solidFill>
                <a:latin typeface="Times New Roman" panose="02020603050405020304" pitchFamily="18" charset="0"/>
                <a:cs typeface="Times New Roman" panose="02020603050405020304" pitchFamily="18" charset="0"/>
              </a:rPr>
              <a:t> </a:t>
            </a:r>
            <a:r>
              <a:rPr lang="ru-RU" dirty="0" smtClean="0">
                <a:solidFill>
                  <a:prstClr val="black"/>
                </a:solidFill>
                <a:latin typeface="Times New Roman" panose="02020603050405020304" pitchFamily="18" charset="0"/>
                <a:cs typeface="Times New Roman" panose="02020603050405020304" pitchFamily="18" charset="0"/>
              </a:rPr>
              <a:t>получен на 06.02.2018 г.</a:t>
            </a:r>
          </a:p>
          <a:p>
            <a:pPr lvl="0" algn="just"/>
            <a:endParaRPr lang="ru-RU" b="1" dirty="0" smtClean="0">
              <a:solidFill>
                <a:srgbClr val="C00000"/>
              </a:solidFill>
              <a:latin typeface="Times New Roman" panose="02020603050405020304" pitchFamily="18" charset="0"/>
              <a:cs typeface="Times New Roman" panose="02020603050405020304" pitchFamily="18" charset="0"/>
            </a:endParaRPr>
          </a:p>
          <a:p>
            <a:pPr lvl="0" algn="just"/>
            <a:r>
              <a:rPr lang="ru-RU" b="1" dirty="0" smtClean="0">
                <a:solidFill>
                  <a:srgbClr val="C00000"/>
                </a:solidFill>
                <a:latin typeface="Times New Roman" panose="02020603050405020304" pitchFamily="18" charset="0"/>
                <a:cs typeface="Times New Roman" panose="02020603050405020304" pitchFamily="18" charset="0"/>
              </a:rPr>
              <a:t>Оценка 2 „Функционира. Необходимо е известно подобрение” за:</a:t>
            </a:r>
          </a:p>
          <a:p>
            <a:pPr marL="863600" lvl="1" indent="-342900">
              <a:lnSpc>
                <a:spcPct val="115000"/>
              </a:lnSpc>
              <a:spcBef>
                <a:spcPts val="0"/>
              </a:spcBef>
              <a:spcAft>
                <a:spcPts val="0"/>
              </a:spcAft>
              <a:buFont typeface="Arial" panose="020B0604020202020204" pitchFamily="34" charset="0"/>
              <a:buChar char="•"/>
            </a:pPr>
            <a:r>
              <a:rPr lang="ru-RU" b="1" dirty="0" smtClean="0">
                <a:solidFill>
                  <a:prstClr val="black"/>
                </a:solidFill>
                <a:latin typeface="Times New Roman" panose="02020603050405020304" pitchFamily="18" charset="0"/>
                <a:cs typeface="Times New Roman" panose="02020603050405020304" pitchFamily="18" charset="0"/>
              </a:rPr>
              <a:t>Ключово изискване 10: „Подходящи процедури за изготвяне и подаване на заявления за плащане“</a:t>
            </a:r>
          </a:p>
          <a:p>
            <a:pPr marL="863600" lvl="1" indent="-342900">
              <a:lnSpc>
                <a:spcPct val="115000"/>
              </a:lnSpc>
              <a:spcBef>
                <a:spcPts val="0"/>
              </a:spcBef>
              <a:spcAft>
                <a:spcPts val="0"/>
              </a:spcAft>
              <a:buFont typeface="Arial" panose="020B0604020202020204" pitchFamily="34" charset="0"/>
              <a:buChar char="•"/>
            </a:pPr>
            <a:r>
              <a:rPr lang="ru-RU" b="1" dirty="0" smtClean="0">
                <a:solidFill>
                  <a:prstClr val="black"/>
                </a:solidFill>
                <a:latin typeface="Times New Roman" panose="02020603050405020304" pitchFamily="18" charset="0"/>
                <a:cs typeface="Times New Roman" panose="02020603050405020304" pitchFamily="18" charset="0"/>
              </a:rPr>
              <a:t>Ключово изискване 12: „Подходяща и пълна отчетност за подлежащите за възстановяване суми, възстановените суми и отменените суми“</a:t>
            </a:r>
          </a:p>
          <a:p>
            <a:pPr marL="863600" lvl="1" indent="-342900">
              <a:lnSpc>
                <a:spcPct val="115000"/>
              </a:lnSpc>
              <a:spcBef>
                <a:spcPts val="0"/>
              </a:spcBef>
              <a:spcAft>
                <a:spcPts val="0"/>
              </a:spcAft>
              <a:buFont typeface="Arial" panose="020B0604020202020204" pitchFamily="34" charset="0"/>
              <a:buChar char="•"/>
            </a:pPr>
            <a:r>
              <a:rPr lang="ru-RU" b="1" dirty="0" smtClean="0">
                <a:solidFill>
                  <a:prstClr val="black"/>
                </a:solidFill>
                <a:latin typeface="Times New Roman" panose="02020603050405020304" pitchFamily="18" charset="0"/>
                <a:cs typeface="Times New Roman" panose="02020603050405020304" pitchFamily="18" charset="0"/>
              </a:rPr>
              <a:t>Ключово изискване 13: „Подходящи процедури за изготвяне на отчетите и сертифициране на тяхната пълнота, точност и достоверност“</a:t>
            </a:r>
          </a:p>
          <a:p>
            <a:pPr lvl="0" algn="just"/>
            <a:endParaRPr lang="ru-RU" dirty="0" smtClean="0">
              <a:solidFill>
                <a:prstClr val="black"/>
              </a:solidFill>
              <a:latin typeface="Times New Roman" panose="02020603050405020304" pitchFamily="18" charset="0"/>
              <a:cs typeface="Times New Roman" panose="02020603050405020304" pitchFamily="18" charset="0"/>
            </a:endParaRPr>
          </a:p>
          <a:p>
            <a:pPr lvl="0" algn="just"/>
            <a:r>
              <a:rPr lang="ru-RU" dirty="0" smtClean="0">
                <a:solidFill>
                  <a:prstClr val="black"/>
                </a:solidFill>
                <a:latin typeface="Times New Roman" panose="02020603050405020304" pitchFamily="18" charset="0"/>
                <a:cs typeface="Times New Roman" panose="02020603050405020304" pitchFamily="18" charset="0"/>
              </a:rPr>
              <a:t>Формулирани са 3 препоръки с високо ниво на значимост и 5 препоръки със средно ниво на значимост. </a:t>
            </a:r>
          </a:p>
          <a:p>
            <a:pPr lvl="0" algn="just"/>
            <a:r>
              <a:rPr lang="ru-RU" dirty="0" smtClean="0">
                <a:solidFill>
                  <a:prstClr val="black"/>
                </a:solidFill>
                <a:latin typeface="Times New Roman" panose="02020603050405020304" pitchFamily="18" charset="0"/>
                <a:cs typeface="Times New Roman" panose="02020603050405020304" pitchFamily="18" charset="0"/>
              </a:rPr>
              <a:t>Препоръките с високо ниво на значимост са затворени, а тези със средно ниво на значимост са в процес на изпълнение от Сертифициращия орган.</a:t>
            </a:r>
          </a:p>
          <a:p>
            <a:pPr lvl="0" algn="just"/>
            <a:endParaRPr lang="bg-BG"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770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algn="just"/>
            <a:r>
              <a:rPr lang="en-US" dirty="0" smtClean="0">
                <a:solidFill>
                  <a:prstClr val="black"/>
                </a:solidFill>
                <a:latin typeface="Times New Roman" panose="02020603050405020304" pitchFamily="18" charset="0"/>
                <a:cs typeface="Times New Roman" panose="02020603050405020304" pitchFamily="18" charset="0"/>
              </a:rPr>
              <a:t>IV. </a:t>
            </a:r>
            <a:r>
              <a:rPr lang="bg-BG" dirty="0" smtClean="0">
                <a:solidFill>
                  <a:prstClr val="black"/>
                </a:solidFill>
                <a:latin typeface="Times New Roman" panose="02020603050405020304" pitchFamily="18" charset="0"/>
                <a:cs typeface="Times New Roman" panose="02020603050405020304" pitchFamily="18" charset="0"/>
              </a:rPr>
              <a:t>Одитният орган е извършил </a:t>
            </a:r>
            <a:r>
              <a:rPr lang="ru-RU" dirty="0" smtClean="0">
                <a:solidFill>
                  <a:prstClr val="black"/>
                </a:solidFill>
                <a:latin typeface="Times New Roman" panose="02020603050405020304" pitchFamily="18" charset="0"/>
                <a:cs typeface="Times New Roman" panose="02020603050405020304" pitchFamily="18" charset="0"/>
              </a:rPr>
              <a:t>втори системен одит за увереност относно ефективното функциониране на информационните системи, използвани за управление, наблюдение и счетоводство на оперативните програми за програмен период 2014-2020, окончателен доклад е получен на 07.02.2018 г.</a:t>
            </a:r>
          </a:p>
          <a:p>
            <a:pPr algn="just"/>
            <a:endParaRPr lang="ru-RU" dirty="0" smtClean="0">
              <a:solidFill>
                <a:srgbClr val="C00000"/>
              </a:solidFill>
              <a:latin typeface="Times New Roman" panose="02020603050405020304" pitchFamily="18" charset="0"/>
              <a:cs typeface="Times New Roman" panose="02020603050405020304" pitchFamily="18" charset="0"/>
            </a:endParaRPr>
          </a:p>
          <a:p>
            <a:pPr algn="just"/>
            <a:r>
              <a:rPr lang="ru-RU" dirty="0" smtClean="0">
                <a:solidFill>
                  <a:srgbClr val="C00000"/>
                </a:solidFill>
                <a:latin typeface="Times New Roman" panose="02020603050405020304" pitchFamily="18" charset="0"/>
                <a:cs typeface="Times New Roman" panose="02020603050405020304" pitchFamily="18" charset="0"/>
              </a:rPr>
              <a:t>Оценка 2 „Функционира. Необходимо е известно подобрение” за:</a:t>
            </a:r>
          </a:p>
          <a:p>
            <a:pPr algn="just"/>
            <a:r>
              <a:rPr lang="ru-RU" dirty="0" smtClean="0">
                <a:solidFill>
                  <a:prstClr val="black"/>
                </a:solidFill>
                <a:latin typeface="Times New Roman" panose="02020603050405020304" pitchFamily="18" charset="0"/>
                <a:cs typeface="Times New Roman" panose="02020603050405020304" pitchFamily="18" charset="0"/>
              </a:rPr>
              <a:t>Ключово изискване 6: „Надеждна система за събиране и съхранение на данни за целите на мониторинга, оценяването, финансовото управление, проверките и одитите, включваща връзка с електронна система за обмен на данни с бенефициентите“</a:t>
            </a:r>
          </a:p>
          <a:p>
            <a:pPr algn="just"/>
            <a:r>
              <a:rPr lang="ru-RU" dirty="0" smtClean="0">
                <a:solidFill>
                  <a:prstClr val="black"/>
                </a:solidFill>
                <a:latin typeface="Times New Roman" panose="02020603050405020304" pitchFamily="18" charset="0"/>
                <a:cs typeface="Times New Roman" panose="02020603050405020304" pitchFamily="18" charset="0"/>
              </a:rPr>
              <a:t>Формулирани са 2 препоръки със средно ниво на значимост.</a:t>
            </a:r>
          </a:p>
          <a:p>
            <a:pPr algn="just"/>
            <a:r>
              <a:rPr lang="ru-RU" dirty="0" smtClean="0">
                <a:solidFill>
                  <a:prstClr val="black"/>
                </a:solidFill>
                <a:latin typeface="Times New Roman" panose="02020603050405020304" pitchFamily="18" charset="0"/>
                <a:cs typeface="Times New Roman" panose="02020603050405020304" pitchFamily="18" charset="0"/>
              </a:rPr>
              <a:t>Препоръката по отношение на ОПДУ е със средно ниво на значимост и е в процес на изпълнение.</a:t>
            </a:r>
            <a:endParaRPr lang="en-US" dirty="0" smtClean="0">
              <a:solidFill>
                <a:prstClr val="black"/>
              </a:solidFill>
              <a:latin typeface="Times New Roman" panose="02020603050405020304" pitchFamily="18" charset="0"/>
              <a:cs typeface="Times New Roman" panose="02020603050405020304" pitchFamily="18" charset="0"/>
            </a:endParaRPr>
          </a:p>
          <a:p>
            <a:pPr algn="just"/>
            <a:endParaRPr lang="en-US" dirty="0" smtClean="0">
              <a:solidFill>
                <a:prstClr val="black"/>
              </a:solidFill>
              <a:latin typeface="Times New Roman" panose="02020603050405020304" pitchFamily="18" charset="0"/>
              <a:cs typeface="Times New Roman" panose="02020603050405020304" pitchFamily="18" charset="0"/>
            </a:endParaRPr>
          </a:p>
          <a:p>
            <a:pPr marL="0" indent="0" algn="just">
              <a:buNone/>
            </a:pPr>
            <a:r>
              <a:rPr lang="en-US" dirty="0" smtClean="0">
                <a:solidFill>
                  <a:prstClr val="black"/>
                </a:solidFill>
                <a:latin typeface="Times New Roman" panose="02020603050405020304" pitchFamily="18" charset="0"/>
                <a:cs typeface="Times New Roman" panose="02020603050405020304" pitchFamily="18" charset="0"/>
              </a:rPr>
              <a:t>V. </a:t>
            </a:r>
            <a:r>
              <a:rPr lang="bg-BG" dirty="0" smtClean="0">
                <a:solidFill>
                  <a:prstClr val="black"/>
                </a:solidFill>
                <a:latin typeface="Times New Roman" panose="02020603050405020304" pitchFamily="18" charset="0"/>
                <a:cs typeface="Times New Roman" panose="02020603050405020304" pitchFamily="18" charset="0"/>
              </a:rPr>
              <a:t>Сертифициращият орган е извършил </a:t>
            </a:r>
            <a:r>
              <a:rPr lang="en-US" dirty="0" smtClean="0">
                <a:solidFill>
                  <a:prstClr val="black"/>
                </a:solidFill>
                <a:latin typeface="Times New Roman" panose="02020603050405020304" pitchFamily="18" charset="0"/>
                <a:cs typeface="Times New Roman" panose="02020603050405020304" pitchFamily="18" charset="0"/>
              </a:rPr>
              <a:t>5</a:t>
            </a:r>
            <a:r>
              <a:rPr lang="bg-BG" dirty="0" smtClean="0">
                <a:solidFill>
                  <a:prstClr val="black"/>
                </a:solidFill>
                <a:latin typeface="Times New Roman" panose="02020603050405020304" pitchFamily="18" charset="0"/>
                <a:cs typeface="Times New Roman" panose="02020603050405020304" pitchFamily="18" charset="0"/>
              </a:rPr>
              <a:t> документални проверки на декларирани от УО на ОПДУ</a:t>
            </a:r>
            <a:r>
              <a:rPr lang="en-US" dirty="0" smtClean="0">
                <a:solidFill>
                  <a:prstClr val="black"/>
                </a:solidFill>
                <a:latin typeface="Times New Roman" panose="02020603050405020304" pitchFamily="18" charset="0"/>
                <a:cs typeface="Times New Roman" panose="02020603050405020304" pitchFamily="18" charset="0"/>
              </a:rPr>
              <a:t/>
            </a:r>
            <a:br>
              <a:rPr lang="en-US" dirty="0" smtClean="0">
                <a:solidFill>
                  <a:prstClr val="black"/>
                </a:solidFill>
                <a:latin typeface="Times New Roman" panose="02020603050405020304" pitchFamily="18" charset="0"/>
                <a:cs typeface="Times New Roman" panose="02020603050405020304" pitchFamily="18" charset="0"/>
              </a:rPr>
            </a:br>
            <a:r>
              <a:rPr lang="bg-BG" dirty="0" smtClean="0">
                <a:solidFill>
                  <a:prstClr val="black"/>
                </a:solidFill>
                <a:latin typeface="Times New Roman" panose="02020603050405020304" pitchFamily="18" charset="0"/>
                <a:cs typeface="Times New Roman" panose="02020603050405020304" pitchFamily="18" charset="0"/>
              </a:rPr>
              <a:t>разходи, включени в </a:t>
            </a:r>
            <a:r>
              <a:rPr lang="en-US" dirty="0" smtClean="0">
                <a:solidFill>
                  <a:prstClr val="black"/>
                </a:solidFill>
                <a:latin typeface="Times New Roman" panose="02020603050405020304" pitchFamily="18" charset="0"/>
                <a:cs typeface="Times New Roman" panose="02020603050405020304" pitchFamily="18" charset="0"/>
              </a:rPr>
              <a:t>5-</a:t>
            </a:r>
            <a:r>
              <a:rPr lang="bg-BG" dirty="0" smtClean="0">
                <a:solidFill>
                  <a:prstClr val="black"/>
                </a:solidFill>
                <a:latin typeface="Times New Roman" panose="02020603050405020304" pitchFamily="18" charset="0"/>
                <a:cs typeface="Times New Roman" panose="02020603050405020304" pitchFamily="18" charset="0"/>
              </a:rPr>
              <a:t>те</a:t>
            </a:r>
            <a:r>
              <a:rPr lang="bg-BG" baseline="0" dirty="0" smtClean="0">
                <a:solidFill>
                  <a:prstClr val="black"/>
                </a:solidFill>
                <a:latin typeface="Times New Roman" panose="02020603050405020304" pitchFamily="18" charset="0"/>
                <a:cs typeface="Times New Roman" panose="02020603050405020304" pitchFamily="18" charset="0"/>
              </a:rPr>
              <a:t> </a:t>
            </a:r>
            <a:r>
              <a:rPr lang="bg-BG" dirty="0" smtClean="0">
                <a:solidFill>
                  <a:prstClr val="black"/>
                </a:solidFill>
                <a:latin typeface="Times New Roman" panose="02020603050405020304" pitchFamily="18" charset="0"/>
                <a:cs typeface="Times New Roman" panose="02020603050405020304" pitchFamily="18" charset="0"/>
              </a:rPr>
              <a:t>междинни доклади по сертификация от началото на 2018 г.</a:t>
            </a:r>
          </a:p>
          <a:p>
            <a:pPr marL="0" indent="0" algn="just">
              <a:buNone/>
            </a:pPr>
            <a:r>
              <a:rPr lang="bg-BG" dirty="0" smtClean="0">
                <a:solidFill>
                  <a:prstClr val="black"/>
                </a:solidFill>
                <a:latin typeface="Times New Roman" panose="02020603050405020304" pitchFamily="18" charset="0"/>
                <a:cs typeface="Times New Roman" panose="02020603050405020304" pitchFamily="18" charset="0"/>
              </a:rPr>
              <a:t>Има издадени само 2 доклада от СО, като след промяна на наръчника на СО, проверките преди</a:t>
            </a:r>
            <a:r>
              <a:rPr lang="bg-BG" baseline="0" dirty="0" smtClean="0">
                <a:solidFill>
                  <a:prstClr val="black"/>
                </a:solidFill>
                <a:latin typeface="Times New Roman" panose="02020603050405020304" pitchFamily="18" charset="0"/>
                <a:cs typeface="Times New Roman" panose="02020603050405020304" pitchFamily="18" charset="0"/>
              </a:rPr>
              <a:t> сертифициране на разходите се извършват в ИСУН.</a:t>
            </a:r>
          </a:p>
          <a:p>
            <a:pPr marL="0" indent="0" algn="just">
              <a:buNone/>
            </a:pPr>
            <a:r>
              <a:rPr lang="bg-BG" baseline="0" dirty="0" smtClean="0">
                <a:solidFill>
                  <a:prstClr val="black"/>
                </a:solidFill>
                <a:latin typeface="Times New Roman" panose="02020603050405020304" pitchFamily="18" charset="0"/>
                <a:cs typeface="Times New Roman" panose="02020603050405020304" pitchFamily="18" charset="0"/>
              </a:rPr>
              <a:t>Извършена проверка на място при бенефициент – ОИЦ Варна. 1 констатация, без финансово изражение.</a:t>
            </a:r>
          </a:p>
          <a:p>
            <a:pPr marL="0" indent="0" algn="just">
              <a:buNone/>
            </a:pPr>
            <a:r>
              <a:rPr lang="bg-BG" baseline="0" smtClean="0">
                <a:solidFill>
                  <a:prstClr val="black"/>
                </a:solidFill>
                <a:latin typeface="Times New Roman" panose="02020603050405020304" pitchFamily="18" charset="0"/>
                <a:cs typeface="Times New Roman" panose="02020603050405020304" pitchFamily="18" charset="0"/>
              </a:rPr>
              <a:t>Извършена </a:t>
            </a:r>
            <a:r>
              <a:rPr lang="bg-BG" baseline="0" dirty="0" smtClean="0">
                <a:solidFill>
                  <a:prstClr val="black"/>
                </a:solidFill>
                <a:latin typeface="Times New Roman" panose="02020603050405020304" pitchFamily="18" charset="0"/>
                <a:cs typeface="Times New Roman" panose="02020603050405020304" pitchFamily="18" charset="0"/>
              </a:rPr>
              <a:t>проверка и на Книга на длъжниците в УО.</a:t>
            </a:r>
            <a:endParaRPr lang="bg-BG" dirty="0" smtClean="0">
              <a:solidFill>
                <a:prstClr val="black"/>
              </a:solidFill>
              <a:latin typeface="Times New Roman" panose="02020603050405020304" pitchFamily="18" charset="0"/>
              <a:cs typeface="Times New Roman" panose="02020603050405020304" pitchFamily="18" charset="0"/>
            </a:endParaRPr>
          </a:p>
          <a:p>
            <a:pPr algn="just"/>
            <a:endParaRPr lang="bg-BG" dirty="0" smtClean="0">
              <a:solidFill>
                <a:prstClr val="black"/>
              </a:solidFill>
              <a:latin typeface="Times New Roman" panose="02020603050405020304" pitchFamily="18" charset="0"/>
              <a:cs typeface="Times New Roman" panose="02020603050405020304" pitchFamily="18" charset="0"/>
            </a:endParaRPr>
          </a:p>
          <a:p>
            <a:pPr algn="just"/>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96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a:xfrm>
            <a:off x="3884615" y="9428585"/>
            <a:ext cx="2971800" cy="498055"/>
          </a:xfrm>
          <a:prstGeom prst="rect">
            <a:avLst/>
          </a:prstGeom>
        </p:spPr>
        <p:txBody>
          <a:bodyPr/>
          <a:lstStyle/>
          <a:p>
            <a:fld id="{73CD82D0-6EB2-4E20-A8A4-B605118B416C}" type="slidenum">
              <a:rPr lang="bg-BG" smtClean="0"/>
              <a:t>18</a:t>
            </a:fld>
            <a:endParaRPr lang="bg-BG"/>
          </a:p>
        </p:txBody>
      </p:sp>
      <p:sp>
        <p:nvSpPr>
          <p:cNvPr id="5" name="Date Placeholder 4"/>
          <p:cNvSpPr>
            <a:spLocks noGrp="1"/>
          </p:cNvSpPr>
          <p:nvPr>
            <p:ph type="dt" idx="11"/>
          </p:nvPr>
        </p:nvSpPr>
        <p:spPr>
          <a:xfrm>
            <a:off x="3884615" y="1"/>
            <a:ext cx="2971800" cy="498056"/>
          </a:xfrm>
          <a:prstGeom prst="rect">
            <a:avLst/>
          </a:prstGeom>
        </p:spPr>
        <p:txBody>
          <a:bodyPr/>
          <a:lstStyle/>
          <a:p>
            <a:endParaRPr lang="bg-BG"/>
          </a:p>
        </p:txBody>
      </p:sp>
    </p:spTree>
    <p:extLst>
      <p:ext uri="{BB962C8B-B14F-4D97-AF65-F5344CB8AC3E}">
        <p14:creationId xmlns:p14="http://schemas.microsoft.com/office/powerpoint/2010/main" val="203799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bg-BG" sz="1100" b="1" dirty="0" smtClean="0">
                <a:latin typeface="Times New Roman" panose="02020603050405020304" pitchFamily="18" charset="0"/>
                <a:cs typeface="Times New Roman" panose="02020603050405020304" pitchFamily="18" charset="0"/>
              </a:rPr>
              <a:t>7 процедури по </a:t>
            </a:r>
            <a:r>
              <a:rPr lang="bg-BG" sz="1100" b="1" dirty="0" err="1" smtClean="0">
                <a:latin typeface="Times New Roman" panose="02020603050405020304" pitchFamily="18" charset="0"/>
                <a:cs typeface="Times New Roman" panose="02020603050405020304" pitchFamily="18" charset="0"/>
              </a:rPr>
              <a:t>ПО</a:t>
            </a:r>
            <a:r>
              <a:rPr lang="bg-BG" sz="1100" b="1" dirty="0" smtClean="0">
                <a:latin typeface="Times New Roman" panose="02020603050405020304" pitchFamily="18" charset="0"/>
                <a:cs typeface="Times New Roman" panose="02020603050405020304" pitchFamily="18" charset="0"/>
              </a:rPr>
              <a:t> 1, 2 и 3 – </a:t>
            </a:r>
            <a:r>
              <a:rPr lang="en-US" sz="1100" b="1" dirty="0" smtClean="0">
                <a:latin typeface="Times New Roman" panose="02020603050405020304" pitchFamily="18" charset="0"/>
                <a:cs typeface="Times New Roman" panose="02020603050405020304" pitchFamily="18" charset="0"/>
              </a:rPr>
              <a:t>29 </a:t>
            </a:r>
            <a:r>
              <a:rPr lang="bg-BG" sz="1100" b="1" dirty="0" smtClean="0">
                <a:latin typeface="Times New Roman" panose="02020603050405020304" pitchFamily="18" charset="0"/>
                <a:cs typeface="Times New Roman" panose="02020603050405020304" pitchFamily="18" charset="0"/>
              </a:rPr>
              <a:t>750 000 лв.</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100" b="1" dirty="0" smtClean="0">
              <a:latin typeface="Times New Roman" panose="02020603050405020304" pitchFamily="18" charset="0"/>
              <a:cs typeface="Times New Roman" panose="02020603050405020304" pitchFamily="18" charset="0"/>
            </a:endParaRPr>
          </a:p>
          <a:p>
            <a:pPr algn="just"/>
            <a:r>
              <a:rPr lang="bg-BG" sz="1100" b="1" kern="1200" dirty="0" smtClean="0">
                <a:solidFill>
                  <a:schemeClr val="tx1"/>
                </a:solidFill>
                <a:effectLst/>
                <a:latin typeface="+mn-lt"/>
                <a:ea typeface="+mn-ea"/>
                <a:cs typeface="+mn-cs"/>
              </a:rPr>
              <a:t>Процедура 1 </a:t>
            </a:r>
            <a:r>
              <a:rPr lang="bg-BG" sz="1100" b="0" kern="1200" dirty="0" smtClean="0">
                <a:solidFill>
                  <a:schemeClr val="tx1"/>
                </a:solidFill>
                <a:effectLst/>
                <a:latin typeface="+mn-lt"/>
                <a:ea typeface="+mn-ea"/>
                <a:cs typeface="+mn-cs"/>
              </a:rPr>
              <a:t>„Подобряване на работата на контролните и регулаторните органи в икономическата сфера“ е процедура чрез директно предоставяне на БФП с общ бюджет от 1,1 млн. лв. Допустим кандидат по процедурата е Министерство на икономиката. </a:t>
            </a:r>
          </a:p>
          <a:p>
            <a:pPr algn="just"/>
            <a:r>
              <a:rPr lang="bg-BG" sz="1100" kern="1200" dirty="0" smtClean="0">
                <a:solidFill>
                  <a:schemeClr val="tx1"/>
                </a:solidFill>
                <a:effectLst/>
                <a:latin typeface="+mn-lt"/>
                <a:ea typeface="+mn-ea"/>
                <a:cs typeface="+mn-cs"/>
              </a:rPr>
              <a:t>Цел: Повишаване на капацитета на  контролните и регулаторни органи в икономическата сфера за съвместно и/или координирано осъществяване на контролни функции и дейности</a:t>
            </a:r>
            <a:endParaRPr lang="bg-BG" sz="1100" b="0" kern="1200" dirty="0" smtClean="0">
              <a:solidFill>
                <a:schemeClr val="tx1"/>
              </a:solidFill>
              <a:effectLst/>
              <a:latin typeface="+mn-lt"/>
              <a:ea typeface="+mn-ea"/>
              <a:cs typeface="+mn-cs"/>
            </a:endParaRPr>
          </a:p>
          <a:p>
            <a:pPr algn="just"/>
            <a:endParaRPr lang="bg-BG" sz="1100" b="0" kern="1200" dirty="0" smtClean="0">
              <a:solidFill>
                <a:schemeClr val="tx1"/>
              </a:solidFill>
              <a:effectLst/>
              <a:latin typeface="+mn-lt"/>
              <a:ea typeface="+mn-ea"/>
              <a:cs typeface="+mn-cs"/>
            </a:endParaRPr>
          </a:p>
          <a:p>
            <a:pPr algn="just"/>
            <a:r>
              <a:rPr lang="bg-BG" sz="1100" b="1" kern="1200" dirty="0" smtClean="0">
                <a:solidFill>
                  <a:schemeClr val="tx1"/>
                </a:solidFill>
                <a:effectLst/>
                <a:latin typeface="+mn-lt"/>
                <a:ea typeface="+mn-ea"/>
                <a:cs typeface="+mn-cs"/>
              </a:rPr>
              <a:t>Процедура 2 </a:t>
            </a:r>
            <a:r>
              <a:rPr lang="bg-BG" sz="1100" b="0" kern="1200" dirty="0" smtClean="0">
                <a:solidFill>
                  <a:schemeClr val="tx1"/>
                </a:solidFill>
                <a:effectLst/>
                <a:latin typeface="+mn-lt"/>
                <a:ea typeface="+mn-ea"/>
                <a:cs typeface="+mn-cs"/>
              </a:rPr>
              <a:t>„Обучения за служителите в администрацията, организирани от Дипломатическия институт към МВнР и НСОРБ“ е процедура чрез директно предоставяне на БФП с общ бюджет от 6,4 млн. лв. Допустими кандидати по процедурата са Дипломатическият институт към министъра на външните работи и Националното сдружение на общините в Република България. </a:t>
            </a:r>
          </a:p>
          <a:p>
            <a:pPr lvl="0"/>
            <a:r>
              <a:rPr lang="bg-BG" sz="1100" kern="1200" dirty="0" smtClean="0">
                <a:solidFill>
                  <a:schemeClr val="tx1"/>
                </a:solidFill>
                <a:effectLst/>
                <a:latin typeface="+mn-lt"/>
                <a:ea typeface="+mn-ea"/>
                <a:cs typeface="+mn-cs"/>
              </a:rPr>
              <a:t>Цели: Повишаване на  знанията, уменията и квалификацията на служителите в администрацията по протокол, публична дипломация и комуникационни умения и  терминологичен английски език по европейски и международни въпроси;</a:t>
            </a:r>
          </a:p>
          <a:p>
            <a:pPr lvl="0"/>
            <a:r>
              <a:rPr lang="bg-BG" sz="1100" kern="1200" dirty="0" smtClean="0">
                <a:solidFill>
                  <a:schemeClr val="tx1"/>
                </a:solidFill>
                <a:effectLst/>
                <a:latin typeface="+mn-lt"/>
                <a:ea typeface="+mn-ea"/>
                <a:cs typeface="+mn-cs"/>
              </a:rPr>
              <a:t>           Повишаване на знанията, уменията и квалификацията на служителите в общинската администрация;</a:t>
            </a:r>
          </a:p>
          <a:p>
            <a:r>
              <a:rPr lang="bg-BG" sz="1100" kern="1200" dirty="0" smtClean="0">
                <a:solidFill>
                  <a:schemeClr val="tx1"/>
                </a:solidFill>
                <a:effectLst/>
                <a:latin typeface="+mn-lt"/>
                <a:ea typeface="+mn-ea"/>
                <a:cs typeface="+mn-cs"/>
              </a:rPr>
              <a:t>           Повишаване на капацитета на НСОРБ и ДИ.</a:t>
            </a:r>
          </a:p>
          <a:p>
            <a:pPr algn="just"/>
            <a:endParaRPr lang="bg-BG" sz="1100" b="0" kern="1200" dirty="0" smtClean="0">
              <a:solidFill>
                <a:schemeClr val="tx1"/>
              </a:solidFill>
              <a:effectLst/>
              <a:latin typeface="+mn-lt"/>
              <a:ea typeface="+mn-ea"/>
              <a:cs typeface="+mn-cs"/>
            </a:endParaRPr>
          </a:p>
          <a:p>
            <a:pPr algn="just"/>
            <a:r>
              <a:rPr lang="bg-BG" sz="1100" b="1" kern="1200" dirty="0" smtClean="0">
                <a:solidFill>
                  <a:schemeClr val="tx1"/>
                </a:solidFill>
                <a:effectLst/>
                <a:latin typeface="+mn-lt"/>
                <a:ea typeface="+mn-ea"/>
                <a:cs typeface="+mn-cs"/>
              </a:rPr>
              <a:t>Процедура 3 </a:t>
            </a:r>
            <a:r>
              <a:rPr lang="bg-BG" sz="1100" b="0" kern="1200" dirty="0" smtClean="0">
                <a:solidFill>
                  <a:schemeClr val="tx1"/>
                </a:solidFill>
                <a:effectLst/>
                <a:latin typeface="+mn-lt"/>
                <a:ea typeface="+mn-ea"/>
                <a:cs typeface="+mn-cs"/>
              </a:rPr>
              <a:t>„Развиване на капацитета за внедряване и прилагане на Общата рамка за оценка (CAF) в администрациите“ е процедура чрез директно предоставяне на безвъзмездна финансова помощ с общ бюджет от 1 млн. лв. Допустим кандидат по процедурата е Институтът по публична администрация (ИПА). </a:t>
            </a:r>
          </a:p>
          <a:p>
            <a:pPr lvl="0"/>
            <a:r>
              <a:rPr lang="bg-BG" sz="1100" kern="1200" dirty="0" smtClean="0">
                <a:solidFill>
                  <a:schemeClr val="tx1"/>
                </a:solidFill>
                <a:effectLst/>
                <a:latin typeface="+mn-lt"/>
                <a:ea typeface="+mn-ea"/>
                <a:cs typeface="+mn-cs"/>
              </a:rPr>
              <a:t>Цели: Развиване на капацитета на Националния ресурсен център по CAF към ИПА;</a:t>
            </a:r>
          </a:p>
          <a:p>
            <a:pPr lvl="0"/>
            <a:r>
              <a:rPr lang="bg-BG" sz="1100" kern="1200" dirty="0" smtClean="0">
                <a:solidFill>
                  <a:schemeClr val="tx1"/>
                </a:solidFill>
                <a:effectLst/>
                <a:latin typeface="+mn-lt"/>
                <a:ea typeface="+mn-ea"/>
                <a:cs typeface="+mn-cs"/>
              </a:rPr>
              <a:t>          Изграждане и развиване на капацитета на държавните служители за внедряване на модела CAF в администрацията;</a:t>
            </a:r>
          </a:p>
          <a:p>
            <a:pPr lvl="0"/>
            <a:r>
              <a:rPr lang="bg-BG" sz="1100" kern="1200" dirty="0" smtClean="0">
                <a:solidFill>
                  <a:schemeClr val="tx1"/>
                </a:solidFill>
                <a:effectLst/>
                <a:latin typeface="+mn-lt"/>
                <a:ea typeface="+mn-ea"/>
                <a:cs typeface="+mn-cs"/>
              </a:rPr>
              <a:t>          Развиване на капацитета за външна оценка по прилагането на CAF;</a:t>
            </a:r>
          </a:p>
          <a:p>
            <a:r>
              <a:rPr lang="bg-BG" sz="1100" kern="1200" dirty="0" smtClean="0">
                <a:solidFill>
                  <a:schemeClr val="tx1"/>
                </a:solidFill>
                <a:effectLst/>
                <a:latin typeface="+mn-lt"/>
                <a:ea typeface="+mn-ea"/>
                <a:cs typeface="+mn-cs"/>
              </a:rPr>
              <a:t>          Популяризиране на  CAF.</a:t>
            </a:r>
          </a:p>
          <a:p>
            <a:endParaRPr lang="bg-BG" sz="1100" b="0" kern="1200" dirty="0" smtClean="0">
              <a:solidFill>
                <a:schemeClr val="tx1"/>
              </a:solidFill>
              <a:effectLst/>
              <a:latin typeface="+mn-lt"/>
              <a:ea typeface="+mn-ea"/>
              <a:cs typeface="+mn-cs"/>
            </a:endParaRPr>
          </a:p>
          <a:p>
            <a:pPr algn="just"/>
            <a:r>
              <a:rPr lang="bg-BG" sz="1100" b="1" kern="1200" dirty="0" smtClean="0">
                <a:solidFill>
                  <a:schemeClr val="tx1"/>
                </a:solidFill>
                <a:effectLst/>
                <a:latin typeface="+mn-lt"/>
                <a:ea typeface="+mn-ea"/>
                <a:cs typeface="+mn-cs"/>
              </a:rPr>
              <a:t>Процедура 4 </a:t>
            </a:r>
            <a:r>
              <a:rPr lang="bg-BG" sz="1100" b="0" kern="1200" dirty="0" smtClean="0">
                <a:solidFill>
                  <a:schemeClr val="tx1"/>
                </a:solidFill>
                <a:effectLst/>
                <a:latin typeface="+mn-lt"/>
                <a:ea typeface="+mn-ea"/>
                <a:cs typeface="+mn-cs"/>
              </a:rPr>
              <a:t>„Специализирани обучения за специализираната териториална администрация“ е процедура чрез подбор на проектни предложения с общ бюджет от 10 млн. лв. Допустими кандидати по процедурата са специализирани териториални администрации, създадени като юридически лица с нормативен акт,  по смисъла на чл. 38, ал. 2, т. 3 на Закона за администрацията. </a:t>
            </a:r>
          </a:p>
          <a:p>
            <a:pPr algn="just"/>
            <a:r>
              <a:rPr lang="bg-BG" sz="1100" kern="1200" dirty="0" smtClean="0">
                <a:solidFill>
                  <a:schemeClr val="tx1"/>
                </a:solidFill>
                <a:effectLst/>
                <a:latin typeface="+mn-lt"/>
                <a:ea typeface="+mn-ea"/>
                <a:cs typeface="+mn-cs"/>
              </a:rPr>
              <a:t>Цел:</a:t>
            </a:r>
            <a:r>
              <a:rPr lang="bg-BG" sz="1100" kern="1200" baseline="0" dirty="0" smtClean="0">
                <a:solidFill>
                  <a:schemeClr val="tx1"/>
                </a:solidFill>
                <a:effectLst/>
                <a:latin typeface="+mn-lt"/>
                <a:ea typeface="+mn-ea"/>
                <a:cs typeface="+mn-cs"/>
              </a:rPr>
              <a:t> </a:t>
            </a:r>
            <a:r>
              <a:rPr lang="bg-BG" sz="1100" kern="1200" dirty="0" smtClean="0">
                <a:solidFill>
                  <a:schemeClr val="tx1"/>
                </a:solidFill>
                <a:effectLst/>
                <a:latin typeface="+mn-lt"/>
                <a:ea typeface="+mn-ea"/>
                <a:cs typeface="+mn-cs"/>
              </a:rPr>
              <a:t>Подобряване на специализираните знания и умения на служителите в специализираните териториални администрации.</a:t>
            </a:r>
            <a:endParaRPr lang="bg-BG" sz="1100" b="0" kern="1200" dirty="0" smtClean="0">
              <a:solidFill>
                <a:schemeClr val="tx1"/>
              </a:solidFill>
              <a:effectLst/>
              <a:latin typeface="+mn-lt"/>
              <a:ea typeface="+mn-ea"/>
              <a:cs typeface="+mn-cs"/>
            </a:endParaRPr>
          </a:p>
          <a:p>
            <a:pPr algn="just"/>
            <a:endParaRPr lang="bg-BG" sz="1100" b="0" kern="1200" dirty="0" smtClean="0">
              <a:solidFill>
                <a:schemeClr val="tx1"/>
              </a:solidFill>
              <a:effectLst/>
              <a:latin typeface="+mn-lt"/>
              <a:ea typeface="+mn-ea"/>
              <a:cs typeface="+mn-cs"/>
            </a:endParaRPr>
          </a:p>
          <a:p>
            <a:pPr lvl="0"/>
            <a:r>
              <a:rPr lang="bg-BG" sz="1100" b="1" kern="1200" dirty="0" smtClean="0">
                <a:solidFill>
                  <a:schemeClr val="tx1"/>
                </a:solidFill>
                <a:effectLst/>
                <a:latin typeface="+mn-lt"/>
                <a:ea typeface="+mn-ea"/>
                <a:cs typeface="+mn-cs"/>
              </a:rPr>
              <a:t>Процедура 5 </a:t>
            </a:r>
            <a:r>
              <a:rPr lang="bg-BG" sz="1100" b="0" kern="1200" dirty="0" smtClean="0">
                <a:solidFill>
                  <a:schemeClr val="tx1"/>
                </a:solidFill>
                <a:effectLst/>
                <a:latin typeface="+mn-lt"/>
                <a:ea typeface="+mn-ea"/>
                <a:cs typeface="+mn-cs"/>
              </a:rPr>
              <a:t>„Ефективност на съдебния контрол и уеднаквяване на практиката на съдилищата“ е процедура на директно предоставяне с общ бюджет от 350 000,00 лв. Допустими кандидати</a:t>
            </a:r>
            <a:r>
              <a:rPr lang="bg-BG" sz="1100" b="0" kern="1200" baseline="0" dirty="0" smtClean="0">
                <a:solidFill>
                  <a:schemeClr val="tx1"/>
                </a:solidFill>
                <a:effectLst/>
                <a:latin typeface="+mn-lt"/>
                <a:ea typeface="+mn-ea"/>
                <a:cs typeface="+mn-cs"/>
              </a:rPr>
              <a:t> са </a:t>
            </a:r>
            <a:r>
              <a:rPr lang="bg-BG" sz="1100" kern="1200" dirty="0" smtClean="0">
                <a:solidFill>
                  <a:schemeClr val="tx1"/>
                </a:solidFill>
                <a:effectLst/>
                <a:latin typeface="+mn-lt"/>
                <a:ea typeface="+mn-ea"/>
                <a:cs typeface="+mn-cs"/>
              </a:rPr>
              <a:t>Министерство на правосъдието,</a:t>
            </a:r>
            <a:r>
              <a:rPr lang="bg-BG" sz="1100" kern="1200" baseline="0" dirty="0" smtClean="0">
                <a:solidFill>
                  <a:schemeClr val="tx1"/>
                </a:solidFill>
                <a:effectLst/>
                <a:latin typeface="+mn-lt"/>
                <a:ea typeface="+mn-ea"/>
                <a:cs typeface="+mn-cs"/>
              </a:rPr>
              <a:t> ВСС и </a:t>
            </a:r>
            <a:r>
              <a:rPr lang="bg-BG" sz="1100" kern="1200" dirty="0" smtClean="0">
                <a:solidFill>
                  <a:schemeClr val="tx1"/>
                </a:solidFill>
                <a:effectLst/>
                <a:latin typeface="+mn-lt"/>
                <a:ea typeface="+mn-ea"/>
                <a:cs typeface="+mn-cs"/>
              </a:rPr>
              <a:t>Върховен административен съд.</a:t>
            </a:r>
            <a:endParaRPr lang="bg-BG" sz="1100" b="0" kern="1200" dirty="0" smtClean="0">
              <a:solidFill>
                <a:schemeClr val="tx1"/>
              </a:solidFill>
              <a:effectLst/>
              <a:latin typeface="+mn-lt"/>
              <a:ea typeface="+mn-ea"/>
              <a:cs typeface="+mn-cs"/>
            </a:endParaRPr>
          </a:p>
          <a:p>
            <a:pPr lvl="0"/>
            <a:r>
              <a:rPr lang="bg-BG" sz="1100" b="0" kern="1200" dirty="0" smtClean="0">
                <a:solidFill>
                  <a:schemeClr val="tx1"/>
                </a:solidFill>
                <a:effectLst/>
                <a:latin typeface="+mn-lt"/>
                <a:ea typeface="+mn-ea"/>
                <a:cs typeface="+mn-cs"/>
              </a:rPr>
              <a:t>Цел: </a:t>
            </a:r>
            <a:r>
              <a:rPr lang="bg-BG" sz="1100" kern="1200" dirty="0" smtClean="0">
                <a:solidFill>
                  <a:schemeClr val="tx1"/>
                </a:solidFill>
                <a:effectLst/>
                <a:latin typeface="+mn-lt"/>
                <a:ea typeface="+mn-ea"/>
                <a:cs typeface="+mn-cs"/>
              </a:rPr>
              <a:t>Повишаване ефективността на съдебния контрол върху актовете на администрацията в изпълнение на мярка 5.1.3 и 5.1.4 от Пътната карта за изпълнение на  Актуализирана стратегия за продължаване на реформата в съдебната система;</a:t>
            </a:r>
          </a:p>
          <a:p>
            <a:r>
              <a:rPr lang="bg-BG" sz="1100" kern="1200" dirty="0" smtClean="0">
                <a:solidFill>
                  <a:schemeClr val="tx1"/>
                </a:solidFill>
                <a:effectLst/>
                <a:latin typeface="+mn-lt"/>
                <a:ea typeface="+mn-ea"/>
                <a:cs typeface="+mn-cs"/>
              </a:rPr>
              <a:t>         Въвеждане на механизъм за оценка на ефективността на ВКС и ВАС за уеднаквяване на практиката на съдилищата за постигане на предсказуемо и качествено правосъдие в изпълнение на мярка 5.1.5 от Пътната карта за изпълнение на  Актуализирана стратегия за продължаване на реформата в съдебната система.</a:t>
            </a:r>
            <a:endParaRPr lang="bg-BG" sz="1100" b="0" kern="1200" dirty="0" smtClean="0">
              <a:solidFill>
                <a:schemeClr val="tx1"/>
              </a:solidFill>
              <a:effectLst/>
              <a:latin typeface="+mn-lt"/>
              <a:ea typeface="+mn-ea"/>
              <a:cs typeface="+mn-cs"/>
            </a:endParaRPr>
          </a:p>
          <a:p>
            <a:pPr algn="just"/>
            <a:endParaRPr lang="bg-BG" sz="1100" b="0" kern="1200" dirty="0" smtClean="0">
              <a:solidFill>
                <a:schemeClr val="tx1"/>
              </a:solidFill>
              <a:effectLst/>
              <a:latin typeface="+mn-lt"/>
              <a:ea typeface="+mn-ea"/>
              <a:cs typeface="+mn-cs"/>
            </a:endParaRPr>
          </a:p>
          <a:p>
            <a:pPr algn="just"/>
            <a:r>
              <a:rPr lang="bg-BG" sz="1100" b="1" kern="1200" dirty="0" smtClean="0">
                <a:solidFill>
                  <a:schemeClr val="tx1"/>
                </a:solidFill>
                <a:effectLst/>
                <a:latin typeface="+mn-lt"/>
                <a:ea typeface="+mn-ea"/>
                <a:cs typeface="+mn-cs"/>
              </a:rPr>
              <a:t>Процедура 6 </a:t>
            </a:r>
            <a:r>
              <a:rPr lang="bg-BG" sz="1100" b="0" kern="1200" dirty="0" smtClean="0">
                <a:solidFill>
                  <a:schemeClr val="tx1"/>
                </a:solidFill>
                <a:effectLst/>
                <a:latin typeface="+mn-lt"/>
                <a:ea typeface="+mn-ea"/>
                <a:cs typeface="+mn-cs"/>
              </a:rPr>
              <a:t>„Въвеждане на програмно бюджетиране в органите на съдебната власт“ е процедура чрез директно предоставяне с общ бюджет от 900 000,00 лв. Допустим</a:t>
            </a:r>
            <a:r>
              <a:rPr lang="bg-BG" sz="1100" b="0" kern="1200" baseline="0" dirty="0" smtClean="0">
                <a:solidFill>
                  <a:schemeClr val="tx1"/>
                </a:solidFill>
                <a:effectLst/>
                <a:latin typeface="+mn-lt"/>
                <a:ea typeface="+mn-ea"/>
                <a:cs typeface="+mn-cs"/>
              </a:rPr>
              <a:t> кандидат е ВСС.</a:t>
            </a:r>
            <a:endParaRPr lang="bg-BG" sz="1100" b="0" kern="1200" dirty="0" smtClean="0">
              <a:solidFill>
                <a:schemeClr val="tx1"/>
              </a:solidFill>
              <a:effectLst/>
              <a:latin typeface="+mn-lt"/>
              <a:ea typeface="+mn-ea"/>
              <a:cs typeface="+mn-cs"/>
            </a:endParaRPr>
          </a:p>
          <a:p>
            <a:pPr lvl="0"/>
            <a:r>
              <a:rPr lang="bg-BG" sz="1100" b="0" kern="1200" dirty="0" smtClean="0">
                <a:solidFill>
                  <a:schemeClr val="tx1"/>
                </a:solidFill>
                <a:effectLst/>
                <a:latin typeface="+mn-lt"/>
                <a:ea typeface="+mn-ea"/>
                <a:cs typeface="+mn-cs"/>
              </a:rPr>
              <a:t>Цел: </a:t>
            </a:r>
            <a:r>
              <a:rPr lang="bg-BG" sz="1100" kern="1200" dirty="0" smtClean="0">
                <a:solidFill>
                  <a:schemeClr val="tx1"/>
                </a:solidFill>
                <a:effectLst/>
                <a:latin typeface="+mn-lt"/>
                <a:ea typeface="+mn-ea"/>
                <a:cs typeface="+mn-cs"/>
              </a:rPr>
              <a:t>Надграждане и разширяване на обхвата и въвеждане на програмното бюджетиране в органите на съдебната власт в изпълнение на мярка 3.3.1 от Пътната карта за изпълнение на Актуализираната стратегия за продължаване на реформата в съдебната система;</a:t>
            </a:r>
          </a:p>
          <a:p>
            <a:pPr lvl="0"/>
            <a:r>
              <a:rPr lang="bg-BG" sz="1100" kern="1200" dirty="0" smtClean="0">
                <a:solidFill>
                  <a:schemeClr val="tx1"/>
                </a:solidFill>
                <a:effectLst/>
                <a:latin typeface="+mn-lt"/>
                <a:ea typeface="+mn-ea"/>
                <a:cs typeface="+mn-cs"/>
              </a:rPr>
              <a:t>        Ефективно администриране на съдебната власт в изпълнение на мярка 5.5.1 от Пътната карта за изпълнение на Актуализираната стратегия за продължаване на реформата в съдебната система.</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100" b="0" kern="1200" dirty="0" smtClean="0">
              <a:solidFill>
                <a:schemeClr val="tx1"/>
              </a:solidFill>
              <a:effectLst/>
              <a:latin typeface="+mn-lt"/>
              <a:ea typeface="+mn-ea"/>
              <a:cs typeface="+mn-cs"/>
            </a:endParaRPr>
          </a:p>
          <a:p>
            <a:pPr algn="just"/>
            <a:r>
              <a:rPr lang="bg-BG" sz="1100" b="1" kern="1200" dirty="0" smtClean="0">
                <a:solidFill>
                  <a:schemeClr val="tx1"/>
                </a:solidFill>
                <a:effectLst/>
                <a:latin typeface="+mn-lt"/>
                <a:ea typeface="+mn-ea"/>
                <a:cs typeface="+mn-cs"/>
              </a:rPr>
              <a:t>Процедура 7 </a:t>
            </a:r>
            <a:r>
              <a:rPr lang="bg-BG" sz="1100" b="0" kern="1200" dirty="0" smtClean="0">
                <a:solidFill>
                  <a:schemeClr val="tx1"/>
                </a:solidFill>
                <a:effectLst/>
                <a:latin typeface="+mn-lt"/>
                <a:ea typeface="+mn-ea"/>
                <a:cs typeface="+mn-cs"/>
              </a:rPr>
              <a:t>с наименование „Устойчиво повишаване на качеството на дейността на Националния институт на правосъдието и повишаване на компетентността на магистратите и съдебните служители чрез ефективно обучение“ е процедура </a:t>
            </a:r>
            <a:r>
              <a:rPr lang="bg-BG" sz="1100" b="0" kern="1200" dirty="0" err="1" smtClean="0">
                <a:solidFill>
                  <a:schemeClr val="tx1"/>
                </a:solidFill>
                <a:effectLst/>
                <a:latin typeface="+mn-lt"/>
                <a:ea typeface="+mn-ea"/>
                <a:cs typeface="+mn-cs"/>
              </a:rPr>
              <a:t>чред</a:t>
            </a:r>
            <a:r>
              <a:rPr lang="bg-BG" sz="1100" b="0" kern="1200" dirty="0" smtClean="0">
                <a:solidFill>
                  <a:schemeClr val="tx1"/>
                </a:solidFill>
                <a:effectLst/>
                <a:latin typeface="+mn-lt"/>
                <a:ea typeface="+mn-ea"/>
                <a:cs typeface="+mn-cs"/>
              </a:rPr>
              <a:t> директно предоставяне с общ бюджет от 10 млн. лв. </a:t>
            </a:r>
          </a:p>
          <a:p>
            <a:pPr lvl="0"/>
            <a:r>
              <a:rPr lang="bg-BG" sz="1100" b="0" kern="1200" dirty="0" smtClean="0">
                <a:solidFill>
                  <a:schemeClr val="tx1"/>
                </a:solidFill>
                <a:effectLst/>
                <a:latin typeface="+mn-lt"/>
                <a:ea typeface="+mn-ea"/>
                <a:cs typeface="+mn-cs"/>
              </a:rPr>
              <a:t>Цел: </a:t>
            </a:r>
            <a:r>
              <a:rPr lang="bg-BG" sz="1100" kern="1200" dirty="0" smtClean="0">
                <a:solidFill>
                  <a:schemeClr val="tx1"/>
                </a:solidFill>
                <a:effectLst/>
                <a:latin typeface="+mn-lt"/>
                <a:ea typeface="+mn-ea"/>
                <a:cs typeface="+mn-cs"/>
              </a:rPr>
              <a:t>Осигуряване на качествено професионално обучение;</a:t>
            </a:r>
          </a:p>
          <a:p>
            <a:pPr lvl="0"/>
            <a:r>
              <a:rPr lang="bg-BG" sz="1100" kern="1200" dirty="0" smtClean="0">
                <a:solidFill>
                  <a:schemeClr val="tx1"/>
                </a:solidFill>
                <a:effectLst/>
                <a:latin typeface="+mn-lt"/>
                <a:ea typeface="+mn-ea"/>
                <a:cs typeface="+mn-cs"/>
              </a:rPr>
              <a:t>        Организационно развитие и укрепване на НИП</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sz="1100" b="0" kern="1200" dirty="0" smtClean="0">
              <a:solidFill>
                <a:schemeClr val="tx1"/>
              </a:solidFill>
              <a:effectLst/>
              <a:latin typeface="+mn-lt"/>
              <a:ea typeface="+mn-ea"/>
              <a:cs typeface="+mn-cs"/>
            </a:endParaRPr>
          </a:p>
          <a:p>
            <a:pPr algn="just"/>
            <a:endParaRPr lang="bg-BG" sz="1100" b="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19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bg-BG" sz="1100" b="1" dirty="0" smtClean="0">
                <a:solidFill>
                  <a:prstClr val="black"/>
                </a:solidFill>
                <a:latin typeface="Times New Roman" panose="02020603050405020304" pitchFamily="18" charset="0"/>
                <a:cs typeface="Times New Roman" panose="02020603050405020304" pitchFamily="18" charset="0"/>
              </a:rPr>
              <a:t>24</a:t>
            </a:r>
            <a:r>
              <a:rPr lang="ru-RU" sz="1100" b="1" dirty="0" smtClean="0">
                <a:solidFill>
                  <a:prstClr val="black"/>
                </a:solidFill>
                <a:latin typeface="Times New Roman" panose="02020603050405020304" pitchFamily="18" charset="0"/>
                <a:cs typeface="Times New Roman" panose="02020603050405020304" pitchFamily="18" charset="0"/>
              </a:rPr>
              <a:t> </a:t>
            </a:r>
            <a:r>
              <a:rPr lang="bg-BG" sz="1100" b="1" dirty="0" smtClean="0">
                <a:solidFill>
                  <a:prstClr val="black"/>
                </a:solidFill>
                <a:latin typeface="Times New Roman" panose="02020603050405020304" pitchFamily="18" charset="0"/>
                <a:cs typeface="Times New Roman" panose="02020603050405020304" pitchFamily="18" charset="0"/>
              </a:rPr>
              <a:t>отворени процедури</a:t>
            </a:r>
            <a:r>
              <a:rPr lang="ru-RU" sz="1100" b="1" dirty="0" smtClean="0">
                <a:solidFill>
                  <a:prstClr val="black"/>
                </a:solidFill>
                <a:latin typeface="Times New Roman" panose="02020603050405020304" pitchFamily="18" charset="0"/>
                <a:cs typeface="Times New Roman" panose="02020603050405020304" pitchFamily="18" charset="0"/>
              </a:rPr>
              <a:t> –  </a:t>
            </a:r>
            <a:r>
              <a:rPr lang="bg-BG" sz="1100" b="1" dirty="0" smtClean="0">
                <a:solidFill>
                  <a:prstClr val="black"/>
                </a:solidFill>
                <a:latin typeface="Times New Roman" panose="02020603050405020304" pitchFamily="18" charset="0"/>
                <a:cs typeface="Times New Roman" panose="02020603050405020304" pitchFamily="18" charset="0"/>
              </a:rPr>
              <a:t>401 632 451 </a:t>
            </a:r>
            <a:r>
              <a:rPr lang="ru-RU" sz="1100" b="1" dirty="0" smtClean="0">
                <a:solidFill>
                  <a:prstClr val="black"/>
                </a:solidFill>
                <a:latin typeface="Times New Roman" panose="02020603050405020304" pitchFamily="18" charset="0"/>
                <a:cs typeface="Times New Roman" panose="02020603050405020304" pitchFamily="18" charset="0"/>
              </a:rPr>
              <a:t>лв. </a:t>
            </a:r>
            <a:r>
              <a:rPr lang="bg-BG" sz="1100" b="1" dirty="0" smtClean="0">
                <a:solidFill>
                  <a:prstClr val="black"/>
                </a:solidFill>
                <a:latin typeface="Times New Roman" panose="02020603050405020304" pitchFamily="18" charset="0"/>
                <a:cs typeface="Times New Roman" panose="02020603050405020304" pitchFamily="18" charset="0"/>
              </a:rPr>
              <a:t>(61,5%</a:t>
            </a:r>
            <a:r>
              <a:rPr lang="bg-BG" sz="1100" b="1" baseline="0" dirty="0" smtClean="0">
                <a:solidFill>
                  <a:prstClr val="black"/>
                </a:solidFill>
                <a:latin typeface="Times New Roman" panose="02020603050405020304" pitchFamily="18" charset="0"/>
                <a:cs typeface="Times New Roman" panose="02020603050405020304" pitchFamily="18" charset="0"/>
              </a:rPr>
              <a:t> </a:t>
            </a:r>
            <a:r>
              <a:rPr lang="bg-BG" b="1" baseline="0" dirty="0" smtClean="0">
                <a:latin typeface="Times New Roman" panose="02020603050405020304" pitchFamily="18" charset="0"/>
                <a:cs typeface="Times New Roman" panose="02020603050405020304" pitchFamily="18" charset="0"/>
              </a:rPr>
              <a:t>от общия бюджет на програмата).</a:t>
            </a:r>
          </a:p>
          <a:p>
            <a:pPr algn="just"/>
            <a:r>
              <a:rPr lang="bg-BG" b="0" dirty="0" smtClean="0">
                <a:latin typeface="Times New Roman" panose="02020603050405020304" pitchFamily="18" charset="0"/>
                <a:cs typeface="Times New Roman" panose="02020603050405020304" pitchFamily="18" charset="0"/>
              </a:rPr>
              <a:t>ПО 1 - 4 бр. ; ПО 2 - 9 бр.; ПО</a:t>
            </a:r>
            <a:r>
              <a:rPr lang="bg-BG" b="0" baseline="0" dirty="0" smtClean="0">
                <a:latin typeface="Times New Roman" panose="02020603050405020304" pitchFamily="18" charset="0"/>
                <a:cs typeface="Times New Roman" panose="02020603050405020304" pitchFamily="18" charset="0"/>
              </a:rPr>
              <a:t> 3 - 3 бр.; ПО 4- </a:t>
            </a:r>
            <a:r>
              <a:rPr lang="en-US" b="0" baseline="0" dirty="0" smtClean="0">
                <a:latin typeface="Times New Roman" panose="02020603050405020304" pitchFamily="18" charset="0"/>
                <a:cs typeface="Times New Roman" panose="02020603050405020304" pitchFamily="18" charset="0"/>
              </a:rPr>
              <a:t>3</a:t>
            </a:r>
            <a:r>
              <a:rPr lang="bg-BG" b="0" baseline="0" dirty="0" smtClean="0">
                <a:latin typeface="Times New Roman" panose="02020603050405020304" pitchFamily="18" charset="0"/>
                <a:cs typeface="Times New Roman" panose="02020603050405020304" pitchFamily="18" charset="0"/>
              </a:rPr>
              <a:t> бр.; ПО 5- 1 бр.  + 1 процедура по </a:t>
            </a:r>
            <a:r>
              <a:rPr lang="bg-BG" b="0" baseline="0" dirty="0" err="1" smtClean="0">
                <a:latin typeface="Times New Roman" panose="02020603050405020304" pitchFamily="18" charset="0"/>
                <a:cs typeface="Times New Roman" panose="02020603050405020304" pitchFamily="18" charset="0"/>
              </a:rPr>
              <a:t>ПО</a:t>
            </a:r>
            <a:r>
              <a:rPr lang="bg-BG" b="0" baseline="0" dirty="0" smtClean="0">
                <a:latin typeface="Times New Roman" panose="02020603050405020304" pitchFamily="18" charset="0"/>
                <a:cs typeface="Times New Roman" panose="02020603050405020304" pitchFamily="18" charset="0"/>
              </a:rPr>
              <a:t> 1, 2 и 3 от 2015 и 1 процедура по </a:t>
            </a:r>
            <a:r>
              <a:rPr lang="bg-BG" b="0" baseline="0" dirty="0" err="1" smtClean="0">
                <a:latin typeface="Times New Roman" panose="02020603050405020304" pitchFamily="18" charset="0"/>
                <a:cs typeface="Times New Roman" panose="02020603050405020304" pitchFamily="18" charset="0"/>
              </a:rPr>
              <a:t>ПО</a:t>
            </a:r>
            <a:r>
              <a:rPr lang="bg-BG" b="0" baseline="0" dirty="0" smtClean="0">
                <a:latin typeface="Times New Roman" panose="02020603050405020304" pitchFamily="18" charset="0"/>
                <a:cs typeface="Times New Roman" panose="02020603050405020304" pitchFamily="18" charset="0"/>
              </a:rPr>
              <a:t> 1 и 2 по ПК СРДА</a:t>
            </a:r>
            <a:r>
              <a:rPr lang="ru-RU" b="0" baseline="0" dirty="0" smtClean="0">
                <a:latin typeface="Times New Roman" panose="02020603050405020304" pitchFamily="18" charset="0"/>
                <a:cs typeface="Times New Roman" panose="02020603050405020304" pitchFamily="18" charset="0"/>
              </a:rPr>
              <a:t> + 2 процедури по ПО1 и ПО2 от ИГРП 2018</a:t>
            </a:r>
            <a:endParaRPr lang="bg-BG" b="0" dirty="0" smtClean="0">
              <a:latin typeface="Times New Roman" panose="02020603050405020304" pitchFamily="18" charset="0"/>
              <a:cs typeface="Times New Roman" panose="02020603050405020304" pitchFamily="18" charset="0"/>
            </a:endParaRPr>
          </a:p>
          <a:p>
            <a:pPr algn="just"/>
            <a:endParaRPr lang="bg-BG" b="1" dirty="0" smtClean="0">
              <a:latin typeface="Times New Roman" panose="02020603050405020304" pitchFamily="18" charset="0"/>
              <a:cs typeface="Times New Roman" panose="02020603050405020304" pitchFamily="18" charset="0"/>
            </a:endParaRPr>
          </a:p>
          <a:p>
            <a:pPr algn="just"/>
            <a:r>
              <a:rPr lang="bg-BG" b="1" dirty="0" smtClean="0">
                <a:latin typeface="Times New Roman" panose="02020603050405020304" pitchFamily="18" charset="0"/>
                <a:cs typeface="Times New Roman" panose="02020603050405020304" pitchFamily="18" charset="0"/>
              </a:rPr>
              <a:t>262 проекта са</a:t>
            </a:r>
            <a:r>
              <a:rPr lang="bg-BG" b="1" baseline="0" dirty="0" smtClean="0">
                <a:latin typeface="Times New Roman" panose="02020603050405020304" pitchFamily="18" charset="0"/>
                <a:cs typeface="Times New Roman" panose="02020603050405020304" pitchFamily="18" charset="0"/>
              </a:rPr>
              <a:t> </a:t>
            </a:r>
            <a:r>
              <a:rPr lang="bg-BG" b="1" dirty="0" smtClean="0">
                <a:latin typeface="Times New Roman" panose="02020603050405020304" pitchFamily="18" charset="0"/>
                <a:cs typeface="Times New Roman" panose="02020603050405020304" pitchFamily="18" charset="0"/>
              </a:rPr>
              <a:t>в оценка на обща стойност 28,8 млн. лева :</a:t>
            </a:r>
            <a:endParaRPr lang="en-US" b="1" dirty="0" smtClean="0">
              <a:latin typeface="Times New Roman" panose="02020603050405020304" pitchFamily="18" charset="0"/>
              <a:cs typeface="Times New Roman" panose="02020603050405020304" pitchFamily="18" charset="0"/>
            </a:endParaRPr>
          </a:p>
          <a:p>
            <a:pPr algn="just"/>
            <a:endParaRPr lang="bg-BG" b="1" dirty="0" smtClean="0">
              <a:latin typeface="Times New Roman" panose="02020603050405020304" pitchFamily="18" charset="0"/>
              <a:cs typeface="Times New Roman" panose="02020603050405020304" pitchFamily="18" charset="0"/>
            </a:endParaRPr>
          </a:p>
          <a:p>
            <a:pPr algn="just"/>
            <a:r>
              <a:rPr lang="bg-BG" b="1" baseline="0" dirty="0" smtClean="0">
                <a:latin typeface="Times New Roman" panose="02020603050405020304" pitchFamily="18" charset="0"/>
                <a:cs typeface="Times New Roman" panose="02020603050405020304" pitchFamily="18" charset="0"/>
              </a:rPr>
              <a:t>ПО 2:</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bg-BG" b="0" dirty="0" smtClean="0">
                <a:latin typeface="Times New Roman" panose="02020603050405020304" pitchFamily="18" charset="0"/>
                <a:cs typeface="Times New Roman" panose="02020603050405020304" pitchFamily="18" charset="0"/>
              </a:rPr>
              <a:t>1 бр.</a:t>
            </a:r>
            <a:r>
              <a:rPr lang="bg-BG" b="0" baseline="0" dirty="0" smtClean="0">
                <a:latin typeface="Times New Roman" panose="02020603050405020304" pitchFamily="18" charset="0"/>
                <a:cs typeface="Times New Roman" panose="02020603050405020304" pitchFamily="18" charset="0"/>
              </a:rPr>
              <a:t> на </a:t>
            </a:r>
            <a:r>
              <a:rPr lang="ru-RU" b="0" baseline="0" dirty="0" smtClean="0">
                <a:latin typeface="Times New Roman" panose="02020603050405020304" pitchFamily="18" charset="0"/>
                <a:cs typeface="Times New Roman" panose="02020603050405020304" pitchFamily="18" charset="0"/>
              </a:rPr>
              <a:t>Администрация на Омбудсмана на стойност </a:t>
            </a:r>
            <a:r>
              <a:rPr lang="bg-BG" b="0" baseline="0" dirty="0" smtClean="0">
                <a:latin typeface="Times New Roman" panose="02020603050405020304" pitchFamily="18" charset="0"/>
                <a:cs typeface="Times New Roman" panose="02020603050405020304" pitchFamily="18" charset="0"/>
              </a:rPr>
              <a:t>634 713 лв. (</a:t>
            </a:r>
            <a:r>
              <a:rPr lang="bg-BG" sz="1100" kern="1200" dirty="0" err="1" smtClean="0">
                <a:solidFill>
                  <a:schemeClr val="tx1"/>
                </a:solidFill>
                <a:effectLst/>
                <a:latin typeface="+mn-lt"/>
                <a:ea typeface="+mn-ea"/>
                <a:cs typeface="+mn-cs"/>
              </a:rPr>
              <a:t>Eлектронна</a:t>
            </a:r>
            <a:r>
              <a:rPr lang="bg-BG" sz="1100" kern="1200" dirty="0" smtClean="0">
                <a:solidFill>
                  <a:schemeClr val="tx1"/>
                </a:solidFill>
                <a:effectLst/>
                <a:latin typeface="+mn-lt"/>
                <a:ea typeface="+mn-ea"/>
                <a:cs typeface="+mn-cs"/>
              </a:rPr>
              <a:t> система за управление работата на администрацията на омбудсмана);</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bg-BG" b="0" dirty="0" smtClean="0">
                <a:latin typeface="Times New Roman" panose="02020603050405020304" pitchFamily="18" charset="0"/>
                <a:cs typeface="Times New Roman" panose="02020603050405020304" pitchFamily="18" charset="0"/>
              </a:rPr>
              <a:t>1 бр.</a:t>
            </a:r>
            <a:r>
              <a:rPr lang="bg-BG" b="0" baseline="0" dirty="0" smtClean="0">
                <a:latin typeface="Times New Roman" panose="02020603050405020304" pitchFamily="18" charset="0"/>
                <a:cs typeface="Times New Roman" panose="02020603050405020304" pitchFamily="18" charset="0"/>
              </a:rPr>
              <a:t> на </a:t>
            </a:r>
            <a:r>
              <a:rPr lang="ru-RU" b="0" baseline="0" dirty="0" smtClean="0">
                <a:latin typeface="Times New Roman" panose="02020603050405020304" pitchFamily="18" charset="0"/>
                <a:cs typeface="Times New Roman" panose="02020603050405020304" pitchFamily="18" charset="0"/>
              </a:rPr>
              <a:t>Народно събрание на стойност </a:t>
            </a:r>
            <a:r>
              <a:rPr lang="bg-BG" b="0" baseline="0" dirty="0" smtClean="0">
                <a:latin typeface="Times New Roman" panose="02020603050405020304" pitchFamily="18" charset="0"/>
                <a:cs typeface="Times New Roman" panose="02020603050405020304" pitchFamily="18" charset="0"/>
              </a:rPr>
              <a:t>1 499 615 лв. </a:t>
            </a:r>
            <a:r>
              <a:rPr lang="ru-RU" b="0" baseline="0" dirty="0" smtClean="0">
                <a:latin typeface="Times New Roman" panose="02020603050405020304" pitchFamily="18" charset="0"/>
                <a:cs typeface="Times New Roman" panose="02020603050405020304" pitchFamily="18" charset="0"/>
              </a:rPr>
              <a:t>(Повишаване на ефективността при въвеждането на директивите и мерките по прилагането на актовете на Европейския съюз в българските закони</a:t>
            </a:r>
            <a:r>
              <a:rPr lang="bg-BG" b="0" baseline="0" dirty="0" smtClean="0">
                <a:latin typeface="Times New Roman" panose="02020603050405020304" pitchFamily="18" charset="0"/>
                <a:cs typeface="Times New Roman" panose="02020603050405020304" pitchFamily="18" charset="0"/>
              </a:rPr>
              <a:t>)</a:t>
            </a:r>
          </a:p>
          <a:p>
            <a:r>
              <a:rPr lang="bg-BG" b="0" baseline="0" dirty="0" smtClean="0">
                <a:latin typeface="Times New Roman" panose="02020603050405020304" pitchFamily="18" charset="0"/>
                <a:cs typeface="Times New Roman" panose="02020603050405020304" pitchFamily="18" charset="0"/>
              </a:rPr>
              <a:t>–   211 бр. на стойност </a:t>
            </a:r>
            <a:r>
              <a:rPr lang="bg-BG" sz="1100" b="0" kern="1200" dirty="0" smtClean="0">
                <a:solidFill>
                  <a:schemeClr val="tx1"/>
                </a:solidFill>
                <a:effectLst/>
                <a:latin typeface="+mn-lt"/>
                <a:ea typeface="+mn-ea"/>
                <a:cs typeface="+mn-cs"/>
              </a:rPr>
              <a:t>18 191 525</a:t>
            </a:r>
            <a:r>
              <a:rPr lang="en-US" sz="1100" b="0" kern="1200" dirty="0" smtClean="0">
                <a:solidFill>
                  <a:schemeClr val="tx1"/>
                </a:solidFill>
                <a:effectLst/>
                <a:latin typeface="+mn-lt"/>
                <a:ea typeface="+mn-ea"/>
                <a:cs typeface="+mn-cs"/>
              </a:rPr>
              <a:t> </a:t>
            </a:r>
            <a:r>
              <a:rPr lang="bg-BG" b="0" baseline="0" dirty="0" smtClean="0">
                <a:latin typeface="Times New Roman" panose="02020603050405020304" pitchFamily="18" charset="0"/>
                <a:cs typeface="Times New Roman" panose="02020603050405020304" pitchFamily="18" charset="0"/>
              </a:rPr>
              <a:t>лв. по процедурата за повишаване на гражданското участие в процесите на формулиране, изпълнение и мониторинг на политики и законодателство са подадени. </a:t>
            </a:r>
          </a:p>
          <a:p>
            <a:endParaRPr lang="bg-BG" b="0" baseline="0" dirty="0" smtClean="0">
              <a:latin typeface="Times New Roman" panose="02020603050405020304" pitchFamily="18" charset="0"/>
              <a:cs typeface="Times New Roman" panose="02020603050405020304" pitchFamily="18" charset="0"/>
            </a:endParaRPr>
          </a:p>
          <a:p>
            <a:r>
              <a:rPr lang="bg-BG" b="0" baseline="0" dirty="0" smtClean="0">
                <a:latin typeface="Times New Roman" panose="02020603050405020304" pitchFamily="18" charset="0"/>
                <a:cs typeface="Times New Roman" panose="02020603050405020304" pitchFamily="18" charset="0"/>
              </a:rPr>
              <a:t>-  1 бр. на </a:t>
            </a:r>
            <a:r>
              <a:rPr lang="ru-RU" sz="1100" b="0" i="0" u="none" strike="noStrike" kern="1200" baseline="0" dirty="0" smtClean="0">
                <a:solidFill>
                  <a:schemeClr val="tx1"/>
                </a:solidFill>
                <a:latin typeface="+mn-lt"/>
                <a:ea typeface="+mn-ea"/>
                <a:cs typeface="+mn-cs"/>
              </a:rPr>
              <a:t>Комисията за енергийно и водно регулиране на стойност 1 300 000 лв. (Развитие на аналитичния капацитет на Комисията за</a:t>
            </a:r>
          </a:p>
          <a:p>
            <a:r>
              <a:rPr lang="bg-BG" sz="1100" b="0" i="0" u="none" strike="noStrike" kern="1200" baseline="0" dirty="0" smtClean="0">
                <a:solidFill>
                  <a:schemeClr val="tx1"/>
                </a:solidFill>
                <a:latin typeface="+mn-lt"/>
                <a:ea typeface="+mn-ea"/>
                <a:cs typeface="+mn-cs"/>
              </a:rPr>
              <a:t>енергийно и водно регулиране);</a:t>
            </a:r>
          </a:p>
          <a:p>
            <a:r>
              <a:rPr lang="bg-BG" sz="1100" b="0" i="0" u="none" strike="noStrike" kern="1200" baseline="0" dirty="0" smtClean="0">
                <a:solidFill>
                  <a:schemeClr val="tx1"/>
                </a:solidFill>
                <a:latin typeface="+mn-lt"/>
                <a:ea typeface="+mn-ea"/>
                <a:cs typeface="+mn-cs"/>
              </a:rPr>
              <a:t>- 1 бр. на АМС на стойност 2 999 978 лв. (Усъвършенстване на концесионната политика)</a:t>
            </a:r>
            <a:endParaRPr lang="bg-BG" b="0" baseline="0" dirty="0" smtClean="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bg-BG" b="0" baseline="0" dirty="0" smtClean="0">
              <a:latin typeface="Times New Roman" panose="02020603050405020304" pitchFamily="18" charset="0"/>
              <a:cs typeface="Times New Roman" panose="02020603050405020304" pitchFamily="18" charset="0"/>
            </a:endParaRPr>
          </a:p>
          <a:p>
            <a:pPr algn="just"/>
            <a:r>
              <a:rPr lang="bg-BG" b="1" baseline="0" dirty="0" smtClean="0">
                <a:latin typeface="Times New Roman" panose="02020603050405020304" pitchFamily="18" charset="0"/>
                <a:cs typeface="Times New Roman" panose="02020603050405020304" pitchFamily="18" charset="0"/>
              </a:rPr>
              <a:t>ПО3</a:t>
            </a:r>
            <a:r>
              <a:rPr lang="bg-BG" b="0" baseline="0" dirty="0" smtClean="0">
                <a:latin typeface="Times New Roman" panose="02020603050405020304" pitchFamily="18" charset="0"/>
                <a:cs typeface="Times New Roman" panose="02020603050405020304" pitchFamily="18" charset="0"/>
              </a:rPr>
              <a:t> – 47 бр. на стойност 4 132 </a:t>
            </a:r>
            <a:r>
              <a:rPr lang="en-US" b="0" baseline="0" dirty="0" smtClean="0">
                <a:latin typeface="Times New Roman" panose="02020603050405020304" pitchFamily="18" charset="0"/>
                <a:cs typeface="Times New Roman" panose="02020603050405020304" pitchFamily="18" charset="0"/>
              </a:rPr>
              <a:t>3</a:t>
            </a:r>
            <a:r>
              <a:rPr lang="bg-BG" b="0" baseline="0" dirty="0" smtClean="0">
                <a:latin typeface="Times New Roman" panose="02020603050405020304" pitchFamily="18" charset="0"/>
                <a:cs typeface="Times New Roman" panose="02020603050405020304" pitchFamily="18" charset="0"/>
              </a:rPr>
              <a:t>69 лв. п</a:t>
            </a:r>
            <a:r>
              <a:rPr lang="ru-RU" b="0" baseline="0" dirty="0" smtClean="0">
                <a:latin typeface="Times New Roman" panose="02020603050405020304" pitchFamily="18" charset="0"/>
                <a:cs typeface="Times New Roman" panose="02020603050405020304" pitchFamily="18" charset="0"/>
              </a:rPr>
              <a:t>о процедура Граждански контрол върху реформата в съдебната система</a:t>
            </a:r>
            <a:endParaRPr lang="bg-BG" b="0" baseline="0" dirty="0" smtClean="0">
              <a:latin typeface="Times New Roman" panose="02020603050405020304" pitchFamily="18" charset="0"/>
              <a:cs typeface="Times New Roman" panose="02020603050405020304" pitchFamily="18" charset="0"/>
            </a:endParaRPr>
          </a:p>
          <a:p>
            <a:pPr algn="just"/>
            <a:endParaRPr lang="bg-BG" baseline="0" dirty="0" smtClean="0">
              <a:latin typeface="Times New Roman" panose="02020603050405020304" pitchFamily="18" charset="0"/>
              <a:cs typeface="Times New Roman" panose="02020603050405020304" pitchFamily="18" charset="0"/>
            </a:endParaRPr>
          </a:p>
          <a:p>
            <a:pPr algn="just"/>
            <a:r>
              <a:rPr lang="bg-BG" b="1" baseline="0" dirty="0" smtClean="0">
                <a:latin typeface="Times New Roman" panose="02020603050405020304" pitchFamily="18" charset="0"/>
                <a:cs typeface="Times New Roman" panose="02020603050405020304" pitchFamily="18" charset="0"/>
              </a:rPr>
              <a:t>167 сключени договора на стойност 288 021 725 лв. (44% от бюджета на програмата)</a:t>
            </a:r>
            <a:r>
              <a:rPr lang="ru-RU" b="1" baseline="0" dirty="0" smtClean="0">
                <a:latin typeface="Times New Roman" panose="02020603050405020304" pitchFamily="18" charset="0"/>
                <a:cs typeface="Times New Roman" panose="02020603050405020304" pitchFamily="18" charset="0"/>
              </a:rPr>
              <a:t> </a:t>
            </a:r>
            <a:r>
              <a:rPr lang="bg-BG" dirty="0" smtClean="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4249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algn="just"/>
            <a:r>
              <a:rPr lang="bg-BG" sz="1100" dirty="0" smtClean="0">
                <a:latin typeface="Times New Roman" panose="02020603050405020304" pitchFamily="18" charset="0"/>
                <a:cs typeface="Times New Roman" panose="02020603050405020304" pitchFamily="18" charset="0"/>
              </a:rPr>
              <a:t>Договорени средства общо за над </a:t>
            </a:r>
            <a:r>
              <a:rPr lang="en-US" sz="1100" b="1" dirty="0" smtClean="0">
                <a:latin typeface="Times New Roman" panose="02020603050405020304" pitchFamily="18" charset="0"/>
                <a:cs typeface="Times New Roman" panose="02020603050405020304" pitchFamily="18" charset="0"/>
              </a:rPr>
              <a:t>28</a:t>
            </a:r>
            <a:r>
              <a:rPr lang="bg-BG" sz="1100" b="1" dirty="0" smtClean="0">
                <a:latin typeface="Times New Roman" panose="02020603050405020304" pitchFamily="18" charset="0"/>
                <a:cs typeface="Times New Roman" panose="02020603050405020304" pitchFamily="18" charset="0"/>
              </a:rPr>
              <a:t>8 млн. лв. </a:t>
            </a:r>
            <a:r>
              <a:rPr lang="bg-BG" sz="1100" dirty="0" smtClean="0">
                <a:latin typeface="Times New Roman" panose="02020603050405020304" pitchFamily="18" charset="0"/>
                <a:cs typeface="Times New Roman" panose="02020603050405020304" pitchFamily="18" charset="0"/>
              </a:rPr>
              <a:t>или </a:t>
            </a:r>
            <a:r>
              <a:rPr lang="bg-BG" sz="1100" b="1" dirty="0" smtClean="0">
                <a:latin typeface="Times New Roman" panose="02020603050405020304" pitchFamily="18" charset="0"/>
                <a:cs typeface="Times New Roman" panose="02020603050405020304" pitchFamily="18" charset="0"/>
              </a:rPr>
              <a:t>44 %</a:t>
            </a:r>
            <a:r>
              <a:rPr lang="bg-BG" sz="1100" b="1" baseline="0" dirty="0" smtClean="0">
                <a:latin typeface="Times New Roman" panose="02020603050405020304" pitchFamily="18" charset="0"/>
                <a:cs typeface="Times New Roman" panose="02020603050405020304" pitchFamily="18" charset="0"/>
              </a:rPr>
              <a:t> от финансовия план </a:t>
            </a:r>
            <a:r>
              <a:rPr lang="bg-BG" sz="1100" baseline="0" dirty="0" smtClean="0">
                <a:latin typeface="Times New Roman" panose="02020603050405020304" pitchFamily="18" charset="0"/>
                <a:cs typeface="Times New Roman" panose="02020603050405020304" pitchFamily="18" charset="0"/>
              </a:rPr>
              <a:t>на програмата:</a:t>
            </a:r>
          </a:p>
          <a:p>
            <a:pPr marL="0" indent="0" algn="just">
              <a:buFontTx/>
              <a:buNone/>
            </a:pPr>
            <a:endParaRPr lang="bg-BG" sz="1100" b="0" baseline="0" dirty="0" smtClean="0">
              <a:latin typeface="Times New Roman" panose="02020603050405020304" pitchFamily="18" charset="0"/>
              <a:cs typeface="Times New Roman" panose="02020603050405020304" pitchFamily="18" charset="0"/>
            </a:endParaRPr>
          </a:p>
          <a:p>
            <a:pPr marL="0" indent="0" algn="just">
              <a:buFontTx/>
              <a:buNone/>
            </a:pPr>
            <a:r>
              <a:rPr lang="bg-BG" sz="1100" b="0" baseline="0" dirty="0" smtClean="0">
                <a:latin typeface="Times New Roman" panose="02020603050405020304" pitchFamily="18" charset="0"/>
                <a:cs typeface="Times New Roman" panose="02020603050405020304" pitchFamily="18" charset="0"/>
              </a:rPr>
              <a:t>От договорените средства:</a:t>
            </a:r>
          </a:p>
          <a:p>
            <a:pPr marL="0" indent="0" algn="just">
              <a:buFontTx/>
              <a:buNone/>
            </a:pPr>
            <a:r>
              <a:rPr lang="bg-BG" sz="1100" b="1" baseline="0" dirty="0" smtClean="0">
                <a:latin typeface="Times New Roman" panose="02020603050405020304" pitchFamily="18" charset="0"/>
                <a:cs typeface="Times New Roman" panose="02020603050405020304" pitchFamily="18" charset="0"/>
              </a:rPr>
              <a:t>- </a:t>
            </a:r>
            <a:r>
              <a:rPr lang="en-US" sz="1100" b="1" baseline="0" dirty="0" smtClean="0">
                <a:latin typeface="Times New Roman" panose="02020603050405020304" pitchFamily="18" charset="0"/>
                <a:cs typeface="Times New Roman" panose="02020603050405020304" pitchFamily="18" charset="0"/>
              </a:rPr>
              <a:t>5</a:t>
            </a:r>
            <a:r>
              <a:rPr lang="bg-BG" sz="1100" b="1" baseline="0" dirty="0" smtClean="0">
                <a:latin typeface="Times New Roman" panose="02020603050405020304" pitchFamily="18" charset="0"/>
                <a:cs typeface="Times New Roman" panose="02020603050405020304" pitchFamily="18" charset="0"/>
              </a:rPr>
              <a:t>1</a:t>
            </a:r>
            <a:r>
              <a:rPr lang="en-US" sz="1100" b="1" baseline="0" dirty="0" smtClean="0">
                <a:latin typeface="Times New Roman" panose="02020603050405020304" pitchFamily="18" charset="0"/>
                <a:cs typeface="Times New Roman" panose="02020603050405020304" pitchFamily="18" charset="0"/>
              </a:rPr>
              <a:t> </a:t>
            </a:r>
            <a:r>
              <a:rPr lang="bg-BG" sz="1100" b="1" baseline="0" dirty="0" smtClean="0">
                <a:latin typeface="Times New Roman" panose="02020603050405020304" pitchFamily="18" charset="0"/>
                <a:cs typeface="Times New Roman" panose="02020603050405020304" pitchFamily="18" charset="0"/>
              </a:rPr>
              <a:t>% </a:t>
            </a:r>
            <a:r>
              <a:rPr lang="bg-BG" sz="1100" baseline="0" dirty="0" smtClean="0">
                <a:latin typeface="Times New Roman" panose="02020603050405020304" pitchFamily="18" charset="0"/>
                <a:cs typeface="Times New Roman" panose="02020603050405020304" pitchFamily="18" charset="0"/>
              </a:rPr>
              <a:t>са договорени по </a:t>
            </a:r>
            <a:r>
              <a:rPr lang="bg-BG" sz="1100" baseline="0" dirty="0" err="1" smtClean="0">
                <a:latin typeface="Times New Roman" panose="02020603050405020304" pitchFamily="18" charset="0"/>
                <a:cs typeface="Times New Roman" panose="02020603050405020304" pitchFamily="18" charset="0"/>
              </a:rPr>
              <a:t>ПО</a:t>
            </a:r>
            <a:r>
              <a:rPr lang="bg-BG" sz="1100" baseline="0" dirty="0" smtClean="0">
                <a:latin typeface="Times New Roman" panose="02020603050405020304" pitchFamily="18" charset="0"/>
                <a:cs typeface="Times New Roman" panose="02020603050405020304" pitchFamily="18" charset="0"/>
              </a:rPr>
              <a:t> </a:t>
            </a:r>
            <a:r>
              <a:rPr lang="bg-BG" sz="1100" b="1" baseline="0" dirty="0" smtClean="0">
                <a:latin typeface="Times New Roman" panose="02020603050405020304" pitchFamily="18" charset="0"/>
                <a:cs typeface="Times New Roman" panose="02020603050405020304" pitchFamily="18" charset="0"/>
              </a:rPr>
              <a:t>1</a:t>
            </a:r>
            <a:r>
              <a:rPr lang="bg-BG" sz="1100" baseline="0" dirty="0" smtClean="0">
                <a:latin typeface="Times New Roman" panose="02020603050405020304" pitchFamily="18" charset="0"/>
                <a:cs typeface="Times New Roman" panose="02020603050405020304" pitchFamily="18" charset="0"/>
              </a:rPr>
              <a:t> (е-управление)</a:t>
            </a:r>
          </a:p>
          <a:p>
            <a:pPr marL="0" indent="0" algn="just">
              <a:buFontTx/>
              <a:buNone/>
            </a:pPr>
            <a:endParaRPr lang="bg-BG" sz="1100" b="0" baseline="0" dirty="0" smtClean="0">
              <a:latin typeface="Times New Roman" panose="02020603050405020304" pitchFamily="18" charset="0"/>
              <a:cs typeface="Times New Roman" panose="02020603050405020304" pitchFamily="18" charset="0"/>
            </a:endParaRPr>
          </a:p>
          <a:p>
            <a:pPr marL="0" indent="0" algn="just">
              <a:buFontTx/>
              <a:buNone/>
            </a:pPr>
            <a:r>
              <a:rPr lang="bg-BG" sz="1100" b="0" baseline="0" dirty="0" smtClean="0">
                <a:latin typeface="Times New Roman" panose="02020603050405020304" pitchFamily="18" charset="0"/>
                <a:cs typeface="Times New Roman" panose="02020603050405020304" pitchFamily="18" charset="0"/>
              </a:rPr>
              <a:t>Следват:</a:t>
            </a:r>
          </a:p>
          <a:p>
            <a:pPr marL="171450" indent="-171450" algn="just">
              <a:buFontTx/>
              <a:buChar char="-"/>
            </a:pPr>
            <a:r>
              <a:rPr lang="bg-BG" sz="1100" b="1" baseline="0" dirty="0" smtClean="0">
                <a:latin typeface="Times New Roman" panose="02020603050405020304" pitchFamily="18" charset="0"/>
                <a:cs typeface="Times New Roman" panose="02020603050405020304" pitchFamily="18" charset="0"/>
              </a:rPr>
              <a:t> 19,5 % </a:t>
            </a:r>
            <a:r>
              <a:rPr lang="bg-BG" sz="1100" baseline="0" dirty="0" smtClean="0">
                <a:latin typeface="Times New Roman" panose="02020603050405020304" pitchFamily="18" charset="0"/>
                <a:cs typeface="Times New Roman" panose="02020603050405020304" pitchFamily="18" charset="0"/>
              </a:rPr>
              <a:t>- по </a:t>
            </a:r>
            <a:r>
              <a:rPr lang="bg-BG" sz="1100" baseline="0" dirty="0" err="1" smtClean="0">
                <a:latin typeface="Times New Roman" panose="02020603050405020304" pitchFamily="18" charset="0"/>
                <a:cs typeface="Times New Roman" panose="02020603050405020304" pitchFamily="18" charset="0"/>
              </a:rPr>
              <a:t>ПО</a:t>
            </a:r>
            <a:r>
              <a:rPr lang="bg-BG" sz="1100" baseline="0" dirty="0" smtClean="0">
                <a:latin typeface="Times New Roman" panose="02020603050405020304" pitchFamily="18" charset="0"/>
                <a:cs typeface="Times New Roman" panose="02020603050405020304" pitchFamily="18" charset="0"/>
              </a:rPr>
              <a:t> </a:t>
            </a:r>
            <a:r>
              <a:rPr lang="bg-BG" sz="1100" b="1" baseline="0" dirty="0" smtClean="0">
                <a:latin typeface="Times New Roman" panose="02020603050405020304" pitchFamily="18" charset="0"/>
                <a:cs typeface="Times New Roman" panose="02020603050405020304" pitchFamily="18" charset="0"/>
              </a:rPr>
              <a:t>4</a:t>
            </a:r>
            <a:r>
              <a:rPr lang="bg-BG" sz="1100" baseline="0" dirty="0" smtClean="0">
                <a:latin typeface="Times New Roman" panose="02020603050405020304" pitchFamily="18" charset="0"/>
                <a:cs typeface="Times New Roman" panose="02020603050405020304" pitchFamily="18" charset="0"/>
              </a:rPr>
              <a:t> (техническа помощ за ЕСИФ)</a:t>
            </a:r>
          </a:p>
          <a:p>
            <a:pPr marL="171450" indent="-171450" algn="just">
              <a:buFontTx/>
              <a:buChar char="-"/>
            </a:pPr>
            <a:endParaRPr lang="bg-BG" sz="1100" b="1" baseline="0" dirty="0" smtClean="0">
              <a:latin typeface="Times New Roman" panose="02020603050405020304" pitchFamily="18" charset="0"/>
              <a:cs typeface="Times New Roman" panose="02020603050405020304" pitchFamily="18" charset="0"/>
            </a:endParaRPr>
          </a:p>
          <a:p>
            <a:pPr marL="171450" indent="-171450" algn="just">
              <a:buFontTx/>
              <a:buChar char="-"/>
            </a:pPr>
            <a:r>
              <a:rPr lang="bg-BG" sz="1100" b="1" baseline="0" dirty="0" smtClean="0">
                <a:latin typeface="Times New Roman" panose="02020603050405020304" pitchFamily="18" charset="0"/>
                <a:cs typeface="Times New Roman" panose="02020603050405020304" pitchFamily="18" charset="0"/>
              </a:rPr>
              <a:t>14,9 % </a:t>
            </a:r>
            <a:r>
              <a:rPr lang="bg-BG" sz="1100" baseline="0" dirty="0" smtClean="0">
                <a:latin typeface="Times New Roman" panose="02020603050405020304" pitchFamily="18" charset="0"/>
                <a:cs typeface="Times New Roman" panose="02020603050405020304" pitchFamily="18" charset="0"/>
              </a:rPr>
              <a:t>са договорени по </a:t>
            </a:r>
            <a:r>
              <a:rPr lang="bg-BG" sz="1100" baseline="0" dirty="0" err="1" smtClean="0">
                <a:latin typeface="Times New Roman" panose="02020603050405020304" pitchFamily="18" charset="0"/>
                <a:cs typeface="Times New Roman" panose="02020603050405020304" pitchFamily="18" charset="0"/>
              </a:rPr>
              <a:t>ПО</a:t>
            </a:r>
            <a:r>
              <a:rPr lang="bg-BG" sz="1100" baseline="0" dirty="0" smtClean="0">
                <a:latin typeface="Times New Roman" panose="02020603050405020304" pitchFamily="18" charset="0"/>
                <a:cs typeface="Times New Roman" panose="02020603050405020304" pitchFamily="18" charset="0"/>
              </a:rPr>
              <a:t> </a:t>
            </a:r>
            <a:r>
              <a:rPr lang="bg-BG" sz="1100" b="1" baseline="0" dirty="0" smtClean="0">
                <a:latin typeface="Times New Roman" panose="02020603050405020304" pitchFamily="18" charset="0"/>
                <a:cs typeface="Times New Roman" panose="02020603050405020304" pitchFamily="18" charset="0"/>
              </a:rPr>
              <a:t>2</a:t>
            </a:r>
            <a:r>
              <a:rPr lang="bg-BG" sz="1100" baseline="0" dirty="0" smtClean="0">
                <a:latin typeface="Times New Roman" panose="02020603050405020304" pitchFamily="18" charset="0"/>
                <a:cs typeface="Times New Roman" panose="02020603050405020304" pitchFamily="18" charset="0"/>
              </a:rPr>
              <a:t> (</a:t>
            </a:r>
            <a:r>
              <a:rPr lang="bg-BG" sz="1100" b="0" kern="1200" dirty="0" smtClean="0">
                <a:solidFill>
                  <a:schemeClr val="tx1"/>
                </a:solidFill>
                <a:effectLst/>
                <a:latin typeface="Times New Roman" panose="02020603050405020304" pitchFamily="18" charset="0"/>
                <a:ea typeface="+mn-ea"/>
                <a:cs typeface="Times New Roman" panose="02020603050405020304" pitchFamily="18" charset="0"/>
              </a:rPr>
              <a:t>Ефективно и професионално управление в партньорство с гражданското общество и бизнеса)</a:t>
            </a:r>
            <a:endParaRPr lang="bg-BG" sz="1100" b="0" baseline="0" dirty="0" smtClean="0">
              <a:latin typeface="Times New Roman" panose="02020603050405020304" pitchFamily="18" charset="0"/>
              <a:cs typeface="Times New Roman" panose="02020603050405020304" pitchFamily="18" charset="0"/>
            </a:endParaRPr>
          </a:p>
          <a:p>
            <a:pPr marL="171450" indent="-171450" algn="just">
              <a:buFontTx/>
              <a:buChar char="-"/>
            </a:pPr>
            <a:endParaRPr lang="bg-BG" sz="1100" baseline="0" dirty="0" smtClean="0">
              <a:latin typeface="Times New Roman" panose="02020603050405020304" pitchFamily="18" charset="0"/>
              <a:cs typeface="Times New Roman" panose="02020603050405020304" pitchFamily="18" charset="0"/>
            </a:endParaRPr>
          </a:p>
          <a:p>
            <a:pPr marL="171450" indent="-171450" algn="just">
              <a:buFontTx/>
              <a:buChar char="-"/>
            </a:pPr>
            <a:r>
              <a:rPr lang="bg-BG" sz="1100" b="1" baseline="0" dirty="0" smtClean="0">
                <a:latin typeface="Times New Roman" panose="02020603050405020304" pitchFamily="18" charset="0"/>
                <a:cs typeface="Times New Roman" panose="02020603050405020304" pitchFamily="18" charset="0"/>
              </a:rPr>
              <a:t>10,5</a:t>
            </a:r>
            <a:r>
              <a:rPr lang="en-US" sz="1100" b="1" baseline="0" dirty="0" smtClean="0">
                <a:latin typeface="Times New Roman" panose="02020603050405020304" pitchFamily="18" charset="0"/>
                <a:cs typeface="Times New Roman" panose="02020603050405020304" pitchFamily="18" charset="0"/>
              </a:rPr>
              <a:t> </a:t>
            </a:r>
            <a:r>
              <a:rPr lang="bg-BG" sz="1100" b="1" baseline="0" dirty="0" smtClean="0">
                <a:latin typeface="Times New Roman" panose="02020603050405020304" pitchFamily="18" charset="0"/>
                <a:cs typeface="Times New Roman" panose="02020603050405020304" pitchFamily="18" charset="0"/>
              </a:rPr>
              <a:t>% </a:t>
            </a:r>
            <a:r>
              <a:rPr lang="bg-BG" sz="1100" baseline="0" dirty="0" smtClean="0">
                <a:latin typeface="Times New Roman" panose="02020603050405020304" pitchFamily="18" charset="0"/>
                <a:cs typeface="Times New Roman" panose="02020603050405020304" pitchFamily="18" charset="0"/>
              </a:rPr>
              <a:t>са ПО </a:t>
            </a:r>
            <a:r>
              <a:rPr lang="bg-BG" sz="1100" b="1" baseline="0" dirty="0" smtClean="0">
                <a:latin typeface="Times New Roman" panose="02020603050405020304" pitchFamily="18" charset="0"/>
                <a:cs typeface="Times New Roman" panose="02020603050405020304" pitchFamily="18" charset="0"/>
              </a:rPr>
              <a:t>3</a:t>
            </a:r>
            <a:r>
              <a:rPr lang="bg-BG" sz="1100" baseline="0" dirty="0" smtClean="0">
                <a:latin typeface="Times New Roman" panose="02020603050405020304" pitchFamily="18" charset="0"/>
                <a:cs typeface="Times New Roman" panose="02020603050405020304" pitchFamily="18" charset="0"/>
              </a:rPr>
              <a:t> (съдебна система) </a:t>
            </a:r>
          </a:p>
          <a:p>
            <a:pPr marL="171450" indent="-171450" algn="just">
              <a:buFontTx/>
              <a:buChar char="-"/>
            </a:pPr>
            <a:endParaRPr lang="bg-BG" sz="1100" baseline="0" dirty="0" smtClean="0">
              <a:latin typeface="Times New Roman" panose="02020603050405020304" pitchFamily="18" charset="0"/>
              <a:cs typeface="Times New Roman" panose="02020603050405020304" pitchFamily="18" charset="0"/>
            </a:endParaRPr>
          </a:p>
          <a:p>
            <a:pPr marL="171450" indent="-171450" algn="just">
              <a:buFontTx/>
              <a:buChar char="-"/>
            </a:pPr>
            <a:r>
              <a:rPr lang="bg-BG" sz="1100" baseline="0" dirty="0" smtClean="0">
                <a:latin typeface="Times New Roman" panose="02020603050405020304" pitchFamily="18" charset="0"/>
                <a:cs typeface="Times New Roman" panose="02020603050405020304" pitchFamily="18" charset="0"/>
              </a:rPr>
              <a:t>и </a:t>
            </a:r>
            <a:r>
              <a:rPr lang="bg-BG" sz="1100" b="1" baseline="0" dirty="0" smtClean="0">
                <a:latin typeface="Times New Roman" panose="02020603050405020304" pitchFamily="18" charset="0"/>
                <a:cs typeface="Times New Roman" panose="02020603050405020304" pitchFamily="18" charset="0"/>
              </a:rPr>
              <a:t>4,2 %</a:t>
            </a:r>
            <a:r>
              <a:rPr lang="bg-BG" sz="1100" baseline="0" dirty="0" smtClean="0">
                <a:latin typeface="Times New Roman" panose="02020603050405020304" pitchFamily="18" charset="0"/>
                <a:cs typeface="Times New Roman" panose="02020603050405020304" pitchFamily="18" charset="0"/>
              </a:rPr>
              <a:t> са по </a:t>
            </a:r>
            <a:r>
              <a:rPr lang="bg-BG" sz="1100" baseline="0" dirty="0" err="1" smtClean="0">
                <a:latin typeface="Times New Roman" panose="02020603050405020304" pitchFamily="18" charset="0"/>
                <a:cs typeface="Times New Roman" panose="02020603050405020304" pitchFamily="18" charset="0"/>
              </a:rPr>
              <a:t>ПО</a:t>
            </a:r>
            <a:r>
              <a:rPr lang="bg-BG" sz="1100" baseline="0" dirty="0" smtClean="0">
                <a:latin typeface="Times New Roman" panose="02020603050405020304" pitchFamily="18" charset="0"/>
                <a:cs typeface="Times New Roman" panose="02020603050405020304" pitchFamily="18" charset="0"/>
              </a:rPr>
              <a:t> </a:t>
            </a:r>
            <a:r>
              <a:rPr lang="bg-BG" sz="1100" b="1" baseline="0" dirty="0" smtClean="0">
                <a:latin typeface="Times New Roman" panose="02020603050405020304" pitchFamily="18" charset="0"/>
                <a:cs typeface="Times New Roman" panose="02020603050405020304" pitchFamily="18" charset="0"/>
              </a:rPr>
              <a:t>5</a:t>
            </a:r>
            <a:r>
              <a:rPr lang="bg-BG" sz="1100" baseline="0" dirty="0" smtClean="0">
                <a:latin typeface="Times New Roman" panose="02020603050405020304" pitchFamily="18" charset="0"/>
                <a:cs typeface="Times New Roman" panose="02020603050405020304" pitchFamily="18" charset="0"/>
              </a:rPr>
              <a:t> (техническа помощ за УО).</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 1 – 2</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6</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бр. – 147 000 251 лева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 2 – 66 бр. – </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42 </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781</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450</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лева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 3 – 3</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бр. - </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30 250 07</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лева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 4 – 3</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бр. – </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56 030 64</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 лева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 5 – 2 бр. – </a:t>
            </a:r>
            <a:r>
              <a:rPr kumimoji="0" lang="en-U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11 959 300</a:t>
            </a:r>
            <a:r>
              <a:rPr kumimoji="0" lang="bg-BG"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лева</a:t>
            </a:r>
          </a:p>
        </p:txBody>
      </p:sp>
    </p:spTree>
    <p:extLst>
      <p:ext uri="{BB962C8B-B14F-4D97-AF65-F5344CB8AC3E}">
        <p14:creationId xmlns:p14="http://schemas.microsoft.com/office/powerpoint/2010/main" val="337023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algn="just"/>
            <a:r>
              <a:rPr lang="bg-BG" sz="1100" dirty="0" smtClean="0">
                <a:latin typeface="Times New Roman" panose="02020603050405020304" pitchFamily="18" charset="0"/>
                <a:cs typeface="Times New Roman" panose="02020603050405020304" pitchFamily="18" charset="0"/>
              </a:rPr>
              <a:t>Спрямо</a:t>
            </a:r>
            <a:r>
              <a:rPr lang="bg-BG" sz="1100" baseline="0" dirty="0" smtClean="0">
                <a:latin typeface="Times New Roman" panose="02020603050405020304" pitchFamily="18" charset="0"/>
                <a:cs typeface="Times New Roman" panose="02020603050405020304" pitchFamily="18" charset="0"/>
              </a:rPr>
              <a:t> предвидените средства по всяка приоритетна ос</a:t>
            </a:r>
            <a:r>
              <a:rPr lang="bg-BG" sz="1100" dirty="0" smtClean="0">
                <a:latin typeface="Times New Roman" panose="02020603050405020304" pitchFamily="18" charset="0"/>
                <a:cs typeface="Times New Roman" panose="02020603050405020304" pitchFamily="18" charset="0"/>
              </a:rPr>
              <a:t>:</a:t>
            </a:r>
          </a:p>
          <a:p>
            <a:pPr marL="171450" indent="-171450" algn="just">
              <a:buFontTx/>
              <a:buChar char="-"/>
            </a:pPr>
            <a:endParaRPr lang="bg-BG" sz="1100" dirty="0" smtClean="0">
              <a:latin typeface="Times New Roman" panose="02020603050405020304" pitchFamily="18" charset="0"/>
              <a:cs typeface="Times New Roman" panose="02020603050405020304" pitchFamily="18" charset="0"/>
            </a:endParaRPr>
          </a:p>
          <a:p>
            <a:pPr marL="171450" indent="-171450" algn="just">
              <a:buFontTx/>
              <a:buChar char="-"/>
            </a:pPr>
            <a:r>
              <a:rPr lang="bg-BG" sz="1100" dirty="0" smtClean="0">
                <a:latin typeface="Times New Roman" panose="02020603050405020304" pitchFamily="18" charset="0"/>
                <a:cs typeface="Times New Roman" panose="02020603050405020304" pitchFamily="18" charset="0"/>
              </a:rPr>
              <a:t>по </a:t>
            </a:r>
            <a:r>
              <a:rPr lang="bg-BG" sz="1100" dirty="0" err="1" smtClean="0">
                <a:latin typeface="Times New Roman" panose="02020603050405020304" pitchFamily="18" charset="0"/>
                <a:cs typeface="Times New Roman" panose="02020603050405020304" pitchFamily="18" charset="0"/>
              </a:rPr>
              <a:t>ПО</a:t>
            </a:r>
            <a:r>
              <a:rPr lang="bg-BG" sz="1100" dirty="0" smtClean="0">
                <a:latin typeface="Times New Roman" panose="02020603050405020304" pitchFamily="18" charset="0"/>
                <a:cs typeface="Times New Roman" panose="02020603050405020304" pitchFamily="18" charset="0"/>
              </a:rPr>
              <a:t> 1 са договорени най-голяма част: 54</a:t>
            </a:r>
            <a:r>
              <a:rPr lang="bg-BG" sz="1100" baseline="0" dirty="0" smtClean="0">
                <a:latin typeface="Times New Roman" panose="02020603050405020304" pitchFamily="18" charset="0"/>
                <a:cs typeface="Times New Roman" panose="02020603050405020304" pitchFamily="18" charset="0"/>
              </a:rPr>
              <a:t> % от бюджета на оста;</a:t>
            </a:r>
          </a:p>
          <a:p>
            <a:pPr marL="171450" indent="-171450" algn="just">
              <a:buFontTx/>
              <a:buChar char="-"/>
            </a:pPr>
            <a:endParaRPr lang="bg-BG" sz="1100" baseline="0" dirty="0" smtClean="0">
              <a:latin typeface="Times New Roman" panose="02020603050405020304" pitchFamily="18" charset="0"/>
              <a:cs typeface="Times New Roman" panose="02020603050405020304" pitchFamily="18" charset="0"/>
            </a:endParaRPr>
          </a:p>
          <a:p>
            <a:pPr marL="171450" indent="-171450" algn="just">
              <a:buFontTx/>
              <a:buChar char="-"/>
            </a:pPr>
            <a:r>
              <a:rPr lang="bg-BG" sz="1100" baseline="0" dirty="0" smtClean="0">
                <a:latin typeface="Times New Roman" panose="02020603050405020304" pitchFamily="18" charset="0"/>
                <a:cs typeface="Times New Roman" panose="02020603050405020304" pitchFamily="18" charset="0"/>
              </a:rPr>
              <a:t>по </a:t>
            </a:r>
            <a:r>
              <a:rPr lang="bg-BG" sz="1100" baseline="0" dirty="0" err="1" smtClean="0">
                <a:latin typeface="Times New Roman" panose="02020603050405020304" pitchFamily="18" charset="0"/>
                <a:cs typeface="Times New Roman" panose="02020603050405020304" pitchFamily="18" charset="0"/>
              </a:rPr>
              <a:t>ПО</a:t>
            </a:r>
            <a:r>
              <a:rPr lang="bg-BG" sz="1100" baseline="0" dirty="0" smtClean="0">
                <a:latin typeface="Times New Roman" panose="02020603050405020304" pitchFamily="18" charset="0"/>
                <a:cs typeface="Times New Roman" panose="02020603050405020304" pitchFamily="18" charset="0"/>
              </a:rPr>
              <a:t> 5 – 50 % от бюджета по тази ос;</a:t>
            </a:r>
          </a:p>
          <a:p>
            <a:pPr marL="171450" indent="-171450" algn="just">
              <a:buFontTx/>
              <a:buChar char="-"/>
            </a:pPr>
            <a:endParaRPr lang="bg-BG" sz="1100" baseline="0" dirty="0" smtClean="0">
              <a:latin typeface="Times New Roman" panose="02020603050405020304" pitchFamily="18" charset="0"/>
              <a:cs typeface="Times New Roman" panose="02020603050405020304" pitchFamily="18" charset="0"/>
            </a:endParaRPr>
          </a:p>
          <a:p>
            <a:pPr marL="171450" indent="-171450" algn="just">
              <a:buFontTx/>
              <a:buChar char="-"/>
            </a:pPr>
            <a:r>
              <a:rPr lang="bg-BG" sz="1100" baseline="0" dirty="0" smtClean="0">
                <a:latin typeface="Times New Roman" panose="02020603050405020304" pitchFamily="18" charset="0"/>
                <a:cs typeface="Times New Roman" panose="02020603050405020304" pitchFamily="18" charset="0"/>
              </a:rPr>
              <a:t>по </a:t>
            </a:r>
            <a:r>
              <a:rPr lang="bg-BG" sz="1100" baseline="0" dirty="0" err="1" smtClean="0">
                <a:latin typeface="Times New Roman" panose="02020603050405020304" pitchFamily="18" charset="0"/>
                <a:cs typeface="Times New Roman" panose="02020603050405020304" pitchFamily="18" charset="0"/>
              </a:rPr>
              <a:t>ПО</a:t>
            </a:r>
            <a:r>
              <a:rPr lang="bg-BG" sz="1100" baseline="0" dirty="0" smtClean="0">
                <a:latin typeface="Times New Roman" panose="02020603050405020304" pitchFamily="18" charset="0"/>
                <a:cs typeface="Times New Roman" panose="02020603050405020304" pitchFamily="18" charset="0"/>
              </a:rPr>
              <a:t> 3 – 44 % от бюджета за тази ос;</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bg-BG" sz="1100" dirty="0" smtClean="0">
              <a:latin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bg-BG" sz="1100" dirty="0" smtClean="0">
                <a:latin typeface="Times New Roman" panose="02020603050405020304" pitchFamily="18" charset="0"/>
                <a:cs typeface="Times New Roman" panose="02020603050405020304" pitchFamily="18" charset="0"/>
              </a:rPr>
              <a:t>по </a:t>
            </a:r>
            <a:r>
              <a:rPr lang="bg-BG" sz="1100" dirty="0" err="1" smtClean="0">
                <a:latin typeface="Times New Roman" panose="02020603050405020304" pitchFamily="18" charset="0"/>
                <a:cs typeface="Times New Roman" panose="02020603050405020304" pitchFamily="18" charset="0"/>
              </a:rPr>
              <a:t>ПО</a:t>
            </a:r>
            <a:r>
              <a:rPr lang="bg-BG" sz="1100" dirty="0" smtClean="0">
                <a:latin typeface="Times New Roman" panose="02020603050405020304" pitchFamily="18" charset="0"/>
                <a:cs typeface="Times New Roman" panose="02020603050405020304" pitchFamily="18" charset="0"/>
              </a:rPr>
              <a:t> 4 – 40 % </a:t>
            </a:r>
            <a:r>
              <a:rPr lang="bg-BG" sz="1100" baseline="0" dirty="0" smtClean="0">
                <a:latin typeface="Times New Roman" panose="02020603050405020304" pitchFamily="18" charset="0"/>
                <a:cs typeface="Times New Roman" panose="02020603050405020304" pitchFamily="18" charset="0"/>
              </a:rPr>
              <a:t>от бюджета за тази ос;</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bg-BG" sz="1100" baseline="0" dirty="0" smtClean="0">
              <a:latin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bg-BG" sz="1100" baseline="0" dirty="0" smtClean="0">
                <a:latin typeface="Times New Roman" panose="02020603050405020304" pitchFamily="18" charset="0"/>
                <a:cs typeface="Times New Roman" panose="02020603050405020304" pitchFamily="18" charset="0"/>
              </a:rPr>
              <a:t>и по </a:t>
            </a:r>
            <a:r>
              <a:rPr lang="bg-BG" sz="1100" baseline="0" dirty="0" err="1" smtClean="0">
                <a:latin typeface="Times New Roman" panose="02020603050405020304" pitchFamily="18" charset="0"/>
                <a:cs typeface="Times New Roman" panose="02020603050405020304" pitchFamily="18" charset="0"/>
              </a:rPr>
              <a:t>ПО</a:t>
            </a:r>
            <a:r>
              <a:rPr lang="bg-BG" sz="1100" baseline="0" dirty="0" smtClean="0">
                <a:latin typeface="Times New Roman" panose="02020603050405020304" pitchFamily="18" charset="0"/>
                <a:cs typeface="Times New Roman" panose="02020603050405020304" pitchFamily="18" charset="0"/>
              </a:rPr>
              <a:t> 2 – по 29 % от бюджета за тази ос.</a:t>
            </a:r>
            <a:endParaRPr lang="bg-BG" sz="1100" dirty="0" smtClean="0">
              <a:latin typeface="Times New Roman" panose="02020603050405020304" pitchFamily="18" charset="0"/>
              <a:cs typeface="Times New Roman" panose="02020603050405020304" pitchFamily="18" charset="0"/>
            </a:endParaRPr>
          </a:p>
          <a:p>
            <a:pPr algn="just"/>
            <a:endParaRPr lang="bg-BG"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39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82575"/>
            <a:ext cx="3968750" cy="2808288"/>
          </a:xfrm>
          <a:prstGeom prst="rect">
            <a:avLst/>
          </a:prstGeom>
        </p:spPr>
      </p:sp>
      <p:sp>
        <p:nvSpPr>
          <p:cNvPr id="3" name="Notes Placeholder 2"/>
          <p:cNvSpPr>
            <a:spLocks noGrp="1"/>
          </p:cNvSpPr>
          <p:nvPr>
            <p:ph type="body" idx="1"/>
          </p:nvPr>
        </p:nvSpPr>
        <p:spPr>
          <a:xfrm>
            <a:off x="329730" y="3811191"/>
            <a:ext cx="6138215" cy="5832648"/>
          </a:xfrm>
          <a:prstGeom prst="rect">
            <a:avLst/>
          </a:prstGeom>
        </p:spPr>
        <p:txBody>
          <a:bodyPr/>
          <a:lstStyle/>
          <a:p>
            <a:pPr algn="just"/>
            <a:r>
              <a:rPr lang="bg-BG" sz="1100" dirty="0" smtClean="0">
                <a:latin typeface="Times New Roman" panose="02020603050405020304" pitchFamily="18" charset="0"/>
                <a:cs typeface="Times New Roman" panose="02020603050405020304" pitchFamily="18" charset="0"/>
              </a:rPr>
              <a:t>Най-много са </a:t>
            </a:r>
            <a:r>
              <a:rPr lang="bg-BG" sz="1100" b="1" dirty="0" smtClean="0">
                <a:latin typeface="Times New Roman" panose="02020603050405020304" pitchFamily="18" charset="0"/>
                <a:cs typeface="Times New Roman" panose="02020603050405020304" pitchFamily="18" charset="0"/>
              </a:rPr>
              <a:t>договорите</a:t>
            </a:r>
            <a:r>
              <a:rPr lang="bg-BG" sz="1100" b="0" dirty="0" smtClean="0">
                <a:latin typeface="Times New Roman" panose="02020603050405020304" pitchFamily="18" charset="0"/>
                <a:cs typeface="Times New Roman" panose="02020603050405020304" pitchFamily="18" charset="0"/>
              </a:rPr>
              <a:t>,</a:t>
            </a:r>
            <a:r>
              <a:rPr lang="bg-BG" sz="1100" b="0" baseline="0" dirty="0" smtClean="0">
                <a:latin typeface="Times New Roman" panose="02020603050405020304" pitchFamily="18" charset="0"/>
                <a:cs typeface="Times New Roman" panose="02020603050405020304" pitchFamily="18" charset="0"/>
              </a:rPr>
              <a:t> сключени с </a:t>
            </a:r>
            <a:r>
              <a:rPr lang="bg-BG" sz="1100" b="1" baseline="0" dirty="0" smtClean="0">
                <a:latin typeface="Times New Roman" panose="02020603050405020304" pitchFamily="18" charset="0"/>
                <a:cs typeface="Times New Roman" panose="02020603050405020304" pitchFamily="18" charset="0"/>
              </a:rPr>
              <a:t>централната администрация</a:t>
            </a:r>
            <a:r>
              <a:rPr lang="bg-BG" sz="1100" baseline="0" dirty="0" smtClean="0">
                <a:latin typeface="Times New Roman" panose="02020603050405020304" pitchFamily="18" charset="0"/>
                <a:cs typeface="Times New Roman" panose="02020603050405020304" pitchFamily="18" charset="0"/>
              </a:rPr>
              <a:t>:</a:t>
            </a:r>
          </a:p>
          <a:p>
            <a:pPr marL="171450" indent="-171450" algn="just">
              <a:buFontTx/>
              <a:buChar char="-"/>
            </a:pPr>
            <a:r>
              <a:rPr lang="bg-BG" sz="1100" baseline="0" dirty="0" smtClean="0">
                <a:latin typeface="Times New Roman" panose="02020603050405020304" pitchFamily="18" charset="0"/>
                <a:cs typeface="Times New Roman" panose="02020603050405020304" pitchFamily="18" charset="0"/>
              </a:rPr>
              <a:t>както по отношение на </a:t>
            </a:r>
            <a:r>
              <a:rPr lang="bg-BG" sz="1100" b="1" baseline="0" dirty="0" smtClean="0">
                <a:latin typeface="Times New Roman" panose="02020603050405020304" pitchFamily="18" charset="0"/>
                <a:cs typeface="Times New Roman" panose="02020603050405020304" pitchFamily="18" charset="0"/>
              </a:rPr>
              <a:t>стойност на получените средства (86,6 % </a:t>
            </a:r>
            <a:r>
              <a:rPr lang="bg-BG" sz="1100" b="0" baseline="0" dirty="0" smtClean="0">
                <a:latin typeface="Times New Roman" panose="02020603050405020304" pitchFamily="18" charset="0"/>
                <a:cs typeface="Times New Roman" panose="02020603050405020304" pitchFamily="18" charset="0"/>
              </a:rPr>
              <a:t>от всички договорени средства);</a:t>
            </a:r>
            <a:endParaRPr lang="en-US" sz="1100" b="0" baseline="0" dirty="0" smtClean="0">
              <a:latin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bg-BG" sz="1100" baseline="0" dirty="0" smtClean="0">
                <a:latin typeface="Times New Roman" panose="02020603050405020304" pitchFamily="18" charset="0"/>
                <a:cs typeface="Times New Roman" panose="02020603050405020304" pitchFamily="18" charset="0"/>
              </a:rPr>
              <a:t>така и по отношение </a:t>
            </a:r>
            <a:r>
              <a:rPr lang="bg-BG" sz="1100" b="1" baseline="0" dirty="0" smtClean="0">
                <a:latin typeface="Times New Roman" panose="02020603050405020304" pitchFamily="18" charset="0"/>
                <a:cs typeface="Times New Roman" panose="02020603050405020304" pitchFamily="18" charset="0"/>
              </a:rPr>
              <a:t>брой на подписаните договори (70,7 % </a:t>
            </a:r>
            <a:r>
              <a:rPr lang="bg-BG" sz="1100" b="0" baseline="0" dirty="0" smtClean="0">
                <a:latin typeface="Times New Roman" panose="02020603050405020304" pitchFamily="18" charset="0"/>
                <a:cs typeface="Times New Roman" panose="02020603050405020304" pitchFamily="18" charset="0"/>
              </a:rPr>
              <a:t>от всички договори/заповеди).</a:t>
            </a:r>
            <a:endParaRPr lang="bg-BG" sz="1100" b="0" dirty="0" smtClean="0">
              <a:latin typeface="Times New Roman" panose="02020603050405020304" pitchFamily="18" charset="0"/>
              <a:cs typeface="Times New Roman" panose="02020603050405020304" pitchFamily="18" charset="0"/>
            </a:endParaRPr>
          </a:p>
          <a:p>
            <a:pPr marL="171450" indent="-171450" algn="just">
              <a:buFontTx/>
              <a:buChar char="-"/>
            </a:pPr>
            <a:endParaRPr lang="bg-BG" sz="1100" b="0" baseline="0" dirty="0" smtClean="0">
              <a:latin typeface="Times New Roman" panose="02020603050405020304" pitchFamily="18" charset="0"/>
              <a:cs typeface="Times New Roman" panose="02020603050405020304" pitchFamily="18" charset="0"/>
            </a:endParaRPr>
          </a:p>
          <a:p>
            <a:pPr marL="171450" indent="-171450" algn="just">
              <a:buFontTx/>
              <a:buChar char="-"/>
            </a:pPr>
            <a:endParaRPr lang="bg-BG" sz="1100" baseline="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98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282575"/>
            <a:ext cx="3971925" cy="2808288"/>
          </a:xfrm>
        </p:spPr>
      </p:sp>
      <p:sp>
        <p:nvSpPr>
          <p:cNvPr id="3" name="Notes Placeholder 2"/>
          <p:cNvSpPr>
            <a:spLocks noGrp="1"/>
          </p:cNvSpPr>
          <p:nvPr>
            <p:ph type="body" idx="1"/>
          </p:nvPr>
        </p:nvSpPr>
        <p:spPr/>
        <p:txBody>
          <a:bodyPr/>
          <a:lstStyle/>
          <a:p>
            <a:pPr marL="171450" indent="-171450">
              <a:buFontTx/>
              <a:buChar char="-"/>
            </a:pPr>
            <a:endParaRPr lang="bg-BG" sz="1100" b="1"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sz="1100" dirty="0" smtClean="0">
                <a:latin typeface="Helen Bg Light" panose="02000003080000020004" pitchFamily="50" charset="-52"/>
                <a:ea typeface="Times New Roman" panose="02020603050405020304" pitchFamily="18" charset="0"/>
                <a:cs typeface="Times New Roman" panose="02020603050405020304" pitchFamily="18" charset="0"/>
              </a:rPr>
              <a:t>Анализ на функционални анализи на общините. Дейността е изпълнена. – ОПАК</a:t>
            </a:r>
            <a:r>
              <a:rPr lang="bg-BG" sz="1100" baseline="0" dirty="0" smtClean="0">
                <a:latin typeface="Helen Bg Light" panose="02000003080000020004" pitchFamily="50" charset="-52"/>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100" i="1" dirty="0" smtClean="0">
                <a:latin typeface="Helen Bg Light" panose="02000003080000020004" pitchFamily="50" charset="-52"/>
                <a:ea typeface="Times New Roman" panose="02020603050405020304" pitchFamily="18" charset="0"/>
                <a:cs typeface="Times New Roman" panose="02020603050405020304" pitchFamily="18" charset="0"/>
              </a:rPr>
              <a:t>"споделените услуги“</a:t>
            </a:r>
            <a:r>
              <a:rPr lang="bg-BG" sz="1100" i="1" baseline="0" dirty="0" smtClean="0">
                <a:latin typeface="Helen Bg Light" panose="02000003080000020004" pitchFamily="50" charset="-52"/>
                <a:ea typeface="Times New Roman" panose="02020603050405020304" pitchFamily="18" charset="0"/>
                <a:cs typeface="Times New Roman" panose="02020603050405020304" pitchFamily="18" charset="0"/>
              </a:rPr>
              <a:t> - </a:t>
            </a:r>
            <a:r>
              <a:rPr lang="ru-RU" sz="1100" dirty="0" smtClean="0">
                <a:effectLst/>
              </a:rPr>
              <a:t>Въз основа на анализа и подготвените примерни модели, по групи общини ще бъдат идентифицирани дейностите, за които може да бъде приложен принципа за „споделяне на дейности” от няколко общини. Прилагането принципа за „споделени дейности” от група общини ще позволи в определени случаи да се реши въпроса с недостига на квалифицирани кадри в определени области и паралелно с това да се намали общата численост на администрацията. Това е особено подходящо при общините с малка численост на администрацията, които не разполагат с достатъчен собствен експертен ресурс.</a:t>
            </a:r>
            <a:endParaRPr lang="bg-BG" sz="1100" dirty="0" smtClean="0">
              <a:latin typeface="Helen Bg Light" panose="02000003080000020004" pitchFamily="50" charset="-52"/>
              <a:ea typeface="Times New Roman" panose="02020603050405020304" pitchFamily="18" charset="0"/>
              <a:cs typeface="Times New Roman" panose="02020603050405020304" pitchFamily="18" charset="0"/>
            </a:endParaRPr>
          </a:p>
          <a:p>
            <a:endParaRPr lang="bg-BG"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884615" y="9428585"/>
            <a:ext cx="2971800" cy="498055"/>
          </a:xfrm>
          <a:prstGeom prst="rect">
            <a:avLst/>
          </a:prstGeom>
        </p:spPr>
        <p:txBody>
          <a:bodyPr/>
          <a:lstStyle/>
          <a:p>
            <a:fld id="{73CD82D0-6EB2-4E20-A8A4-B605118B416C}" type="slidenum">
              <a:rPr lang="bg-BG" smtClean="0"/>
              <a:t>7</a:t>
            </a:fld>
            <a:endParaRPr lang="bg-BG"/>
          </a:p>
        </p:txBody>
      </p:sp>
      <p:sp>
        <p:nvSpPr>
          <p:cNvPr id="5" name="Date Placeholder 4"/>
          <p:cNvSpPr>
            <a:spLocks noGrp="1"/>
          </p:cNvSpPr>
          <p:nvPr>
            <p:ph type="dt" idx="11"/>
          </p:nvPr>
        </p:nvSpPr>
        <p:spPr>
          <a:xfrm>
            <a:off x="3884615" y="1"/>
            <a:ext cx="2971800" cy="498056"/>
          </a:xfrm>
          <a:prstGeom prst="rect">
            <a:avLst/>
          </a:prstGeom>
        </p:spPr>
        <p:txBody>
          <a:bodyPr/>
          <a:lstStyle/>
          <a:p>
            <a:endParaRPr lang="bg-BG"/>
          </a:p>
        </p:txBody>
      </p:sp>
    </p:spTree>
    <p:extLst>
      <p:ext uri="{BB962C8B-B14F-4D97-AF65-F5344CB8AC3E}">
        <p14:creationId xmlns:p14="http://schemas.microsoft.com/office/powerpoint/2010/main" val="273592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282575"/>
            <a:ext cx="3971925" cy="2808288"/>
          </a:xfrm>
        </p:spPr>
      </p:sp>
      <p:sp>
        <p:nvSpPr>
          <p:cNvPr id="3" name="Notes Placeholder 2"/>
          <p:cNvSpPr>
            <a:spLocks noGrp="1"/>
          </p:cNvSpPr>
          <p:nvPr>
            <p:ph type="body" idx="1"/>
          </p:nvPr>
        </p:nvSpPr>
        <p:spPr/>
        <p:txBody>
          <a:bodyPr/>
          <a:lstStyle/>
          <a:p>
            <a:pPr marL="0" indent="0">
              <a:buFontTx/>
              <a:buNone/>
            </a:pPr>
            <a:r>
              <a:rPr lang="bg-BG" sz="1200" b="1" kern="1200" dirty="0" smtClean="0">
                <a:solidFill>
                  <a:schemeClr val="tx1"/>
                </a:solidFill>
                <a:effectLst/>
                <a:latin typeface="+mn-lt"/>
                <a:ea typeface="+mn-ea"/>
                <a:cs typeface="+mn-cs"/>
              </a:rPr>
              <a:t>Ключови теми</a:t>
            </a:r>
            <a:r>
              <a:rPr lang="bg-BG" sz="1200" b="1" kern="1200" baseline="0" dirty="0" smtClean="0">
                <a:solidFill>
                  <a:schemeClr val="tx1"/>
                </a:solidFill>
                <a:effectLst/>
                <a:latin typeface="+mn-lt"/>
                <a:ea typeface="+mn-ea"/>
                <a:cs typeface="+mn-cs"/>
              </a:rPr>
              <a:t> </a:t>
            </a:r>
            <a:r>
              <a:rPr lang="bg-BG" sz="1200" b="0" kern="1200" dirty="0" smtClean="0">
                <a:solidFill>
                  <a:schemeClr val="tx1"/>
                </a:solidFill>
                <a:effectLst/>
                <a:latin typeface="+mn-lt"/>
                <a:ea typeface="+mn-ea"/>
                <a:cs typeface="+mn-cs"/>
              </a:rPr>
              <a:t>"Общинска собственост ", "Устройство на територията",  "Превенция и действия при бедствия" , "Обществен ред и сигурност",  "Образование",  "Социални дейности",  "Местни данъци и такси",  "Общински бюджети", "Управление на водите и "Управление на отпадъците"; </a:t>
            </a:r>
          </a:p>
          <a:p>
            <a:pPr algn="just"/>
            <a:endParaRPr lang="bg-BG" sz="1100" dirty="0" smtClean="0">
              <a:latin typeface="Helen Bg Light" panose="02000003080000020004" pitchFamily="50" charset="-52"/>
              <a:ea typeface="Times New Roman" panose="02020603050405020304" pitchFamily="18" charset="0"/>
              <a:cs typeface="Times New Roman" panose="02020603050405020304" pitchFamily="18" charset="0"/>
            </a:endParaRPr>
          </a:p>
          <a:p>
            <a:pPr algn="just"/>
            <a:r>
              <a:rPr lang="bg-BG" sz="1100" dirty="0" smtClean="0">
                <a:latin typeface="Helen Bg Light" panose="02000003080000020004" pitchFamily="50" charset="-52"/>
                <a:ea typeface="Times New Roman" panose="02020603050405020304" pitchFamily="18" charset="0"/>
                <a:cs typeface="Times New Roman" panose="02020603050405020304" pitchFamily="18" charset="0"/>
              </a:rPr>
              <a:t>Провеждане на обучения по заявка на общините</a:t>
            </a:r>
            <a:r>
              <a:rPr lang="bg-BG" sz="1100" baseline="0" dirty="0" smtClean="0">
                <a:latin typeface="Helen Bg Light" panose="02000003080000020004" pitchFamily="50" charset="-52"/>
                <a:ea typeface="Times New Roman" panose="02020603050405020304" pitchFamily="18" charset="0"/>
                <a:cs typeface="Times New Roman" panose="02020603050405020304" pitchFamily="18" charset="0"/>
              </a:rPr>
              <a:t> – </a:t>
            </a:r>
          </a:p>
          <a:p>
            <a:pPr algn="just"/>
            <a:endParaRPr lang="bg-BG" sz="1100" baseline="0" dirty="0" smtClean="0">
              <a:latin typeface="Helen Bg Light" panose="02000003080000020004" pitchFamily="50" charset="-52"/>
              <a:ea typeface="Times New Roman" panose="02020603050405020304" pitchFamily="18" charset="0"/>
              <a:cs typeface="Times New Roman" panose="02020603050405020304" pitchFamily="18" charset="0"/>
            </a:endParaRPr>
          </a:p>
          <a:p>
            <a:pPr algn="just"/>
            <a:r>
              <a:rPr lang="bg-BG" sz="1200" kern="1200" dirty="0" smtClean="0">
                <a:solidFill>
                  <a:schemeClr val="tx1"/>
                </a:solidFill>
                <a:effectLst/>
                <a:latin typeface="+mn-lt"/>
                <a:ea typeface="+mn-ea"/>
                <a:cs typeface="+mn-cs"/>
              </a:rPr>
              <a:t>Заявка ще се приема при минимум 1 и максимум 10 обучаеми. Минималният брой от един обучаем е поради спецификата на малките общини, където често един експерт  съвместява две до три сфери на дейност. Следва да се има предвид, че дейността "Обучение по заявка" е отделно обособена поради специфичността - на място според конкретните проблеми се дават практически решения. Това не предполага голям брой обучаеми служители. След получаване на заявката,  НСОРБ ще подбере подходящ общински експерт  с необходимата </a:t>
            </a:r>
            <a:r>
              <a:rPr lang="bg-BG" sz="1200" kern="1200" dirty="0" err="1" smtClean="0">
                <a:solidFill>
                  <a:schemeClr val="tx1"/>
                </a:solidFill>
                <a:effectLst/>
                <a:latin typeface="+mn-lt"/>
                <a:ea typeface="+mn-ea"/>
                <a:cs typeface="+mn-cs"/>
              </a:rPr>
              <a:t>компетеност</a:t>
            </a:r>
            <a:r>
              <a:rPr lang="bg-BG" sz="1200" kern="1200" dirty="0" smtClean="0">
                <a:solidFill>
                  <a:schemeClr val="tx1"/>
                </a:solidFill>
                <a:effectLst/>
                <a:latin typeface="+mn-lt"/>
                <a:ea typeface="+mn-ea"/>
                <a:cs typeface="+mn-cs"/>
              </a:rPr>
              <a:t> от експертните мрежи, който, на място, в заявилата община, в рамките на до 5 работни дни ще обучи свои колеги по конкретен казус или проблем</a:t>
            </a:r>
            <a:endParaRPr lang="bg-BG" sz="1100" dirty="0" smtClean="0">
              <a:latin typeface="Helen Bg Light" panose="02000003080000020004" pitchFamily="50" charset="-52"/>
              <a:ea typeface="Times New Roman" panose="02020603050405020304" pitchFamily="18" charset="0"/>
              <a:cs typeface="Times New Roman" panose="02020603050405020304" pitchFamily="18" charset="0"/>
            </a:endParaRPr>
          </a:p>
          <a:p>
            <a:pPr algn="just"/>
            <a:endParaRPr lang="bg-BG" sz="1100" dirty="0" smtClean="0">
              <a:latin typeface="Helen Bg Light" panose="02000003080000020004" pitchFamily="50" charset="-52"/>
              <a:ea typeface="Times New Roman" panose="02020603050405020304" pitchFamily="18" charset="0"/>
              <a:cs typeface="Times New Roman" panose="02020603050405020304" pitchFamily="18" charset="0"/>
            </a:endParaRPr>
          </a:p>
          <a:p>
            <a:pPr algn="just"/>
            <a:r>
              <a:rPr lang="bg-BG" sz="1100" dirty="0" smtClean="0">
                <a:latin typeface="Helen Bg Light" panose="02000003080000020004" pitchFamily="50" charset="-52"/>
                <a:ea typeface="Times New Roman" panose="02020603050405020304" pitchFamily="18" charset="0"/>
                <a:cs typeface="Times New Roman" panose="02020603050405020304" pitchFamily="18" charset="0"/>
              </a:rPr>
              <a:t>Подготовка на практически наръчници по отделните обучителни теми</a:t>
            </a:r>
          </a:p>
          <a:p>
            <a:pPr marL="171450" indent="-171450">
              <a:buFontTx/>
              <a:buChar char="-"/>
            </a:pPr>
            <a:endParaRPr lang="bg-BG" sz="11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884615" y="9428585"/>
            <a:ext cx="2971800" cy="498055"/>
          </a:xfrm>
          <a:prstGeom prst="rect">
            <a:avLst/>
          </a:prstGeom>
        </p:spPr>
        <p:txBody>
          <a:bodyPr/>
          <a:lstStyle/>
          <a:p>
            <a:fld id="{73CD82D0-6EB2-4E20-A8A4-B605118B416C}" type="slidenum">
              <a:rPr lang="bg-BG" smtClean="0"/>
              <a:t>8</a:t>
            </a:fld>
            <a:endParaRPr lang="bg-BG"/>
          </a:p>
        </p:txBody>
      </p:sp>
      <p:sp>
        <p:nvSpPr>
          <p:cNvPr id="5" name="Date Placeholder 4"/>
          <p:cNvSpPr>
            <a:spLocks noGrp="1"/>
          </p:cNvSpPr>
          <p:nvPr>
            <p:ph type="dt" idx="11"/>
          </p:nvPr>
        </p:nvSpPr>
        <p:spPr>
          <a:xfrm>
            <a:off x="3884615" y="1"/>
            <a:ext cx="2971800" cy="498056"/>
          </a:xfrm>
          <a:prstGeom prst="rect">
            <a:avLst/>
          </a:prstGeom>
        </p:spPr>
        <p:txBody>
          <a:bodyPr/>
          <a:lstStyle/>
          <a:p>
            <a:endParaRPr lang="bg-BG"/>
          </a:p>
        </p:txBody>
      </p:sp>
    </p:spTree>
    <p:extLst>
      <p:ext uri="{BB962C8B-B14F-4D97-AF65-F5344CB8AC3E}">
        <p14:creationId xmlns:p14="http://schemas.microsoft.com/office/powerpoint/2010/main" val="329257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282575"/>
            <a:ext cx="3971925" cy="2808288"/>
          </a:xfrm>
        </p:spPr>
      </p:sp>
      <p:sp>
        <p:nvSpPr>
          <p:cNvPr id="3" name="Notes Placeholder 2"/>
          <p:cNvSpPr>
            <a:spLocks noGrp="1"/>
          </p:cNvSpPr>
          <p:nvPr>
            <p:ph type="body" idx="1"/>
          </p:nvPr>
        </p:nvSpPr>
        <p:spPr/>
        <p:txBody>
          <a:bodyPr/>
          <a:lstStyle/>
          <a:p>
            <a:endParaRPr lang="bg-BG" sz="1100" b="0" baseline="0" dirty="0" smtClean="0">
              <a:latin typeface="Times New Roman" panose="02020603050405020304" pitchFamily="18" charset="0"/>
              <a:cs typeface="Times New Roman" panose="02020603050405020304" pitchFamily="18" charset="0"/>
            </a:endParaRPr>
          </a:p>
          <a:p>
            <a:r>
              <a:rPr lang="bg-BG" sz="1100" b="0" baseline="0" dirty="0" smtClean="0">
                <a:latin typeface="Times New Roman" panose="02020603050405020304" pitchFamily="18" charset="0"/>
                <a:cs typeface="Times New Roman" panose="02020603050405020304" pitchFamily="18" charset="0"/>
              </a:rPr>
              <a:t>  </a:t>
            </a:r>
            <a:endParaRPr lang="bg-BG" sz="11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884615" y="9428585"/>
            <a:ext cx="2971800" cy="498055"/>
          </a:xfrm>
          <a:prstGeom prst="rect">
            <a:avLst/>
          </a:prstGeom>
        </p:spPr>
        <p:txBody>
          <a:bodyPr/>
          <a:lstStyle/>
          <a:p>
            <a:fld id="{73CD82D0-6EB2-4E20-A8A4-B605118B416C}" type="slidenum">
              <a:rPr lang="bg-BG" smtClean="0">
                <a:solidFill>
                  <a:prstClr val="black"/>
                </a:solidFill>
              </a:rPr>
              <a:pPr/>
              <a:t>9</a:t>
            </a:fld>
            <a:endParaRPr lang="bg-BG">
              <a:solidFill>
                <a:prstClr val="black"/>
              </a:solidFill>
            </a:endParaRPr>
          </a:p>
        </p:txBody>
      </p:sp>
      <p:sp>
        <p:nvSpPr>
          <p:cNvPr id="5" name="Date Placeholder 4"/>
          <p:cNvSpPr>
            <a:spLocks noGrp="1"/>
          </p:cNvSpPr>
          <p:nvPr>
            <p:ph type="dt" idx="11"/>
          </p:nvPr>
        </p:nvSpPr>
        <p:spPr>
          <a:xfrm>
            <a:off x="3884615" y="1"/>
            <a:ext cx="2971800" cy="498056"/>
          </a:xfrm>
          <a:prstGeom prst="rect">
            <a:avLst/>
          </a:prstGeom>
        </p:spPr>
        <p:txBody>
          <a:bodyPr/>
          <a:lstStyle/>
          <a:p>
            <a:endParaRPr lang="bg-BG"/>
          </a:p>
        </p:txBody>
      </p:sp>
    </p:spTree>
    <p:extLst>
      <p:ext uri="{BB962C8B-B14F-4D97-AF65-F5344CB8AC3E}">
        <p14:creationId xmlns:p14="http://schemas.microsoft.com/office/powerpoint/2010/main" val="111687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bg-BG"/>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20EB2ECA-889B-4478-A9C7-4BABDEE1931F}" type="datetimeFigureOut">
              <a:rPr lang="bg-BG"/>
              <a:pPr>
                <a:defRPr/>
              </a:pPr>
              <a:t>28.11.2018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D32385D1-0587-4E42-A440-498DF666C910}" type="slidenum">
              <a:rPr lang="bg-BG" altLang="bg-BG"/>
              <a:pPr>
                <a:defRPr/>
              </a:pPr>
              <a:t>‹#›</a:t>
            </a:fld>
            <a:endParaRPr lang="bg-BG" altLang="bg-BG"/>
          </a:p>
        </p:txBody>
      </p:sp>
    </p:spTree>
    <p:extLst>
      <p:ext uri="{BB962C8B-B14F-4D97-AF65-F5344CB8AC3E}">
        <p14:creationId xmlns:p14="http://schemas.microsoft.com/office/powerpoint/2010/main" val="117104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547D9268-31FA-4EAC-9F5F-575E3CDB562B}" type="datetimeFigureOut">
              <a:rPr lang="bg-BG"/>
              <a:pPr>
                <a:defRPr/>
              </a:pPr>
              <a:t>28.11.2018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9DA137A6-5692-467C-B89F-ABADA3938763}" type="slidenum">
              <a:rPr lang="bg-BG" altLang="bg-BG"/>
              <a:pPr>
                <a:defRPr/>
              </a:pPr>
              <a:t>‹#›</a:t>
            </a:fld>
            <a:endParaRPr lang="bg-BG" altLang="bg-BG"/>
          </a:p>
        </p:txBody>
      </p:sp>
    </p:spTree>
    <p:extLst>
      <p:ext uri="{BB962C8B-B14F-4D97-AF65-F5344CB8AC3E}">
        <p14:creationId xmlns:p14="http://schemas.microsoft.com/office/powerpoint/2010/main" val="81314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112" y="334306"/>
            <a:ext cx="2812588" cy="711318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25639" y="334306"/>
            <a:ext cx="8263250" cy="711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3C0E0774-194E-4EBE-88C6-570BAA896AD8}" type="datetimeFigureOut">
              <a:rPr lang="bg-BG"/>
              <a:pPr>
                <a:defRPr/>
              </a:pPr>
              <a:t>28.11.2018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625F88AE-367F-4510-8CB0-27135BADF218}" type="slidenum">
              <a:rPr lang="bg-BG" altLang="bg-BG"/>
              <a:pPr>
                <a:defRPr/>
              </a:pPr>
              <a:t>‹#›</a:t>
            </a:fld>
            <a:endParaRPr lang="bg-BG" altLang="bg-BG"/>
          </a:p>
        </p:txBody>
      </p:sp>
    </p:spTree>
    <p:extLst>
      <p:ext uri="{BB962C8B-B14F-4D97-AF65-F5344CB8AC3E}">
        <p14:creationId xmlns:p14="http://schemas.microsoft.com/office/powerpoint/2010/main" val="93760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75E7D585-153A-4BBB-9EC4-A87D751F51E4}" type="datetimeFigureOut">
              <a:rPr lang="bg-BG"/>
              <a:pPr>
                <a:defRPr/>
              </a:pPr>
              <a:t>28.11.2018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2CF2F3A9-1B46-434F-8E59-897FD3775297}" type="slidenum">
              <a:rPr lang="bg-BG" altLang="bg-BG"/>
              <a:pPr>
                <a:defRPr/>
              </a:pPr>
              <a:t>‹#›</a:t>
            </a:fld>
            <a:endParaRPr lang="bg-BG" altLang="bg-BG"/>
          </a:p>
        </p:txBody>
      </p:sp>
    </p:spTree>
    <p:extLst>
      <p:ext uri="{BB962C8B-B14F-4D97-AF65-F5344CB8AC3E}">
        <p14:creationId xmlns:p14="http://schemas.microsoft.com/office/powerpoint/2010/main" val="221238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bg-BG"/>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1B4106-156D-4D39-B0C1-B20606E3348F}" type="datetimeFigureOut">
              <a:rPr lang="bg-BG"/>
              <a:pPr>
                <a:defRPr/>
              </a:pPr>
              <a:t>28.11.2018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ED6E4981-F0FB-4CDB-A5F9-663227D1C4EC}" type="slidenum">
              <a:rPr lang="bg-BG" altLang="bg-BG"/>
              <a:pPr>
                <a:defRPr/>
              </a:pPr>
              <a:t>‹#›</a:t>
            </a:fld>
            <a:endParaRPr lang="bg-BG" altLang="bg-BG"/>
          </a:p>
        </p:txBody>
      </p:sp>
    </p:spTree>
    <p:extLst>
      <p:ext uri="{BB962C8B-B14F-4D97-AF65-F5344CB8AC3E}">
        <p14:creationId xmlns:p14="http://schemas.microsoft.com/office/powerpoint/2010/main" val="293311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794B6120-4289-48EB-BC69-D31665769C6E}" type="datetimeFigureOut">
              <a:rPr lang="bg-BG"/>
              <a:pPr>
                <a:defRPr/>
              </a:pPr>
              <a:t>28.11.2018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9F06A3C1-1B48-402C-9EF7-B9F96662CA0C}" type="slidenum">
              <a:rPr lang="bg-BG" altLang="bg-BG"/>
              <a:pPr>
                <a:defRPr/>
              </a:pPr>
              <a:t>‹#›</a:t>
            </a:fld>
            <a:endParaRPr lang="bg-BG" altLang="bg-BG"/>
          </a:p>
        </p:txBody>
      </p:sp>
    </p:spTree>
    <p:extLst>
      <p:ext uri="{BB962C8B-B14F-4D97-AF65-F5344CB8AC3E}">
        <p14:creationId xmlns:p14="http://schemas.microsoft.com/office/powerpoint/2010/main" val="302704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FB0BAC7B-E9FA-4A39-9884-2010870FDB3B}" type="datetimeFigureOut">
              <a:rPr lang="bg-BG"/>
              <a:pPr>
                <a:defRPr/>
              </a:pPr>
              <a:t>28.11.2018 г.</a:t>
            </a:fld>
            <a:endParaRPr lang="bg-BG"/>
          </a:p>
        </p:txBody>
      </p:sp>
      <p:sp>
        <p:nvSpPr>
          <p:cNvPr id="8" name="Footer Placeholder 4"/>
          <p:cNvSpPr>
            <a:spLocks noGrp="1"/>
          </p:cNvSpPr>
          <p:nvPr>
            <p:ph type="ftr" sz="quarter" idx="11"/>
          </p:nvPr>
        </p:nvSpPr>
        <p:spPr/>
        <p:txBody>
          <a:bodyPr/>
          <a:lstStyle>
            <a:lvl1pPr>
              <a:defRPr/>
            </a:lvl1pPr>
          </a:lstStyle>
          <a:p>
            <a:pPr>
              <a:defRPr/>
            </a:pPr>
            <a:endParaRPr lang="bg-BG"/>
          </a:p>
        </p:txBody>
      </p:sp>
      <p:sp>
        <p:nvSpPr>
          <p:cNvPr id="9" name="Slide Number Placeholder 5"/>
          <p:cNvSpPr>
            <a:spLocks noGrp="1"/>
          </p:cNvSpPr>
          <p:nvPr>
            <p:ph type="sldNum" sz="quarter" idx="12"/>
          </p:nvPr>
        </p:nvSpPr>
        <p:spPr/>
        <p:txBody>
          <a:bodyPr/>
          <a:lstStyle>
            <a:lvl1pPr>
              <a:defRPr/>
            </a:lvl1pPr>
          </a:lstStyle>
          <a:p>
            <a:pPr>
              <a:defRPr/>
            </a:pPr>
            <a:fld id="{5A6D9F89-6A30-40E0-B366-B02E0DB944F7}" type="slidenum">
              <a:rPr lang="bg-BG" altLang="bg-BG"/>
              <a:pPr>
                <a:defRPr/>
              </a:pPr>
              <a:t>‹#›</a:t>
            </a:fld>
            <a:endParaRPr lang="bg-BG" altLang="bg-BG"/>
          </a:p>
        </p:txBody>
      </p:sp>
    </p:spTree>
    <p:extLst>
      <p:ext uri="{BB962C8B-B14F-4D97-AF65-F5344CB8AC3E}">
        <p14:creationId xmlns:p14="http://schemas.microsoft.com/office/powerpoint/2010/main" val="68685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98BFA1EA-7309-45B8-B2A0-8AB943812CDA}" type="datetimeFigureOut">
              <a:rPr lang="bg-BG"/>
              <a:pPr>
                <a:defRPr/>
              </a:pPr>
              <a:t>28.11.2018 г.</a:t>
            </a:fld>
            <a:endParaRPr lang="bg-BG"/>
          </a:p>
        </p:txBody>
      </p:sp>
      <p:sp>
        <p:nvSpPr>
          <p:cNvPr id="4" name="Footer Placeholder 4"/>
          <p:cNvSpPr>
            <a:spLocks noGrp="1"/>
          </p:cNvSpPr>
          <p:nvPr>
            <p:ph type="ftr" sz="quarter" idx="11"/>
          </p:nvPr>
        </p:nvSpPr>
        <p:spPr/>
        <p:txBody>
          <a:bodyPr/>
          <a:lstStyle>
            <a:lvl1pPr>
              <a:defRPr/>
            </a:lvl1pPr>
          </a:lstStyle>
          <a:p>
            <a:pPr>
              <a:defRPr/>
            </a:pPr>
            <a:endParaRPr lang="bg-BG"/>
          </a:p>
        </p:txBody>
      </p:sp>
      <p:sp>
        <p:nvSpPr>
          <p:cNvPr id="5" name="Slide Number Placeholder 5"/>
          <p:cNvSpPr>
            <a:spLocks noGrp="1"/>
          </p:cNvSpPr>
          <p:nvPr>
            <p:ph type="sldNum" sz="quarter" idx="12"/>
          </p:nvPr>
        </p:nvSpPr>
        <p:spPr/>
        <p:txBody>
          <a:bodyPr/>
          <a:lstStyle>
            <a:lvl1pPr>
              <a:defRPr/>
            </a:lvl1pPr>
          </a:lstStyle>
          <a:p>
            <a:pPr>
              <a:defRPr/>
            </a:pPr>
            <a:fld id="{38CB1223-A45D-462A-8B84-F4F37B2DD684}" type="slidenum">
              <a:rPr lang="bg-BG" altLang="bg-BG"/>
              <a:pPr>
                <a:defRPr/>
              </a:pPr>
              <a:t>‹#›</a:t>
            </a:fld>
            <a:endParaRPr lang="bg-BG" altLang="bg-BG"/>
          </a:p>
        </p:txBody>
      </p:sp>
    </p:spTree>
    <p:extLst>
      <p:ext uri="{BB962C8B-B14F-4D97-AF65-F5344CB8AC3E}">
        <p14:creationId xmlns:p14="http://schemas.microsoft.com/office/powerpoint/2010/main" val="33403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B16744-10A5-46B8-A06D-1502AE547F51}" type="datetimeFigureOut">
              <a:rPr lang="bg-BG"/>
              <a:pPr>
                <a:defRPr/>
              </a:pPr>
              <a:t>28.11.2018 г.</a:t>
            </a:fld>
            <a:endParaRPr lang="bg-BG"/>
          </a:p>
        </p:txBody>
      </p:sp>
      <p:sp>
        <p:nvSpPr>
          <p:cNvPr id="3" name="Footer Placeholder 4"/>
          <p:cNvSpPr>
            <a:spLocks noGrp="1"/>
          </p:cNvSpPr>
          <p:nvPr>
            <p:ph type="ftr" sz="quarter" idx="11"/>
          </p:nvPr>
        </p:nvSpPr>
        <p:spPr/>
        <p:txBody>
          <a:bodyPr/>
          <a:lstStyle>
            <a:lvl1pPr>
              <a:defRPr/>
            </a:lvl1pPr>
          </a:lstStyle>
          <a:p>
            <a:pPr>
              <a:defRPr/>
            </a:pPr>
            <a:endParaRPr lang="bg-BG"/>
          </a:p>
        </p:txBody>
      </p:sp>
      <p:sp>
        <p:nvSpPr>
          <p:cNvPr id="4" name="Slide Number Placeholder 5"/>
          <p:cNvSpPr>
            <a:spLocks noGrp="1"/>
          </p:cNvSpPr>
          <p:nvPr>
            <p:ph type="sldNum" sz="quarter" idx="12"/>
          </p:nvPr>
        </p:nvSpPr>
        <p:spPr/>
        <p:txBody>
          <a:bodyPr/>
          <a:lstStyle>
            <a:lvl1pPr>
              <a:defRPr/>
            </a:lvl1pPr>
          </a:lstStyle>
          <a:p>
            <a:pPr>
              <a:defRPr/>
            </a:pPr>
            <a:fld id="{924E9AD5-27DB-47CF-A293-3DE4711B7CF8}" type="slidenum">
              <a:rPr lang="bg-BG" altLang="bg-BG"/>
              <a:pPr>
                <a:defRPr/>
              </a:pPr>
              <a:t>‹#›</a:t>
            </a:fld>
            <a:endParaRPr lang="bg-BG" altLang="bg-BG"/>
          </a:p>
        </p:txBody>
      </p:sp>
    </p:spTree>
    <p:extLst>
      <p:ext uri="{BB962C8B-B14F-4D97-AF65-F5344CB8AC3E}">
        <p14:creationId xmlns:p14="http://schemas.microsoft.com/office/powerpoint/2010/main" val="278745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300" b="1"/>
            </a:lvl1pPr>
          </a:lstStyle>
          <a:p>
            <a:r>
              <a:rPr lang="en-US" smtClean="0"/>
              <a:t>Click to edit Master title style</a:t>
            </a:r>
            <a:endParaRPr lang="bg-BG"/>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3682C-9CB7-4B9C-9F1E-AF29835819A2}" type="datetimeFigureOut">
              <a:rPr lang="bg-BG"/>
              <a:pPr>
                <a:defRPr/>
              </a:pPr>
              <a:t>28.11.2018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737979FD-B271-4C16-8024-793B7659EA70}" type="slidenum">
              <a:rPr lang="bg-BG" altLang="bg-BG"/>
              <a:pPr>
                <a:defRPr/>
              </a:pPr>
              <a:t>‹#›</a:t>
            </a:fld>
            <a:endParaRPr lang="bg-BG" altLang="bg-BG"/>
          </a:p>
        </p:txBody>
      </p:sp>
    </p:spTree>
    <p:extLst>
      <p:ext uri="{BB962C8B-B14F-4D97-AF65-F5344CB8AC3E}">
        <p14:creationId xmlns:p14="http://schemas.microsoft.com/office/powerpoint/2010/main" val="150141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bg-BG"/>
          </a:p>
        </p:txBody>
      </p:sp>
      <p:sp>
        <p:nvSpPr>
          <p:cNvPr id="3" name="Picture Placeholder 2"/>
          <p:cNvSpPr>
            <a:spLocks noGrp="1"/>
          </p:cNvSpPr>
          <p:nvPr>
            <p:ph type="pic" idx="1"/>
          </p:nvPr>
        </p:nvSpPr>
        <p:spPr>
          <a:xfrm>
            <a:off x="2095981" y="675613"/>
            <a:ext cx="6416040" cy="4536758"/>
          </a:xfrm>
        </p:spPr>
        <p:txBody>
          <a:bodyPr rtlCol="0">
            <a:normAutofit/>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pPr lvl="0"/>
            <a:endParaRPr lang="bg-BG" noProof="0" smtClean="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2E8D72-249B-46D6-BB41-7ED0E3DA2278}" type="datetimeFigureOut">
              <a:rPr lang="bg-BG"/>
              <a:pPr>
                <a:defRPr/>
              </a:pPr>
              <a:t>28.11.2018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AC21905A-5D22-45A7-906B-6BD7362FFE34}" type="slidenum">
              <a:rPr lang="bg-BG" altLang="bg-BG"/>
              <a:pPr>
                <a:defRPr/>
              </a:pPr>
              <a:t>‹#›</a:t>
            </a:fld>
            <a:endParaRPr lang="bg-BG" altLang="bg-BG"/>
          </a:p>
        </p:txBody>
      </p:sp>
    </p:spTree>
    <p:extLst>
      <p:ext uri="{BB962C8B-B14F-4D97-AF65-F5344CB8AC3E}">
        <p14:creationId xmlns:p14="http://schemas.microsoft.com/office/powerpoint/2010/main" val="388301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23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en-US" altLang="bg-BG" smtClean="0"/>
              <a:t>Click to edit Master title style</a:t>
            </a:r>
            <a:endParaRPr lang="bg-BG" altLang="bg-BG" smtClean="0"/>
          </a:p>
        </p:txBody>
      </p:sp>
      <p:sp>
        <p:nvSpPr>
          <p:cNvPr id="1027" name="Text Placeholder 2"/>
          <p:cNvSpPr>
            <a:spLocks noGrp="1"/>
          </p:cNvSpPr>
          <p:nvPr>
            <p:ph type="body" idx="1"/>
          </p:nvPr>
        </p:nvSpPr>
        <p:spPr bwMode="auto">
          <a:xfrm>
            <a:off x="534988" y="1763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endParaRPr lang="bg-BG" altLang="bg-BG" smtClean="0"/>
          </a:p>
        </p:txBody>
      </p:sp>
      <p:sp>
        <p:nvSpPr>
          <p:cNvPr id="4" name="Date Placeholder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056" eaLnBrk="1" fontAlgn="auto" hangingPunct="1">
              <a:spcBef>
                <a:spcPts val="0"/>
              </a:spcBef>
              <a:spcAft>
                <a:spcPts val="0"/>
              </a:spcAft>
              <a:defRPr sz="1400">
                <a:solidFill>
                  <a:schemeClr val="tx1">
                    <a:tint val="75000"/>
                  </a:schemeClr>
                </a:solidFill>
                <a:latin typeface="+mn-lt"/>
              </a:defRPr>
            </a:lvl1pPr>
          </a:lstStyle>
          <a:p>
            <a:pPr>
              <a:defRPr/>
            </a:pPr>
            <a:fld id="{2718518A-63D9-4465-8EB3-1A07626D2C52}" type="datetimeFigureOut">
              <a:rPr lang="bg-BG"/>
              <a:pPr>
                <a:defRPr/>
              </a:pPr>
              <a:t>28.11.2018 г.</a:t>
            </a:fld>
            <a:endParaRPr lang="bg-BG"/>
          </a:p>
        </p:txBody>
      </p:sp>
      <p:sp>
        <p:nvSpPr>
          <p:cNvPr id="5" name="Footer Placeholder 4"/>
          <p:cNvSpPr>
            <a:spLocks noGrp="1"/>
          </p:cNvSpPr>
          <p:nvPr>
            <p:ph type="ftr" sz="quarter" idx="3"/>
          </p:nvPr>
        </p:nvSpPr>
        <p:spPr>
          <a:xfrm>
            <a:off x="3652838" y="7008813"/>
            <a:ext cx="3387725" cy="401637"/>
          </a:xfrm>
          <a:prstGeom prst="rect">
            <a:avLst/>
          </a:prstGeom>
        </p:spPr>
        <p:txBody>
          <a:bodyPr vert="horz" lIns="104306" tIns="52153" rIns="104306" bIns="52153" rtlCol="0" anchor="ctr"/>
          <a:lstStyle>
            <a:lvl1pPr algn="ctr" defTabSz="1043056" eaLnBrk="1" fontAlgn="auto" hangingPunct="1">
              <a:spcBef>
                <a:spcPts val="0"/>
              </a:spcBef>
              <a:spcAft>
                <a:spcPts val="0"/>
              </a:spcAft>
              <a:defRPr sz="1400">
                <a:solidFill>
                  <a:schemeClr val="tx1">
                    <a:tint val="75000"/>
                  </a:schemeClr>
                </a:solidFill>
                <a:latin typeface="+mn-lt"/>
              </a:defRPr>
            </a:lvl1pPr>
          </a:lstStyle>
          <a:p>
            <a:pPr>
              <a:defRPr/>
            </a:pPr>
            <a:endParaRPr lang="bg-BG"/>
          </a:p>
        </p:txBody>
      </p:sp>
      <p:sp>
        <p:nvSpPr>
          <p:cNvPr id="6" name="Slide Number Placeholder 5"/>
          <p:cNvSpPr>
            <a:spLocks noGrp="1"/>
          </p:cNvSpPr>
          <p:nvPr>
            <p:ph type="sldNum" sz="quarter" idx="4"/>
          </p:nvPr>
        </p:nvSpPr>
        <p:spPr>
          <a:xfrm>
            <a:off x="7662863" y="7008813"/>
            <a:ext cx="2495550" cy="401637"/>
          </a:xfrm>
          <a:prstGeom prst="rect">
            <a:avLst/>
          </a:prstGeom>
        </p:spPr>
        <p:txBody>
          <a:bodyPr vert="horz" wrap="square" lIns="104306" tIns="52153" rIns="104306" bIns="52153" numCol="1" anchor="ctr" anchorCtr="0" compatLnSpc="1">
            <a:prstTxWarp prst="textNoShape">
              <a:avLst/>
            </a:prstTxWarp>
          </a:bodyPr>
          <a:lstStyle>
            <a:lvl1pPr algn="r" eaLnBrk="1" hangingPunct="1">
              <a:defRPr sz="1400" smtClean="0">
                <a:solidFill>
                  <a:srgbClr val="898989"/>
                </a:solidFill>
              </a:defRPr>
            </a:lvl1pPr>
          </a:lstStyle>
          <a:p>
            <a:pPr>
              <a:defRPr/>
            </a:pPr>
            <a:fld id="{196F7FC9-844A-4DC7-BA49-1AD8FC4EC4C8}"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itchFamily="34" charset="0"/>
        </a:defRPr>
      </a:lvl2pPr>
      <a:lvl3pPr algn="ctr" defTabSz="1042988" rtl="0" eaLnBrk="0" fontAlgn="base" hangingPunct="0">
        <a:spcBef>
          <a:spcPct val="0"/>
        </a:spcBef>
        <a:spcAft>
          <a:spcPct val="0"/>
        </a:spcAft>
        <a:defRPr sz="5000">
          <a:solidFill>
            <a:schemeClr val="tx1"/>
          </a:solidFill>
          <a:latin typeface="Calibri" pitchFamily="34" charset="0"/>
        </a:defRPr>
      </a:lvl3pPr>
      <a:lvl4pPr algn="ctr" defTabSz="1042988" rtl="0" eaLnBrk="0" fontAlgn="base" hangingPunct="0">
        <a:spcBef>
          <a:spcPct val="0"/>
        </a:spcBef>
        <a:spcAft>
          <a:spcPct val="0"/>
        </a:spcAft>
        <a:defRPr sz="5000">
          <a:solidFill>
            <a:schemeClr val="tx1"/>
          </a:solidFill>
          <a:latin typeface="Calibri" pitchFamily="34" charset="0"/>
        </a:defRPr>
      </a:lvl4pPr>
      <a:lvl5pPr algn="ctr" defTabSz="1042988" rtl="0" eaLnBrk="0" fontAlgn="base" hangingPunct="0">
        <a:spcBef>
          <a:spcPct val="0"/>
        </a:spcBef>
        <a:spcAft>
          <a:spcPct val="0"/>
        </a:spcAft>
        <a:defRPr sz="5000">
          <a:solidFill>
            <a:schemeClr val="tx1"/>
          </a:solidFill>
          <a:latin typeface="Calibri" pitchFamily="34" charset="0"/>
        </a:defRPr>
      </a:lvl5pPr>
      <a:lvl6pPr marL="457200" algn="ctr" defTabSz="1042988" rtl="0" fontAlgn="base">
        <a:spcBef>
          <a:spcPct val="0"/>
        </a:spcBef>
        <a:spcAft>
          <a:spcPct val="0"/>
        </a:spcAft>
        <a:defRPr sz="5000">
          <a:solidFill>
            <a:schemeClr val="tx1"/>
          </a:solidFill>
          <a:latin typeface="Calibri" pitchFamily="34" charset="0"/>
        </a:defRPr>
      </a:lvl6pPr>
      <a:lvl7pPr marL="914400" algn="ctr" defTabSz="1042988" rtl="0" fontAlgn="base">
        <a:spcBef>
          <a:spcPct val="0"/>
        </a:spcBef>
        <a:spcAft>
          <a:spcPct val="0"/>
        </a:spcAft>
        <a:defRPr sz="5000">
          <a:solidFill>
            <a:schemeClr val="tx1"/>
          </a:solidFill>
          <a:latin typeface="Calibri" pitchFamily="34" charset="0"/>
        </a:defRPr>
      </a:lvl7pPr>
      <a:lvl8pPr marL="1371600" algn="ctr" defTabSz="1042988" rtl="0" fontAlgn="base">
        <a:spcBef>
          <a:spcPct val="0"/>
        </a:spcBef>
        <a:spcAft>
          <a:spcPct val="0"/>
        </a:spcAft>
        <a:defRPr sz="5000">
          <a:solidFill>
            <a:schemeClr val="tx1"/>
          </a:solidFill>
          <a:latin typeface="Calibri" pitchFamily="34" charset="0"/>
        </a:defRPr>
      </a:lvl8pPr>
      <a:lvl9pPr marL="1828800" algn="ctr" defTabSz="1042988" rtl="0" fontAlgn="base">
        <a:spcBef>
          <a:spcPct val="0"/>
        </a:spcBef>
        <a:spcAft>
          <a:spcPct val="0"/>
        </a:spcAft>
        <a:defRPr sz="50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bg-BG"/>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8"/>
          <p:cNvGrpSpPr>
            <a:grpSpLocks/>
          </p:cNvGrpSpPr>
          <p:nvPr/>
        </p:nvGrpSpPr>
        <p:grpSpPr bwMode="auto">
          <a:xfrm>
            <a:off x="0" y="2379663"/>
            <a:ext cx="10675292" cy="4124325"/>
            <a:chOff x="0" y="1116335"/>
            <a:chExt cx="9150354" cy="3384376"/>
          </a:xfrm>
        </p:grpSpPr>
        <p:pic>
          <p:nvPicPr>
            <p:cNvPr id="2057" name="Picture 1"/>
            <p:cNvPicPr>
              <a:picLocks noChangeAspect="1"/>
            </p:cNvPicPr>
            <p:nvPr/>
          </p:nvPicPr>
          <p:blipFill rotWithShape="1">
            <a:blip r:embed="rId3">
              <a:extLst>
                <a:ext uri="{28A0092B-C50C-407E-A947-70E740481C1C}">
                  <a14:useLocalDpi xmlns:a14="http://schemas.microsoft.com/office/drawing/2010/main" val="0"/>
                </a:ext>
              </a:extLst>
            </a:blip>
            <a:srcRect l="1904" t="4288" r="15789" b="65269"/>
            <a:stretch/>
          </p:blipFill>
          <p:spPr bwMode="auto">
            <a:xfrm>
              <a:off x="0" y="1116335"/>
              <a:ext cx="915035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07719" y="2620488"/>
              <a:ext cx="3835819" cy="429349"/>
            </a:xfrm>
            <a:prstGeom prst="rect">
              <a:avLst/>
            </a:prstGeom>
            <a:noFill/>
          </p:spPr>
          <p:txBody>
            <a:bodyPr wrap="none">
              <a:spAutoFit/>
            </a:bodyPr>
            <a:lstStyle/>
            <a:p>
              <a:pPr eaLnBrk="1" hangingPunct="1"/>
              <a:r>
                <a:rPr lang="bg-BG" altLang="bg-BG" sz="2800" dirty="0">
                  <a:solidFill>
                    <a:srgbClr val="7F7F7F"/>
                  </a:solidFill>
                  <a:latin typeface="Helen Bg" panose="020B0800050000020004" pitchFamily="34" charset="-52"/>
                </a:rPr>
                <a:t>ИЗПЪЛНЕНИЕ И НАПРЕДЪК </a:t>
              </a:r>
            </a:p>
          </p:txBody>
        </p:sp>
        <p:sp>
          <p:nvSpPr>
            <p:cNvPr id="16" name="TextBox 15"/>
            <p:cNvSpPr txBox="1"/>
            <p:nvPr/>
          </p:nvSpPr>
          <p:spPr>
            <a:xfrm>
              <a:off x="1606132" y="3077474"/>
              <a:ext cx="3754423" cy="429349"/>
            </a:xfrm>
            <a:prstGeom prst="rect">
              <a:avLst/>
            </a:prstGeom>
            <a:noFill/>
          </p:spPr>
          <p:txBody>
            <a:bodyPr wrap="none">
              <a:spAutoFit/>
            </a:bodyPr>
            <a:lstStyle/>
            <a:p>
              <a:pPr eaLnBrk="1" hangingPunct="1"/>
              <a:r>
                <a:rPr lang="bg-BG" altLang="bg-BG" sz="2800" dirty="0" smtClean="0">
                  <a:solidFill>
                    <a:srgbClr val="7F7F7F"/>
                  </a:solidFill>
                  <a:latin typeface="Helen Bg" panose="020B0800050000020004" pitchFamily="34" charset="-52"/>
                </a:rPr>
                <a:t>ОП </a:t>
              </a:r>
              <a:r>
                <a:rPr lang="bg-BG" altLang="bg-BG" sz="2000" dirty="0" smtClean="0">
                  <a:solidFill>
                    <a:srgbClr val="7F7F7F"/>
                  </a:solidFill>
                  <a:latin typeface="Helen Bg" panose="020B0800050000020004" pitchFamily="34" charset="-52"/>
                </a:rPr>
                <a:t>„</a:t>
              </a:r>
              <a:r>
                <a:rPr lang="bg-BG" altLang="bg-BG" sz="2800" dirty="0" smtClean="0">
                  <a:solidFill>
                    <a:srgbClr val="7F7F7F"/>
                  </a:solidFill>
                  <a:latin typeface="Helen Bg" panose="020B0800050000020004" pitchFamily="34" charset="-52"/>
                </a:rPr>
                <a:t>ДОБРО УПРАВЛЕНИЕ</a:t>
              </a:r>
              <a:r>
                <a:rPr lang="bg-BG" altLang="bg-BG" sz="2400" dirty="0" smtClean="0">
                  <a:solidFill>
                    <a:srgbClr val="7F7F7F"/>
                  </a:solidFill>
                  <a:latin typeface="Helen Bg" panose="020B0800050000020004" pitchFamily="34" charset="-52"/>
                </a:rPr>
                <a:t>“</a:t>
              </a:r>
            </a:p>
          </p:txBody>
        </p:sp>
      </p:grpSp>
      <p:pic>
        <p:nvPicPr>
          <p:cNvPr id="205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6638925"/>
            <a:ext cx="12493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9751" y="6539706"/>
            <a:ext cx="15462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 Same Side Corner Rectangle 12"/>
          <p:cNvSpPr/>
          <p:nvPr/>
        </p:nvSpPr>
        <p:spPr>
          <a:xfrm rot="10800000">
            <a:off x="1746300" y="-1"/>
            <a:ext cx="4629676" cy="2290763"/>
          </a:xfrm>
          <a:prstGeom prst="round2SameRect">
            <a:avLst/>
          </a:prstGeom>
          <a:solidFill>
            <a:srgbClr val="6784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bg-BG"/>
          </a:p>
        </p:txBody>
      </p:sp>
      <p:sp>
        <p:nvSpPr>
          <p:cNvPr id="2055" name="TextBox 22"/>
          <p:cNvSpPr txBox="1">
            <a:spLocks noChangeArrowheads="1"/>
          </p:cNvSpPr>
          <p:nvPr/>
        </p:nvSpPr>
        <p:spPr bwMode="auto">
          <a:xfrm>
            <a:off x="1818308" y="974523"/>
            <a:ext cx="4453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sz="2800" dirty="0" smtClean="0">
                <a:solidFill>
                  <a:schemeClr val="bg1"/>
                </a:solidFill>
                <a:latin typeface="Helen Bg" panose="020B0800050000020004" pitchFamily="34" charset="-52"/>
              </a:rPr>
              <a:t>ОП „ДОБРО УПРАВЛЕНИЕ“</a:t>
            </a:r>
            <a:endParaRPr lang="bg-BG" altLang="bg-BG" sz="2800" dirty="0">
              <a:solidFill>
                <a:schemeClr val="bg1"/>
              </a:solidFill>
              <a:latin typeface="Helen Bg" panose="020B0800050000020004" pitchFamily="34" charset="-52"/>
            </a:endParaRPr>
          </a:p>
        </p:txBody>
      </p:sp>
      <p:sp>
        <p:nvSpPr>
          <p:cNvPr id="27" name="Round Same Side Corner Rectangle 26"/>
          <p:cNvSpPr/>
          <p:nvPr/>
        </p:nvSpPr>
        <p:spPr>
          <a:xfrm>
            <a:off x="1744663" y="7164388"/>
            <a:ext cx="4631313" cy="396875"/>
          </a:xfrm>
          <a:prstGeom prst="round2SameRect">
            <a:avLst/>
          </a:prstGeom>
          <a:solidFill>
            <a:srgbClr val="6784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bg-BG"/>
          </a:p>
        </p:txBody>
      </p:sp>
    </p:spTree>
    <p:extLst>
      <p:ext uri="{BB962C8B-B14F-4D97-AF65-F5344CB8AC3E}">
        <p14:creationId xmlns:p14="http://schemas.microsoft.com/office/powerpoint/2010/main" val="3479778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8" y="113293"/>
            <a:ext cx="10173660"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solidFill>
                <a:prstClr val="white"/>
              </a:solidFill>
            </a:endParaRPr>
          </a:p>
        </p:txBody>
      </p:sp>
      <p:sp>
        <p:nvSpPr>
          <p:cNvPr id="18" name="TextBox 16"/>
          <p:cNvSpPr txBox="1">
            <a:spLocks noChangeArrowheads="1"/>
          </p:cNvSpPr>
          <p:nvPr/>
        </p:nvSpPr>
        <p:spPr bwMode="auto">
          <a:xfrm>
            <a:off x="317878" y="180232"/>
            <a:ext cx="10271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bg-BG" altLang="bg-BG" sz="2400" dirty="0">
                <a:solidFill>
                  <a:prstClr val="white"/>
                </a:solidFill>
                <a:latin typeface="Helen Bg Light" panose="02000003080000020004" pitchFamily="50" charset="-52"/>
              </a:rPr>
              <a:t>ПРОГНОЗА ЗА ПОСТИГАНЕТО НА </a:t>
            </a:r>
            <a:r>
              <a:rPr lang="bg-BG" altLang="bg-BG" sz="2400" b="1" dirty="0">
                <a:solidFill>
                  <a:prstClr val="white"/>
                </a:solidFill>
                <a:latin typeface="Helen Bg" panose="020B0800050000020004" pitchFamily="34" charset="-52"/>
              </a:rPr>
              <a:t>РАМКАТА ЗА ИЗПЪЛНЕНИЕ ЗА 2018   </a:t>
            </a:r>
          </a:p>
          <a:p>
            <a:pPr algn="just" eaLnBrk="1" hangingPunct="1"/>
            <a:r>
              <a:rPr lang="bg-BG" altLang="bg-BG" sz="2400" b="1" dirty="0" smtClean="0">
                <a:solidFill>
                  <a:prstClr val="white"/>
                </a:solidFill>
                <a:latin typeface="Helen Bg" panose="020B0800050000020004" pitchFamily="34" charset="-52"/>
              </a:rPr>
              <a:t>ПО1</a:t>
            </a:r>
            <a:endParaRPr lang="bg-BG" altLang="bg-BG" sz="2400" dirty="0">
              <a:solidFill>
                <a:prstClr val="white"/>
              </a:solidFill>
              <a:latin typeface="Helen Bg Light" panose="02000003080000020004" pitchFamily="50" charset="-52"/>
            </a:endParaRPr>
          </a:p>
        </p:txBody>
      </p:sp>
      <p:graphicFrame>
        <p:nvGraphicFramePr>
          <p:cNvPr id="8" name="Table 7"/>
          <p:cNvGraphicFramePr>
            <a:graphicFrameLocks noGrp="1"/>
          </p:cNvGraphicFramePr>
          <p:nvPr>
            <p:extLst/>
          </p:nvPr>
        </p:nvGraphicFramePr>
        <p:xfrm>
          <a:off x="450155" y="1055658"/>
          <a:ext cx="9937104" cy="6435418"/>
        </p:xfrm>
        <a:graphic>
          <a:graphicData uri="http://schemas.openxmlformats.org/drawingml/2006/table">
            <a:tbl>
              <a:tblPr firstRow="1" bandRow="1">
                <a:tableStyleId>{F5AB1C69-6EDB-4FF4-983F-18BD219EF322}</a:tableStyleId>
              </a:tblPr>
              <a:tblGrid>
                <a:gridCol w="816942">
                  <a:extLst>
                    <a:ext uri="{9D8B030D-6E8A-4147-A177-3AD203B41FA5}">
                      <a16:colId xmlns:a16="http://schemas.microsoft.com/office/drawing/2014/main" val="1813461122"/>
                    </a:ext>
                  </a:extLst>
                </a:gridCol>
                <a:gridCol w="1763486">
                  <a:extLst>
                    <a:ext uri="{9D8B030D-6E8A-4147-A177-3AD203B41FA5}">
                      <a16:colId xmlns:a16="http://schemas.microsoft.com/office/drawing/2014/main" val="2196417716"/>
                    </a:ext>
                  </a:extLst>
                </a:gridCol>
                <a:gridCol w="1188720">
                  <a:extLst>
                    <a:ext uri="{9D8B030D-6E8A-4147-A177-3AD203B41FA5}">
                      <a16:colId xmlns:a16="http://schemas.microsoft.com/office/drawing/2014/main" val="876465656"/>
                    </a:ext>
                  </a:extLst>
                </a:gridCol>
                <a:gridCol w="1199404">
                  <a:extLst>
                    <a:ext uri="{9D8B030D-6E8A-4147-A177-3AD203B41FA5}">
                      <a16:colId xmlns:a16="http://schemas.microsoft.com/office/drawing/2014/main" val="2100140838"/>
                    </a:ext>
                  </a:extLst>
                </a:gridCol>
                <a:gridCol w="1242138">
                  <a:extLst>
                    <a:ext uri="{9D8B030D-6E8A-4147-A177-3AD203B41FA5}">
                      <a16:colId xmlns:a16="http://schemas.microsoft.com/office/drawing/2014/main" val="1045140177"/>
                    </a:ext>
                  </a:extLst>
                </a:gridCol>
                <a:gridCol w="1242138">
                  <a:extLst>
                    <a:ext uri="{9D8B030D-6E8A-4147-A177-3AD203B41FA5}">
                      <a16:colId xmlns:a16="http://schemas.microsoft.com/office/drawing/2014/main" val="1167820404"/>
                    </a:ext>
                  </a:extLst>
                </a:gridCol>
                <a:gridCol w="1242138">
                  <a:extLst>
                    <a:ext uri="{9D8B030D-6E8A-4147-A177-3AD203B41FA5}">
                      <a16:colId xmlns:a16="http://schemas.microsoft.com/office/drawing/2014/main" val="3956950283"/>
                    </a:ext>
                  </a:extLst>
                </a:gridCol>
                <a:gridCol w="1242138">
                  <a:extLst>
                    <a:ext uri="{9D8B030D-6E8A-4147-A177-3AD203B41FA5}">
                      <a16:colId xmlns:a16="http://schemas.microsoft.com/office/drawing/2014/main" val="2646023564"/>
                    </a:ext>
                  </a:extLst>
                </a:gridCol>
              </a:tblGrid>
              <a:tr h="480559">
                <a:tc rowSpan="2">
                  <a:txBody>
                    <a:bodyPr/>
                    <a:lstStyle/>
                    <a:p>
                      <a:pPr algn="ctr" rtl="0" fontAlgn="ctr"/>
                      <a:r>
                        <a:rPr lang="en-US" sz="1100" u="none" strike="noStrike" dirty="0">
                          <a:effectLst/>
                        </a:rPr>
                        <a:t> </a:t>
                      </a:r>
                      <a:endParaRPr lang="en-US" sz="1100" b="1" i="0" u="none" strike="noStrike" dirty="0">
                        <a:solidFill>
                          <a:srgbClr val="000000"/>
                        </a:solidFill>
                        <a:effectLst/>
                        <a:latin typeface="Helen Bg Light" panose="02000003080000020004" pitchFamily="50" charset="-52"/>
                      </a:endParaRPr>
                    </a:p>
                  </a:txBody>
                  <a:tcPr marL="9525" marR="9525" marT="9525" marB="0" anchor="ctr"/>
                </a:tc>
                <a:tc rowSpan="2">
                  <a:txBody>
                    <a:bodyPr/>
                    <a:lstStyle/>
                    <a:p>
                      <a:pPr algn="ctr" rtl="0" fontAlgn="ctr"/>
                      <a:r>
                        <a:rPr lang="bg-BG" sz="1400" u="none" strike="noStrike" dirty="0">
                          <a:solidFill>
                            <a:schemeClr val="tx1"/>
                          </a:solidFill>
                          <a:effectLst/>
                        </a:rPr>
                        <a:t>Индикатор</a:t>
                      </a:r>
                      <a:endParaRPr lang="bg-BG" sz="1400" b="1" i="0" u="none" strike="noStrike" dirty="0">
                        <a:solidFill>
                          <a:schemeClr val="tx1"/>
                        </a:solidFill>
                        <a:effectLst/>
                        <a:latin typeface="Helen Bg Light" panose="02000003080000020004" pitchFamily="50" charset="-52"/>
                      </a:endParaRPr>
                    </a:p>
                  </a:txBody>
                  <a:tcPr marL="9525" marR="9525" marT="9525" marB="0" anchor="ctr"/>
                </a:tc>
                <a:tc rowSpan="2">
                  <a:txBody>
                    <a:bodyPr/>
                    <a:lstStyle/>
                    <a:p>
                      <a:pPr algn="ctr" rtl="0" fontAlgn="ctr"/>
                      <a:r>
                        <a:rPr lang="bg-BG" sz="1400" u="none" strike="noStrike" dirty="0">
                          <a:solidFill>
                            <a:schemeClr val="tx1"/>
                          </a:solidFill>
                          <a:effectLst/>
                        </a:rPr>
                        <a:t>Целева стойност </a:t>
                      </a:r>
                      <a:br>
                        <a:rPr lang="bg-BG" sz="1400" u="none" strike="noStrike" dirty="0">
                          <a:solidFill>
                            <a:schemeClr val="tx1"/>
                          </a:solidFill>
                          <a:effectLst/>
                        </a:rPr>
                      </a:br>
                      <a:r>
                        <a:rPr lang="bg-BG" sz="1400" u="none" strike="noStrike" dirty="0">
                          <a:solidFill>
                            <a:schemeClr val="tx1"/>
                          </a:solidFill>
                          <a:effectLst/>
                        </a:rPr>
                        <a:t>2018 г.</a:t>
                      </a:r>
                      <a:endParaRPr lang="bg-BG" sz="1400" b="1" i="0" u="none" strike="noStrike" dirty="0">
                        <a:solidFill>
                          <a:schemeClr val="tx1"/>
                        </a:solidFill>
                        <a:effectLst/>
                        <a:latin typeface="Helen Bg Light" panose="02000003080000020004" pitchFamily="50" charset="-52"/>
                      </a:endParaRPr>
                    </a:p>
                  </a:txBody>
                  <a:tcPr marL="9525" marR="9525" marT="9525" marB="0" anchor="ctr"/>
                </a:tc>
                <a:tc rowSpan="2">
                  <a:txBody>
                    <a:bodyPr/>
                    <a:lstStyle/>
                    <a:p>
                      <a:pPr algn="ctr" rtl="0" fontAlgn="ctr"/>
                      <a:r>
                        <a:rPr lang="bg-BG" sz="1400" u="none" strike="noStrike" dirty="0">
                          <a:solidFill>
                            <a:schemeClr val="tx1"/>
                          </a:solidFill>
                          <a:effectLst/>
                        </a:rPr>
                        <a:t>Договорена стойност</a:t>
                      </a:r>
                      <a:endParaRPr lang="bg-BG" sz="1400" b="1" i="0" u="none" strike="noStrike" dirty="0">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ru-RU" sz="1400" u="none" strike="noStrike" dirty="0">
                          <a:solidFill>
                            <a:schemeClr val="tx1"/>
                          </a:solidFill>
                          <a:effectLst/>
                        </a:rPr>
                        <a:t>Прогноза за изпълнение 2018 г.</a:t>
                      </a:r>
                      <a:endParaRPr lang="ru-RU" sz="1400" b="1" i="0" u="none" strike="noStrike" dirty="0">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a:solidFill>
                            <a:schemeClr val="tx1"/>
                          </a:solidFill>
                          <a:effectLst/>
                        </a:rPr>
                        <a:t>Степен на постигане</a:t>
                      </a:r>
                      <a:endParaRPr lang="bg-BG" sz="1400" b="1" i="0" u="none" strike="noStrike">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ru-RU" sz="1400" u="none" strike="noStrike">
                          <a:solidFill>
                            <a:schemeClr val="tx1"/>
                          </a:solidFill>
                          <a:effectLst/>
                        </a:rPr>
                        <a:t>Прогноза за изпълнение 2018 г.</a:t>
                      </a:r>
                      <a:endParaRPr lang="ru-RU" sz="1400" b="1" i="0" u="none" strike="noStrike">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a:solidFill>
                            <a:schemeClr val="tx1"/>
                          </a:solidFill>
                          <a:effectLst/>
                        </a:rPr>
                        <a:t>Степен на постигане</a:t>
                      </a:r>
                      <a:endParaRPr lang="bg-BG" sz="1400" b="1" i="0" u="none" strike="noStrike">
                        <a:solidFill>
                          <a:schemeClr val="tx1"/>
                        </a:solidFill>
                        <a:effectLst/>
                        <a:latin typeface="Helen Bg Light" panose="02000003080000020004" pitchFamily="50" charset="-52"/>
                      </a:endParaRPr>
                    </a:p>
                  </a:txBody>
                  <a:tcPr marL="9525" marR="9525" marT="9525" marB="0" anchor="ctr"/>
                </a:tc>
                <a:extLst>
                  <a:ext uri="{0D108BD9-81ED-4DB2-BD59-A6C34878D82A}">
                    <a16:rowId xmlns:a16="http://schemas.microsoft.com/office/drawing/2014/main" val="2246642512"/>
                  </a:ext>
                </a:extLst>
              </a:tr>
              <a:tr h="4805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rtl="0" fontAlgn="ctr"/>
                      <a:r>
                        <a:rPr lang="bg-BG" sz="1400" u="none" strike="noStrike" dirty="0">
                          <a:solidFill>
                            <a:schemeClr val="tx1"/>
                          </a:solidFill>
                          <a:effectLst/>
                        </a:rPr>
                        <a:t>Реалистичен вариант</a:t>
                      </a:r>
                      <a:endParaRPr lang="bg-BG" sz="1400" b="1" i="0" u="none" strike="noStrike" dirty="0">
                        <a:solidFill>
                          <a:schemeClr val="tx1"/>
                        </a:solidFill>
                        <a:effectLst/>
                        <a:latin typeface="Helen Bg Light" panose="02000003080000020004" pitchFamily="50" charset="-52"/>
                      </a:endParaRPr>
                    </a:p>
                  </a:txBody>
                  <a:tcPr marL="9525" marR="9525" marT="9525" marB="0" anchor="ctr">
                    <a:solidFill>
                      <a:srgbClr val="A3B208"/>
                    </a:solidFill>
                  </a:tcPr>
                </a:tc>
                <a:tc hMerge="1">
                  <a:txBody>
                    <a:bodyPr/>
                    <a:lstStyle/>
                    <a:p>
                      <a:endParaRPr lang="en-US"/>
                    </a:p>
                  </a:txBody>
                  <a:tcPr/>
                </a:tc>
                <a:tc gridSpan="2">
                  <a:txBody>
                    <a:bodyPr/>
                    <a:lstStyle/>
                    <a:p>
                      <a:pPr algn="ctr" rtl="0" fontAlgn="ctr"/>
                      <a:r>
                        <a:rPr lang="bg-BG" sz="1400" u="none" strike="noStrike" dirty="0">
                          <a:solidFill>
                            <a:schemeClr val="tx1"/>
                          </a:solidFill>
                          <a:effectLst/>
                        </a:rPr>
                        <a:t>Оптимистичен вариант</a:t>
                      </a:r>
                      <a:endParaRPr lang="bg-BG" sz="1400" b="1" i="0" u="none" strike="noStrike" dirty="0">
                        <a:solidFill>
                          <a:schemeClr val="tx1"/>
                        </a:solidFill>
                        <a:effectLst/>
                        <a:latin typeface="Helen Bg Light" panose="02000003080000020004" pitchFamily="50" charset="-52"/>
                      </a:endParaRPr>
                    </a:p>
                  </a:txBody>
                  <a:tcPr marL="9525" marR="9525" marT="9525" marB="0" anchor="ctr">
                    <a:solidFill>
                      <a:srgbClr val="A3B208"/>
                    </a:solidFill>
                  </a:tcPr>
                </a:tc>
                <a:tc hMerge="1">
                  <a:txBody>
                    <a:bodyPr/>
                    <a:lstStyle/>
                    <a:p>
                      <a:endParaRPr lang="en-US"/>
                    </a:p>
                  </a:txBody>
                  <a:tcPr/>
                </a:tc>
                <a:extLst>
                  <a:ext uri="{0D108BD9-81ED-4DB2-BD59-A6C34878D82A}">
                    <a16:rowId xmlns:a16="http://schemas.microsoft.com/office/drawing/2014/main" val="1154505374"/>
                  </a:ext>
                </a:extLst>
              </a:tr>
              <a:tr h="1315778">
                <a:tc>
                  <a:txBody>
                    <a:bodyPr/>
                    <a:lstStyle/>
                    <a:p>
                      <a:pPr algn="ctr" rtl="0" fontAlgn="ctr"/>
                      <a:r>
                        <a:rPr lang="bg-BG" sz="1400" u="none" strike="noStrike" dirty="0">
                          <a:effectLst/>
                        </a:rPr>
                        <a:t>О1-3</a:t>
                      </a:r>
                      <a:endParaRPr lang="bg-BG" sz="1400" b="1" i="0" u="none" strike="noStrike" dirty="0">
                        <a:solidFill>
                          <a:srgbClr val="000000"/>
                        </a:solidFill>
                        <a:effectLst/>
                        <a:latin typeface="Helen Bg Light" panose="02000003080000020004" pitchFamily="50" charset="-52"/>
                      </a:endParaRPr>
                    </a:p>
                  </a:txBody>
                  <a:tcPr marL="9525" marR="9525" marT="9525" marB="0" anchor="ctr">
                    <a:solidFill>
                      <a:schemeClr val="accent3"/>
                    </a:solidFill>
                  </a:tcPr>
                </a:tc>
                <a:tc>
                  <a:txBody>
                    <a:bodyPr/>
                    <a:lstStyle/>
                    <a:p>
                      <a:pPr algn="l" rtl="0" fontAlgn="ctr"/>
                      <a:r>
                        <a:rPr lang="ru-RU" sz="1400" u="none" strike="noStrike" dirty="0">
                          <a:effectLst/>
                        </a:rPr>
                        <a:t>Администрации, подкрепени за въвеждане на комплексно административно обслужване</a:t>
                      </a:r>
                      <a:endParaRPr lang="ru-RU" sz="1400" b="0"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u="none" strike="noStrike" dirty="0">
                          <a:effectLst/>
                        </a:rPr>
                        <a:t>28</a:t>
                      </a:r>
                      <a:endParaRPr lang="en-US" sz="1400" b="0"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50</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dirty="0">
                          <a:effectLst/>
                        </a:rPr>
                        <a:t>Пълно постигане</a:t>
                      </a:r>
                      <a:endParaRPr lang="bg-BG"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50</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a:effectLst/>
                        </a:rPr>
                        <a:t>Пълно постигане</a:t>
                      </a:r>
                      <a:endParaRPr lang="bg-BG" sz="1400" b="1" i="0" u="none" strike="noStrike">
                        <a:solidFill>
                          <a:srgbClr val="000000"/>
                        </a:solidFill>
                        <a:effectLst/>
                        <a:latin typeface="Helen Bg Light" panose="02000003080000020004" pitchFamily="50" charset="-52"/>
                      </a:endParaRPr>
                    </a:p>
                  </a:txBody>
                  <a:tcPr marL="9525" marR="9525" marT="9525" marB="0" anchor="ctr"/>
                </a:tc>
                <a:extLst>
                  <a:ext uri="{0D108BD9-81ED-4DB2-BD59-A6C34878D82A}">
                    <a16:rowId xmlns:a16="http://schemas.microsoft.com/office/drawing/2014/main" val="2443273959"/>
                  </a:ext>
                </a:extLst>
              </a:tr>
              <a:tr h="1049373">
                <a:tc>
                  <a:txBody>
                    <a:bodyPr/>
                    <a:lstStyle/>
                    <a:p>
                      <a:pPr algn="ctr" rtl="0" fontAlgn="ctr"/>
                      <a:r>
                        <a:rPr lang="bg-BG" sz="1400" u="none" strike="noStrike" dirty="0">
                          <a:effectLst/>
                        </a:rPr>
                        <a:t>О1-4 </a:t>
                      </a:r>
                      <a:endParaRPr lang="bg-BG" sz="1400" b="1" i="0" u="none" strike="noStrike" dirty="0">
                        <a:solidFill>
                          <a:srgbClr val="000000"/>
                        </a:solidFill>
                        <a:effectLst/>
                        <a:latin typeface="Helen Bg Light" panose="02000003080000020004" pitchFamily="50" charset="-52"/>
                      </a:endParaRPr>
                    </a:p>
                  </a:txBody>
                  <a:tcPr marL="9525" marR="9525" marT="9525" marB="0" anchor="ctr">
                    <a:solidFill>
                      <a:schemeClr val="accent3"/>
                    </a:solidFill>
                  </a:tcPr>
                </a:tc>
                <a:tc>
                  <a:txBody>
                    <a:bodyPr/>
                    <a:lstStyle/>
                    <a:p>
                      <a:pPr algn="l" rtl="0" fontAlgn="ctr"/>
                      <a:r>
                        <a:rPr lang="ru-RU" sz="1400" u="none" strike="noStrike" dirty="0">
                          <a:effectLst/>
                        </a:rPr>
                        <a:t>Брой общински услуги, подкрепени за стандартизиране </a:t>
                      </a:r>
                      <a:endParaRPr lang="ru-RU" sz="1400" b="0"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u="none" strike="noStrike" dirty="0">
                          <a:effectLst/>
                        </a:rPr>
                        <a:t>5</a:t>
                      </a:r>
                      <a:endParaRPr lang="en-US" sz="1400" b="0"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bg-BG" sz="1400" b="1" u="none" strike="noStrike" dirty="0" smtClean="0">
                          <a:effectLst/>
                        </a:rPr>
                        <a:t>20</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dirty="0">
                          <a:effectLst/>
                        </a:rPr>
                        <a:t>Пълно постигане</a:t>
                      </a:r>
                      <a:endParaRPr lang="bg-BG"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b="1" u="none" strike="noStrike" dirty="0" smtClean="0">
                          <a:effectLst/>
                        </a:rPr>
                        <a:t>20</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a:effectLst/>
                        </a:rPr>
                        <a:t>Пълно постигане</a:t>
                      </a:r>
                      <a:endParaRPr lang="bg-BG" sz="1400" b="1" i="0" u="none" strike="noStrike">
                        <a:solidFill>
                          <a:srgbClr val="000000"/>
                        </a:solidFill>
                        <a:effectLst/>
                        <a:latin typeface="Helen Bg Light" panose="02000003080000020004" pitchFamily="50" charset="-52"/>
                      </a:endParaRPr>
                    </a:p>
                  </a:txBody>
                  <a:tcPr marL="9525" marR="9525" marT="9525" marB="0" anchor="ctr"/>
                </a:tc>
                <a:extLst>
                  <a:ext uri="{0D108BD9-81ED-4DB2-BD59-A6C34878D82A}">
                    <a16:rowId xmlns:a16="http://schemas.microsoft.com/office/drawing/2014/main" val="2034958887"/>
                  </a:ext>
                </a:extLst>
              </a:tr>
              <a:tr h="633339">
                <a:tc>
                  <a:txBody>
                    <a:bodyPr/>
                    <a:lstStyle/>
                    <a:p>
                      <a:pPr algn="ctr" rtl="0" fontAlgn="ctr"/>
                      <a:r>
                        <a:rPr lang="bg-BG" sz="1400" u="none" strike="noStrike" dirty="0">
                          <a:effectLst/>
                        </a:rPr>
                        <a:t>О1-7</a:t>
                      </a:r>
                      <a:endParaRPr lang="bg-BG" sz="1400" b="1" i="0" u="none" strike="noStrike" dirty="0">
                        <a:solidFill>
                          <a:srgbClr val="000000"/>
                        </a:solidFill>
                        <a:effectLst/>
                        <a:latin typeface="Helen Bg Light" panose="02000003080000020004" pitchFamily="50" charset="-52"/>
                      </a:endParaRPr>
                    </a:p>
                  </a:txBody>
                  <a:tcPr marL="9525" marR="9525" marT="9525" marB="0" anchor="ctr">
                    <a:solidFill>
                      <a:schemeClr val="accent3"/>
                    </a:solidFill>
                  </a:tcPr>
                </a:tc>
                <a:tc>
                  <a:txBody>
                    <a:bodyPr/>
                    <a:lstStyle/>
                    <a:p>
                      <a:pPr algn="l" rtl="0" fontAlgn="ctr"/>
                      <a:r>
                        <a:rPr lang="bg-BG" sz="1400" u="none" strike="noStrike" dirty="0">
                          <a:effectLst/>
                        </a:rPr>
                        <a:t>Брой подкрепени регистри</a:t>
                      </a:r>
                      <a:endParaRPr lang="bg-BG" sz="1400" b="0"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u="none" strike="noStrike">
                          <a:effectLst/>
                        </a:rPr>
                        <a:t>20</a:t>
                      </a:r>
                      <a:endParaRPr lang="en-US" sz="1400" b="0" i="0" u="none" strike="noStrike">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16</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dirty="0">
                          <a:effectLst/>
                        </a:rPr>
                        <a:t>Изпълнение на 80%</a:t>
                      </a:r>
                      <a:endParaRPr lang="bg-BG"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18</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a:effectLst/>
                        </a:rPr>
                        <a:t>Изпълнение на 90%</a:t>
                      </a:r>
                      <a:endParaRPr lang="bg-BG" sz="1400" b="1" i="0" u="none" strike="noStrike">
                        <a:solidFill>
                          <a:srgbClr val="000000"/>
                        </a:solidFill>
                        <a:effectLst/>
                        <a:latin typeface="Helen Bg Light" panose="02000003080000020004" pitchFamily="50" charset="-52"/>
                      </a:endParaRPr>
                    </a:p>
                  </a:txBody>
                  <a:tcPr marL="9525" marR="9525" marT="9525" marB="0" anchor="ctr"/>
                </a:tc>
                <a:extLst>
                  <a:ext uri="{0D108BD9-81ED-4DB2-BD59-A6C34878D82A}">
                    <a16:rowId xmlns:a16="http://schemas.microsoft.com/office/drawing/2014/main" val="858347579"/>
                  </a:ext>
                </a:extLst>
              </a:tr>
              <a:tr h="1465408">
                <a:tc>
                  <a:txBody>
                    <a:bodyPr/>
                    <a:lstStyle/>
                    <a:p>
                      <a:pPr algn="ctr" rtl="0" fontAlgn="ctr"/>
                      <a:r>
                        <a:rPr lang="bg-BG" sz="1400" u="none" strike="noStrike" dirty="0">
                          <a:effectLst/>
                        </a:rPr>
                        <a:t>О1-8</a:t>
                      </a:r>
                      <a:endParaRPr lang="bg-BG" sz="1400" b="1" i="0" u="none" strike="noStrike" dirty="0">
                        <a:solidFill>
                          <a:srgbClr val="000000"/>
                        </a:solidFill>
                        <a:effectLst/>
                        <a:latin typeface="Helen Bg Light" panose="02000003080000020004" pitchFamily="50" charset="-52"/>
                      </a:endParaRPr>
                    </a:p>
                  </a:txBody>
                  <a:tcPr marL="9525" marR="9525" marT="9525" marB="0" anchor="ctr">
                    <a:solidFill>
                      <a:schemeClr val="accent3"/>
                    </a:solidFill>
                  </a:tcPr>
                </a:tc>
                <a:tc>
                  <a:txBody>
                    <a:bodyPr/>
                    <a:lstStyle/>
                    <a:p>
                      <a:pPr algn="l" rtl="0" fontAlgn="ctr"/>
                      <a:r>
                        <a:rPr lang="ru-RU" sz="1400" u="none" strike="noStrike" dirty="0">
                          <a:effectLst/>
                        </a:rPr>
                        <a:t>Подкрепени електронни услуги за предоставянето им в транзакционен режим </a:t>
                      </a:r>
                      <a:endParaRPr lang="ru-RU" sz="1400" b="0"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u="none" strike="noStrike">
                          <a:effectLst/>
                        </a:rPr>
                        <a:t>150</a:t>
                      </a:r>
                      <a:endParaRPr lang="en-US" sz="1400" b="0" i="0" u="none" strike="noStrike">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solidFill>
                            <a:schemeClr val="tx1"/>
                          </a:solidFill>
                          <a:effectLst/>
                        </a:rPr>
                        <a:t>227</a:t>
                      </a:r>
                      <a:endParaRPr lang="en-US" sz="1400" b="1" i="0" u="none" strike="noStrike" dirty="0">
                        <a:solidFill>
                          <a:schemeClr val="tx1"/>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17</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dirty="0" smtClean="0">
                          <a:solidFill>
                            <a:srgbClr val="FF0000"/>
                          </a:solidFill>
                          <a:effectLst/>
                        </a:rPr>
                        <a:t>Неизпълнение</a:t>
                      </a:r>
                      <a:endParaRPr lang="bg-BG" sz="1400" b="1" i="0" u="none" strike="noStrike" dirty="0">
                        <a:solidFill>
                          <a:srgbClr val="FF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smtClean="0">
                          <a:effectLst/>
                        </a:rPr>
                        <a:t>158</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bg-BG" sz="1400" u="none" strike="noStrike" dirty="0">
                          <a:effectLst/>
                        </a:rPr>
                        <a:t>Пълно постигане</a:t>
                      </a:r>
                      <a:endParaRPr lang="bg-BG" sz="1400" b="1" i="0" u="none" strike="noStrike" dirty="0">
                        <a:solidFill>
                          <a:srgbClr val="000000"/>
                        </a:solidFill>
                        <a:effectLst/>
                        <a:latin typeface="Helen Bg Light" panose="02000003080000020004" pitchFamily="50" charset="-52"/>
                      </a:endParaRPr>
                    </a:p>
                  </a:txBody>
                  <a:tcPr marL="9525" marR="9525" marT="9525" marB="0" anchor="ctr"/>
                </a:tc>
                <a:extLst>
                  <a:ext uri="{0D108BD9-81ED-4DB2-BD59-A6C34878D82A}">
                    <a16:rowId xmlns:a16="http://schemas.microsoft.com/office/drawing/2014/main" val="1340944478"/>
                  </a:ext>
                </a:extLst>
              </a:tr>
              <a:tr h="841356">
                <a:tc>
                  <a:txBody>
                    <a:bodyPr/>
                    <a:lstStyle/>
                    <a:p>
                      <a:pPr algn="ctr" rtl="0" fontAlgn="ctr"/>
                      <a:r>
                        <a:rPr lang="en-US" sz="1400" u="none" strike="noStrike" dirty="0">
                          <a:effectLst/>
                        </a:rPr>
                        <a:t>F-1</a:t>
                      </a:r>
                      <a:endParaRPr lang="en-US" sz="1400" b="1" i="0" u="none" strike="noStrike" dirty="0">
                        <a:solidFill>
                          <a:srgbClr val="000000"/>
                        </a:solidFill>
                        <a:effectLst/>
                        <a:latin typeface="Helen Bg Light" panose="02000003080000020004" pitchFamily="50" charset="-52"/>
                      </a:endParaRPr>
                    </a:p>
                  </a:txBody>
                  <a:tcPr marL="9525" marR="9525" marT="9525" marB="0" anchor="ctr">
                    <a:solidFill>
                      <a:schemeClr val="accent3"/>
                    </a:solidFill>
                  </a:tcPr>
                </a:tc>
                <a:tc>
                  <a:txBody>
                    <a:bodyPr/>
                    <a:lstStyle/>
                    <a:p>
                      <a:pPr algn="l" rtl="0" fontAlgn="ctr"/>
                      <a:r>
                        <a:rPr lang="ru-RU" sz="1400" u="none" strike="noStrike" dirty="0">
                          <a:effectLst/>
                        </a:rPr>
                        <a:t>Сертифицирани средства (в лева, общ бюджет)</a:t>
                      </a:r>
                      <a:endParaRPr lang="ru-RU" sz="1400" b="0"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38 878 445,44</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140 000 265,51</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23 000 000 (60%)</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solidFill>
                            <a:srgbClr val="FF0000"/>
                          </a:solidFill>
                          <a:effectLst/>
                        </a:rPr>
                        <a:t>-15 878 445,00 </a:t>
                      </a:r>
                      <a:endParaRPr lang="en-US" sz="1400" b="1" i="0" u="none" strike="noStrike" dirty="0">
                        <a:solidFill>
                          <a:srgbClr val="FF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a:effectLst/>
                        </a:rPr>
                        <a:t>38 600 000 (</a:t>
                      </a:r>
                      <a:r>
                        <a:rPr lang="en-US" sz="1400" b="1" u="none" strike="noStrike" dirty="0" smtClean="0">
                          <a:effectLst/>
                        </a:rPr>
                        <a:t>9</a:t>
                      </a:r>
                      <a:r>
                        <a:rPr lang="bg-BG" sz="1400" b="1" u="none" strike="noStrike" dirty="0" smtClean="0">
                          <a:effectLst/>
                        </a:rPr>
                        <a:t>9</a:t>
                      </a:r>
                      <a:r>
                        <a:rPr lang="en-US" sz="1400" b="1" u="none" strike="noStrike" dirty="0" smtClean="0">
                          <a:effectLst/>
                        </a:rPr>
                        <a:t>%)</a:t>
                      </a:r>
                      <a:endParaRPr lang="en-US" sz="1400" b="1" i="0" u="none" strike="noStrike" dirty="0">
                        <a:solidFill>
                          <a:srgbClr val="000000"/>
                        </a:solidFill>
                        <a:effectLst/>
                        <a:latin typeface="Helen Bg Light" panose="02000003080000020004" pitchFamily="50" charset="-52"/>
                      </a:endParaRPr>
                    </a:p>
                  </a:txBody>
                  <a:tcPr marL="9525" marR="9525" marT="9525" marB="0" anchor="ctr"/>
                </a:tc>
                <a:tc>
                  <a:txBody>
                    <a:bodyPr/>
                    <a:lstStyle/>
                    <a:p>
                      <a:pPr algn="ctr" rtl="0" fontAlgn="ctr"/>
                      <a:r>
                        <a:rPr lang="en-US" sz="1400" b="1" u="none" strike="noStrike" dirty="0" smtClean="0">
                          <a:solidFill>
                            <a:srgbClr val="FF0000"/>
                          </a:solidFill>
                          <a:effectLst/>
                        </a:rPr>
                        <a:t>-</a:t>
                      </a:r>
                      <a:r>
                        <a:rPr lang="bg-BG" sz="1400" b="1" u="none" strike="noStrike" dirty="0" smtClean="0">
                          <a:solidFill>
                            <a:srgbClr val="FF0000"/>
                          </a:solidFill>
                          <a:effectLst/>
                        </a:rPr>
                        <a:t>278 445,44</a:t>
                      </a:r>
                      <a:endParaRPr lang="en-US" sz="1400" b="1" i="0" u="none" strike="noStrike" dirty="0">
                        <a:solidFill>
                          <a:srgbClr val="FF0000"/>
                        </a:solidFill>
                        <a:effectLst/>
                        <a:latin typeface="Helen Bg Light" panose="02000003080000020004" pitchFamily="50" charset="-52"/>
                      </a:endParaRPr>
                    </a:p>
                  </a:txBody>
                  <a:tcPr marL="9525" marR="9525" marT="9525" marB="0" anchor="ctr"/>
                </a:tc>
                <a:extLst>
                  <a:ext uri="{0D108BD9-81ED-4DB2-BD59-A6C34878D82A}">
                    <a16:rowId xmlns:a16="http://schemas.microsoft.com/office/drawing/2014/main" val="2399270629"/>
                  </a:ext>
                </a:extLst>
              </a:tr>
            </a:tbl>
          </a:graphicData>
        </a:graphic>
      </p:graphicFrame>
    </p:spTree>
    <p:extLst>
      <p:ext uri="{BB962C8B-B14F-4D97-AF65-F5344CB8AC3E}">
        <p14:creationId xmlns:p14="http://schemas.microsoft.com/office/powerpoint/2010/main" val="3606577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8" y="113293"/>
            <a:ext cx="10173660"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solidFill>
                <a:prstClr val="white"/>
              </a:solidFill>
            </a:endParaRPr>
          </a:p>
        </p:txBody>
      </p:sp>
      <p:sp>
        <p:nvSpPr>
          <p:cNvPr id="18" name="TextBox 16"/>
          <p:cNvSpPr txBox="1">
            <a:spLocks noChangeArrowheads="1"/>
          </p:cNvSpPr>
          <p:nvPr/>
        </p:nvSpPr>
        <p:spPr bwMode="auto">
          <a:xfrm>
            <a:off x="450156" y="127813"/>
            <a:ext cx="9877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sz="2400" dirty="0">
                <a:solidFill>
                  <a:prstClr val="white"/>
                </a:solidFill>
                <a:latin typeface="Helen Bg Light" panose="02000003080000020004" pitchFamily="50" charset="-52"/>
              </a:rPr>
              <a:t>ПРОГНОЗА ЗА ПОСТИГАНЕТО НА </a:t>
            </a:r>
            <a:r>
              <a:rPr lang="bg-BG" altLang="bg-BG" sz="2400" b="1" dirty="0">
                <a:solidFill>
                  <a:prstClr val="white"/>
                </a:solidFill>
                <a:latin typeface="Helen Bg" panose="020B0800050000020004" pitchFamily="34" charset="-52"/>
              </a:rPr>
              <a:t>РАМКАТА ЗА ИЗПЪЛНЕНИЕ ЗА 2018   </a:t>
            </a:r>
          </a:p>
          <a:p>
            <a:pPr eaLnBrk="1" hangingPunct="1"/>
            <a:r>
              <a:rPr lang="bg-BG" altLang="bg-BG" sz="2400" b="1" dirty="0" smtClean="0">
                <a:solidFill>
                  <a:prstClr val="white"/>
                </a:solidFill>
                <a:latin typeface="Helen Bg" panose="020B0800050000020004" pitchFamily="34" charset="-52"/>
              </a:rPr>
              <a:t>ПО2</a:t>
            </a:r>
            <a:endParaRPr lang="bg-BG" altLang="bg-BG" sz="2400" dirty="0">
              <a:solidFill>
                <a:prstClr val="white"/>
              </a:solidFill>
              <a:latin typeface="Helen Bg Light" panose="02000003080000020004" pitchFamily="50" charset="-52"/>
            </a:endParaRPr>
          </a:p>
        </p:txBody>
      </p:sp>
      <p:graphicFrame>
        <p:nvGraphicFramePr>
          <p:cNvPr id="3" name="Table 2"/>
          <p:cNvGraphicFramePr>
            <a:graphicFrameLocks noGrp="1"/>
          </p:cNvGraphicFramePr>
          <p:nvPr>
            <p:extLst/>
          </p:nvPr>
        </p:nvGraphicFramePr>
        <p:xfrm>
          <a:off x="90116" y="1311463"/>
          <a:ext cx="10497939" cy="5853544"/>
        </p:xfrm>
        <a:graphic>
          <a:graphicData uri="http://schemas.openxmlformats.org/drawingml/2006/table">
            <a:tbl>
              <a:tblPr firstRow="1" firstCol="1" bandRow="1"/>
              <a:tblGrid>
                <a:gridCol w="777550">
                  <a:extLst>
                    <a:ext uri="{9D8B030D-6E8A-4147-A177-3AD203B41FA5}">
                      <a16:colId xmlns:a16="http://schemas.microsoft.com/office/drawing/2014/main" val="20000"/>
                    </a:ext>
                  </a:extLst>
                </a:gridCol>
                <a:gridCol w="4263011">
                  <a:extLst>
                    <a:ext uri="{9D8B030D-6E8A-4147-A177-3AD203B41FA5}">
                      <a16:colId xmlns:a16="http://schemas.microsoft.com/office/drawing/2014/main" val="20001"/>
                    </a:ext>
                  </a:extLst>
                </a:gridCol>
                <a:gridCol w="1396131">
                  <a:extLst>
                    <a:ext uri="{9D8B030D-6E8A-4147-A177-3AD203B41FA5}">
                      <a16:colId xmlns:a16="http://schemas.microsoft.com/office/drawing/2014/main" val="20002"/>
                    </a:ext>
                  </a:extLst>
                </a:gridCol>
                <a:gridCol w="1268165">
                  <a:extLst>
                    <a:ext uri="{9D8B030D-6E8A-4147-A177-3AD203B41FA5}">
                      <a16:colId xmlns:a16="http://schemas.microsoft.com/office/drawing/2014/main" val="20003"/>
                    </a:ext>
                  </a:extLst>
                </a:gridCol>
                <a:gridCol w="1439333">
                  <a:extLst>
                    <a:ext uri="{9D8B030D-6E8A-4147-A177-3AD203B41FA5}">
                      <a16:colId xmlns:a16="http://schemas.microsoft.com/office/drawing/2014/main" val="2044590898"/>
                    </a:ext>
                  </a:extLst>
                </a:gridCol>
                <a:gridCol w="1353749">
                  <a:extLst>
                    <a:ext uri="{9D8B030D-6E8A-4147-A177-3AD203B41FA5}">
                      <a16:colId xmlns:a16="http://schemas.microsoft.com/office/drawing/2014/main" val="3116971847"/>
                    </a:ext>
                  </a:extLst>
                </a:gridCol>
              </a:tblGrid>
              <a:tr h="864095">
                <a:tc>
                  <a:txBody>
                    <a:bodyPr/>
                    <a:lstStyle/>
                    <a:p>
                      <a:pPr algn="ctr">
                        <a:lnSpc>
                          <a:spcPct val="107000"/>
                        </a:lnSpc>
                        <a:spcAft>
                          <a:spcPts val="0"/>
                        </a:spcAft>
                      </a:pPr>
                      <a:r>
                        <a:rPr lang="bg-BG"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Индикатор</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Целева стойност </a:t>
                      </a:r>
                      <a:endParaRPr lang="en-US"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endParaRPr>
                    </a:p>
                    <a:p>
                      <a:pPr algn="ctr">
                        <a:lnSpc>
                          <a:spcPct val="107000"/>
                        </a:lnSpc>
                        <a:spcAft>
                          <a:spcPts val="0"/>
                        </a:spcAft>
                      </a:pPr>
                      <a:r>
                        <a:rPr lang="bg-BG"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2018 </a:t>
                      </a:r>
                      <a:r>
                        <a:rPr lang="bg-BG" sz="14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г.</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Договорена стойност</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Прогноза за изпълнение 2018 г.</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smtClean="0">
                          <a:effectLst/>
                          <a:latin typeface="Helen Bg Light" panose="02000003080000020004" pitchFamily="50" charset="-52"/>
                          <a:ea typeface="Calibri" panose="020F0502020204030204" pitchFamily="34" charset="0"/>
                          <a:cs typeface="Times New Roman" panose="02020603050405020304" pitchFamily="18" charset="0"/>
                        </a:rPr>
                        <a:t>Степен</a:t>
                      </a:r>
                      <a:r>
                        <a:rPr lang="bg-BG" sz="14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на п</a:t>
                      </a:r>
                      <a:r>
                        <a:rPr lang="bg-BG" sz="1400" b="1" dirty="0" smtClean="0">
                          <a:effectLst/>
                          <a:latin typeface="Helen Bg Light" panose="02000003080000020004" pitchFamily="50" charset="-52"/>
                          <a:ea typeface="Calibri" panose="020F0502020204030204" pitchFamily="34" charset="0"/>
                          <a:cs typeface="Times New Roman" panose="02020603050405020304" pitchFamily="18" charset="0"/>
                        </a:rPr>
                        <a:t>остигане</a:t>
                      </a:r>
                      <a:endParaRPr lang="bg-BG" sz="14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0000"/>
                  </a:ext>
                </a:extLst>
              </a:tr>
              <a:tr h="713282">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O2-1</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Администрации подкрепени за въвеждане на системи за управление на качеството</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48</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48</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48</a:t>
                      </a:r>
                      <a:endParaRPr lang="bg-BG" sz="1800" b="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Пълно</a:t>
                      </a:r>
                      <a:r>
                        <a:rPr lang="bg-BG" sz="18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постигане</a:t>
                      </a:r>
                      <a:endParaRPr lang="bg-BG" sz="18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0001"/>
                  </a:ext>
                </a:extLst>
              </a:tr>
              <a:tr h="713282">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О2-5</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Брой подкрепени нови/осъвременени обучителни модули за администрацията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20</a:t>
                      </a:r>
                      <a:endParaRPr lang="bg-BG" sz="180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122</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0"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20+</a:t>
                      </a:r>
                      <a:endParaRPr lang="bg-BG" sz="1800" b="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0" marR="0" lvl="0" indent="0" algn="ctr" defTabSz="1043056" rtl="0" eaLnBrk="1" fontAlgn="auto" latinLnBrk="0" hangingPunct="1">
                        <a:lnSpc>
                          <a:spcPct val="107000"/>
                        </a:lnSpc>
                        <a:spcBef>
                          <a:spcPts val="0"/>
                        </a:spcBef>
                        <a:spcAft>
                          <a:spcPts val="0"/>
                        </a:spcAft>
                        <a:buClrTx/>
                        <a:buSzTx/>
                        <a:buFontTx/>
                        <a:buNone/>
                        <a:tabLst/>
                        <a:defRPr/>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Пълно</a:t>
                      </a:r>
                      <a:r>
                        <a:rPr lang="bg-BG" sz="18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постигане</a:t>
                      </a:r>
                      <a:endPar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endParaRPr>
                    </a:p>
                    <a:p>
                      <a:pPr algn="ctr">
                        <a:lnSpc>
                          <a:spcPct val="107000"/>
                        </a:lnSpc>
                        <a:spcAft>
                          <a:spcPts val="0"/>
                        </a:spcAft>
                      </a:pPr>
                      <a:endParaRPr lang="bg-BG" sz="18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78733">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О2-6</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Обучени служители от администрацията</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30000</a:t>
                      </a:r>
                      <a:endParaRPr lang="bg-BG" sz="180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44 </a:t>
                      </a:r>
                      <a:r>
                        <a:rPr lang="bg-BG" sz="1800" b="1" dirty="0" smtClean="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586</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0" dirty="0" smtClean="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30 000</a:t>
                      </a:r>
                      <a:endParaRPr lang="bg-BG" sz="1800" b="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marL="0" marR="0" lvl="0" indent="0" algn="ctr" defTabSz="1043056" rtl="0" eaLnBrk="1" fontAlgn="auto" latinLnBrk="0" hangingPunct="1">
                        <a:lnSpc>
                          <a:spcPct val="107000"/>
                        </a:lnSpc>
                        <a:spcBef>
                          <a:spcPts val="0"/>
                        </a:spcBef>
                        <a:spcAft>
                          <a:spcPts val="0"/>
                        </a:spcAft>
                        <a:buClrTx/>
                        <a:buSzTx/>
                        <a:buFontTx/>
                        <a:buNone/>
                        <a:tabLst/>
                        <a:defRPr/>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Пълно</a:t>
                      </a:r>
                      <a:r>
                        <a:rPr lang="bg-BG" sz="18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постигане</a:t>
                      </a:r>
                      <a:endPar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endParaRPr>
                    </a:p>
                    <a:p>
                      <a:pPr algn="ctr">
                        <a:lnSpc>
                          <a:spcPct val="107000"/>
                        </a:lnSpc>
                        <a:spcAft>
                          <a:spcPts val="0"/>
                        </a:spcAft>
                      </a:pPr>
                      <a:endParaRPr lang="bg-BG" sz="18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0003"/>
                  </a:ext>
                </a:extLst>
              </a:tr>
              <a:tr h="713282">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R2-2</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Служители от администрацията, успешно преминали обучения с получаване на сертификат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82%</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41 </a:t>
                      </a:r>
                      <a:r>
                        <a:rPr lang="bg-BG" sz="1800" b="1" dirty="0" smtClean="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712</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0" dirty="0" smtClean="0">
                          <a:effectLst/>
                          <a:latin typeface="Helen Bg Light" panose="02000003080000020004" pitchFamily="50" charset="-52"/>
                          <a:ea typeface="Calibri" panose="020F0502020204030204" pitchFamily="34" charset="0"/>
                          <a:cs typeface="Times New Roman" panose="02020603050405020304" pitchFamily="18" charset="0"/>
                        </a:rPr>
                        <a:t>82%+</a:t>
                      </a:r>
                      <a:endParaRPr lang="bg-BG" sz="1800" b="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0" marR="0" lvl="0" indent="0" algn="ctr" defTabSz="1043056" rtl="0" eaLnBrk="1" fontAlgn="auto" latinLnBrk="0" hangingPunct="1">
                        <a:lnSpc>
                          <a:spcPct val="107000"/>
                        </a:lnSpc>
                        <a:spcBef>
                          <a:spcPts val="0"/>
                        </a:spcBef>
                        <a:spcAft>
                          <a:spcPts val="0"/>
                        </a:spcAft>
                        <a:buClrTx/>
                        <a:buSzTx/>
                        <a:buFontTx/>
                        <a:buNone/>
                        <a:tabLst/>
                        <a:defRPr/>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Пълно</a:t>
                      </a:r>
                      <a:r>
                        <a:rPr lang="bg-BG" sz="18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постигане</a:t>
                      </a:r>
                      <a:endPar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endParaRPr>
                    </a:p>
                    <a:p>
                      <a:pPr algn="ctr">
                        <a:lnSpc>
                          <a:spcPct val="107000"/>
                        </a:lnSpc>
                        <a:spcAft>
                          <a:spcPts val="0"/>
                        </a:spcAft>
                      </a:pPr>
                      <a:endParaRPr lang="bg-BG" sz="18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713282">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CО20</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Брой проекти, изцяло или частично изпълнени от социални партньори или неправителствени организации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50</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3</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0" dirty="0" smtClean="0">
                          <a:effectLst/>
                          <a:latin typeface="Helen Bg Light" panose="02000003080000020004" pitchFamily="50" charset="-52"/>
                          <a:ea typeface="Calibri" panose="020F0502020204030204" pitchFamily="34" charset="0"/>
                          <a:cs typeface="Times New Roman" panose="02020603050405020304" pitchFamily="18" charset="0"/>
                        </a:rPr>
                        <a:t>50</a:t>
                      </a:r>
                      <a:endParaRPr lang="bg-BG" sz="1800" b="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marL="0" marR="0" lvl="0" indent="0" algn="ctr" defTabSz="1043056" rtl="0" eaLnBrk="1" fontAlgn="auto" latinLnBrk="0" hangingPunct="1">
                        <a:lnSpc>
                          <a:spcPct val="107000"/>
                        </a:lnSpc>
                        <a:spcBef>
                          <a:spcPts val="0"/>
                        </a:spcBef>
                        <a:spcAft>
                          <a:spcPts val="0"/>
                        </a:spcAft>
                        <a:buClrTx/>
                        <a:buSzTx/>
                        <a:buFontTx/>
                        <a:buNone/>
                        <a:tabLst/>
                        <a:defRPr/>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Пълно</a:t>
                      </a:r>
                      <a:r>
                        <a:rPr lang="bg-BG" sz="18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постигане</a:t>
                      </a:r>
                      <a:endPar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0005"/>
                  </a:ext>
                </a:extLst>
              </a:tr>
              <a:tr h="378733">
                <a:tc>
                  <a:txBody>
                    <a:bodyPr/>
                    <a:lstStyle/>
                    <a:p>
                      <a:pPr algn="ctr">
                        <a:lnSpc>
                          <a:spcPct val="107000"/>
                        </a:lnSpc>
                        <a:spcAft>
                          <a:spcPts val="0"/>
                        </a:spcAft>
                      </a:pPr>
                      <a:r>
                        <a:rPr lang="en-US"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F2</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Сертифицирани средства</a:t>
                      </a:r>
                      <a:r>
                        <a:rPr lang="ru-RU"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 – </a:t>
                      </a: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лева, общ бюджет</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dirty="0" smtClean="0">
                          <a:effectLst/>
                          <a:latin typeface="Helen Bg Light" panose="02000003080000020004" pitchFamily="50" charset="-52"/>
                          <a:ea typeface="Calibri" panose="020F0502020204030204" pitchFamily="34" charset="0"/>
                          <a:cs typeface="Times New Roman" panose="02020603050405020304" pitchFamily="18" charset="0"/>
                        </a:rPr>
                        <a:t>21 369 262,23</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smtClean="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42 294 660,69</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dirty="0" smtClean="0">
                          <a:effectLst/>
                          <a:latin typeface="Helen Bg Light" panose="02000003080000020004" pitchFamily="50" charset="-52"/>
                          <a:ea typeface="Calibri" panose="020F0502020204030204" pitchFamily="34" charset="0"/>
                          <a:cs typeface="Times New Roman" panose="02020603050405020304" pitchFamily="18" charset="0"/>
                        </a:rPr>
                        <a:t>17 000 000</a:t>
                      </a:r>
                    </a:p>
                    <a:p>
                      <a:pPr algn="ctr">
                        <a:lnSpc>
                          <a:spcPct val="107000"/>
                        </a:lnSpc>
                        <a:spcAft>
                          <a:spcPts val="0"/>
                        </a:spcAft>
                      </a:pPr>
                      <a:r>
                        <a:rPr lang="bg-BG" sz="1800" dirty="0" smtClean="0">
                          <a:effectLst/>
                          <a:latin typeface="Helen Bg Light" panose="02000003080000020004" pitchFamily="50" charset="-52"/>
                          <a:ea typeface="Calibri" panose="020F0502020204030204" pitchFamily="34" charset="0"/>
                          <a:cs typeface="Times New Roman" panose="02020603050405020304" pitchFamily="18" charset="0"/>
                        </a:rPr>
                        <a:t>(80 %)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smtClean="0">
                          <a:solidFill>
                            <a:srgbClr val="FF0000"/>
                          </a:solidFill>
                          <a:effectLst/>
                          <a:latin typeface="Helen Bg Light" panose="02000003080000020004" pitchFamily="50" charset="-52"/>
                          <a:ea typeface="Calibri" panose="020F0502020204030204" pitchFamily="34" charset="0"/>
                          <a:cs typeface="Times New Roman" panose="02020603050405020304" pitchFamily="18" charset="0"/>
                        </a:rPr>
                        <a:t>-4 369 262.23</a:t>
                      </a:r>
                      <a:endParaRPr lang="bg-BG" sz="1800" b="1" dirty="0">
                        <a:solidFill>
                          <a:srgbClr val="FF0000"/>
                        </a:solidFill>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8500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8" y="113293"/>
            <a:ext cx="10173660"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solidFill>
                <a:prstClr val="white"/>
              </a:solidFill>
            </a:endParaRPr>
          </a:p>
        </p:txBody>
      </p:sp>
      <p:grpSp>
        <p:nvGrpSpPr>
          <p:cNvPr id="4101" name="Group 2"/>
          <p:cNvGrpSpPr>
            <a:grpSpLocks/>
          </p:cNvGrpSpPr>
          <p:nvPr/>
        </p:nvGrpSpPr>
        <p:grpSpPr bwMode="auto">
          <a:xfrm>
            <a:off x="90116" y="6661150"/>
            <a:ext cx="10569947" cy="661988"/>
            <a:chOff x="23879" y="252238"/>
            <a:chExt cx="11787046" cy="878400"/>
          </a:xfrm>
        </p:grpSpPr>
        <p:pic>
          <p:nvPicPr>
            <p:cNvPr id="4113" name="Picture 1"/>
            <p:cNvPicPr>
              <a:picLocks noChangeAspect="1"/>
            </p:cNvPicPr>
            <p:nvPr/>
          </p:nvPicPr>
          <p:blipFill>
            <a:blip r:embed="rId3" cstate="print">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cstate="print">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cstate="print">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cstate="print">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6"/>
          <p:cNvSpPr txBox="1">
            <a:spLocks noChangeArrowheads="1"/>
          </p:cNvSpPr>
          <p:nvPr/>
        </p:nvSpPr>
        <p:spPr bwMode="auto">
          <a:xfrm>
            <a:off x="450156" y="111220"/>
            <a:ext cx="9877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sz="2400" dirty="0">
                <a:solidFill>
                  <a:prstClr val="white"/>
                </a:solidFill>
                <a:latin typeface="Helen Bg Light" panose="02000003080000020004" pitchFamily="50" charset="-52"/>
              </a:rPr>
              <a:t>ПРОГНОЗА ЗА ПОСТИГАНЕТО НА </a:t>
            </a:r>
            <a:r>
              <a:rPr lang="bg-BG" altLang="bg-BG" sz="2400" b="1" dirty="0">
                <a:solidFill>
                  <a:prstClr val="white"/>
                </a:solidFill>
                <a:latin typeface="Helen Bg" panose="020B0800050000020004" pitchFamily="34" charset="-52"/>
              </a:rPr>
              <a:t>РАМКАТА ЗА ИЗПЪЛНЕНИЕ ЗА 2018   </a:t>
            </a:r>
          </a:p>
          <a:p>
            <a:pPr eaLnBrk="1" hangingPunct="1"/>
            <a:r>
              <a:rPr lang="bg-BG" altLang="bg-BG" sz="2400" b="1" dirty="0" smtClean="0">
                <a:solidFill>
                  <a:prstClr val="white"/>
                </a:solidFill>
                <a:latin typeface="Helen Bg" panose="020B0800050000020004" pitchFamily="34" charset="-52"/>
              </a:rPr>
              <a:t>ПО3</a:t>
            </a:r>
            <a:endParaRPr lang="bg-BG" altLang="bg-BG" sz="2400" dirty="0">
              <a:solidFill>
                <a:prstClr val="white"/>
              </a:solidFill>
              <a:latin typeface="Helen Bg Light" panose="02000003080000020004" pitchFamily="50" charset="-52"/>
            </a:endParaRPr>
          </a:p>
        </p:txBody>
      </p:sp>
      <p:graphicFrame>
        <p:nvGraphicFramePr>
          <p:cNvPr id="3" name="Table 2"/>
          <p:cNvGraphicFramePr>
            <a:graphicFrameLocks noGrp="1"/>
          </p:cNvGraphicFramePr>
          <p:nvPr>
            <p:extLst/>
          </p:nvPr>
        </p:nvGraphicFramePr>
        <p:xfrm>
          <a:off x="2" y="1620391"/>
          <a:ext cx="10660060" cy="4437243"/>
        </p:xfrm>
        <a:graphic>
          <a:graphicData uri="http://schemas.openxmlformats.org/drawingml/2006/table">
            <a:tbl>
              <a:tblPr firstRow="1" firstCol="1" bandRow="1"/>
              <a:tblGrid>
                <a:gridCol w="873713">
                  <a:extLst>
                    <a:ext uri="{9D8B030D-6E8A-4147-A177-3AD203B41FA5}">
                      <a16:colId xmlns:a16="http://schemas.microsoft.com/office/drawing/2014/main" val="20000"/>
                    </a:ext>
                  </a:extLst>
                </a:gridCol>
                <a:gridCol w="4977041">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436240287"/>
                    </a:ext>
                  </a:extLst>
                </a:gridCol>
                <a:gridCol w="1224136">
                  <a:extLst>
                    <a:ext uri="{9D8B030D-6E8A-4147-A177-3AD203B41FA5}">
                      <a16:colId xmlns:a16="http://schemas.microsoft.com/office/drawing/2014/main" val="3884897940"/>
                    </a:ext>
                  </a:extLst>
                </a:gridCol>
                <a:gridCol w="1280914">
                  <a:extLst>
                    <a:ext uri="{9D8B030D-6E8A-4147-A177-3AD203B41FA5}">
                      <a16:colId xmlns:a16="http://schemas.microsoft.com/office/drawing/2014/main" val="177429164"/>
                    </a:ext>
                  </a:extLst>
                </a:gridCol>
              </a:tblGrid>
              <a:tr h="1368152">
                <a:tc>
                  <a:txBody>
                    <a:bodyPr/>
                    <a:lstStyle/>
                    <a:p>
                      <a:endParaRPr lang="bg-BG" sz="1800" dirty="0">
                        <a:effectLst/>
                        <a:latin typeface="Helen Bg Light" panose="02000003080000020004" pitchFamily="50" charset="-52"/>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Индикатор</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Целева стойност </a:t>
                      </a:r>
                      <a:endParaRPr lang="en-US"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endParaRPr>
                    </a:p>
                    <a:p>
                      <a:pPr algn="ctr">
                        <a:lnSpc>
                          <a:spcPct val="107000"/>
                        </a:lnSpc>
                        <a:spcAft>
                          <a:spcPts val="0"/>
                        </a:spcAft>
                      </a:pPr>
                      <a:r>
                        <a:rPr lang="bg-BG"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2018 </a:t>
                      </a:r>
                      <a:r>
                        <a:rPr lang="bg-BG" sz="14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г.</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Договорена стойност</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smtClean="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Прогноза за изпълнение 2018 г.</a:t>
                      </a:r>
                      <a:endParaRPr lang="bg-BG" sz="14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a:lnSpc>
                          <a:spcPct val="107000"/>
                        </a:lnSpc>
                        <a:spcAft>
                          <a:spcPts val="0"/>
                        </a:spcAft>
                      </a:pPr>
                      <a:r>
                        <a:rPr lang="bg-BG" sz="1400" b="1" dirty="0" smtClean="0">
                          <a:effectLst/>
                          <a:latin typeface="Helen Bg Light" panose="02000003080000020004" pitchFamily="50" charset="-52"/>
                          <a:ea typeface="Calibri" panose="020F0502020204030204" pitchFamily="34" charset="0"/>
                          <a:cs typeface="Times New Roman" panose="02020603050405020304" pitchFamily="18" charset="0"/>
                        </a:rPr>
                        <a:t>Степен</a:t>
                      </a:r>
                      <a:r>
                        <a:rPr lang="bg-BG" sz="14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на п</a:t>
                      </a:r>
                      <a:r>
                        <a:rPr lang="bg-BG" sz="1400" b="1" dirty="0" smtClean="0">
                          <a:effectLst/>
                          <a:latin typeface="Helen Bg Light" panose="02000003080000020004" pitchFamily="50" charset="-52"/>
                          <a:ea typeface="Calibri" panose="020F0502020204030204" pitchFamily="34" charset="0"/>
                          <a:cs typeface="Times New Roman" panose="02020603050405020304" pitchFamily="18" charset="0"/>
                        </a:rPr>
                        <a:t>остигане</a:t>
                      </a:r>
                      <a:endParaRPr lang="bg-BG" sz="14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0000"/>
                  </a:ext>
                </a:extLst>
              </a:tr>
              <a:tr h="941914">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О3-1</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Подкрепени анализи, проучвания, изследвания, методики и оценки, свързани с дейността на съдебната система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20</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n-US" sz="1800" b="1" dirty="0" smtClean="0">
                          <a:effectLst/>
                          <a:latin typeface="Helen Bg Light" panose="02000003080000020004" pitchFamily="50" charset="-52"/>
                          <a:ea typeface="Times New Roman" panose="02020603050405020304" pitchFamily="18" charset="0"/>
                          <a:cs typeface="Times New Roman" panose="02020603050405020304" pitchFamily="18" charset="0"/>
                        </a:rPr>
                        <a:t>1</a:t>
                      </a:r>
                      <a:r>
                        <a:rPr lang="bg-BG" sz="1800" b="1" dirty="0" smtClean="0">
                          <a:effectLst/>
                          <a:latin typeface="Helen Bg Light" panose="02000003080000020004" pitchFamily="50" charset="-52"/>
                          <a:ea typeface="Times New Roman" panose="02020603050405020304" pitchFamily="18" charset="0"/>
                          <a:cs typeface="Times New Roman" panose="02020603050405020304" pitchFamily="18" charset="0"/>
                        </a:rPr>
                        <a:t>34</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dirty="0" smtClean="0">
                          <a:solidFill>
                            <a:schemeClr val="tx1"/>
                          </a:solidFill>
                          <a:effectLst/>
                          <a:latin typeface="Helen Bg Light" panose="02000003080000020004" pitchFamily="50" charset="-52"/>
                          <a:ea typeface="Calibri" panose="020F0502020204030204" pitchFamily="34" charset="0"/>
                          <a:cs typeface="Times New Roman" panose="02020603050405020304" pitchFamily="18" charset="0"/>
                        </a:rPr>
                        <a:t>35+</a:t>
                      </a:r>
                      <a:endParaRPr lang="bg-BG" sz="1800" dirty="0">
                        <a:solidFill>
                          <a:schemeClr val="tx1"/>
                        </a:solidFill>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marL="0" marR="0" lvl="0" indent="0" algn="ctr" defTabSz="1043056" rtl="0" eaLnBrk="1" fontAlgn="auto" latinLnBrk="0" hangingPunct="1">
                        <a:lnSpc>
                          <a:spcPct val="107000"/>
                        </a:lnSpc>
                        <a:spcBef>
                          <a:spcPts val="0"/>
                        </a:spcBef>
                        <a:spcAft>
                          <a:spcPts val="0"/>
                        </a:spcAft>
                        <a:buClrTx/>
                        <a:buSzTx/>
                        <a:buFontTx/>
                        <a:buNone/>
                        <a:tabLst/>
                        <a:defRPr/>
                      </a:pPr>
                      <a:r>
                        <a:rPr lang="bg-BG" sz="1800" b="1" kern="1200" dirty="0" smtClean="0">
                          <a:solidFill>
                            <a:schemeClr val="tx1"/>
                          </a:solidFill>
                          <a:effectLst/>
                          <a:latin typeface="Helen Bg Light" panose="02000003080000020004" pitchFamily="50" charset="-52"/>
                          <a:ea typeface="Calibri" panose="020F0502020204030204" pitchFamily="34" charset="0"/>
                          <a:cs typeface="Times New Roman" panose="02020603050405020304" pitchFamily="18" charset="0"/>
                        </a:rPr>
                        <a:t>Пълно постигане</a:t>
                      </a:r>
                      <a:endParaRPr lang="bg-BG" sz="18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0001"/>
                  </a:ext>
                </a:extLst>
              </a:tr>
              <a:tr h="659692">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О3-6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Брой подкрепени електронни услуги на съдебната власт</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1</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smtClean="0">
                          <a:effectLst/>
                          <a:latin typeface="Helen Bg Light" panose="02000003080000020004" pitchFamily="50" charset="-52"/>
                          <a:ea typeface="Times New Roman" panose="02020603050405020304" pitchFamily="18" charset="0"/>
                          <a:cs typeface="Times New Roman" panose="02020603050405020304" pitchFamily="18" charset="0"/>
                        </a:rPr>
                        <a:t>23</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dirty="0" smtClean="0">
                          <a:solidFill>
                            <a:schemeClr val="tx1"/>
                          </a:solidFill>
                          <a:effectLst/>
                          <a:latin typeface="Helen Bg Light" panose="02000003080000020004" pitchFamily="50" charset="-52"/>
                          <a:ea typeface="Calibri" panose="020F0502020204030204" pitchFamily="34" charset="0"/>
                          <a:cs typeface="Times New Roman" panose="02020603050405020304" pitchFamily="18" charset="0"/>
                        </a:rPr>
                        <a:t>10</a:t>
                      </a:r>
                      <a:endParaRPr lang="bg-BG" sz="1800" dirty="0">
                        <a:solidFill>
                          <a:schemeClr val="tx1"/>
                        </a:solidFill>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Пълно</a:t>
                      </a:r>
                      <a:r>
                        <a:rPr lang="bg-BG" sz="18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постигане</a:t>
                      </a:r>
                      <a:endParaRPr lang="bg-BG" sz="1800" b="1"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764213">
                <a:tc>
                  <a:txBody>
                    <a:bodyPr/>
                    <a:lstStyle/>
                    <a:p>
                      <a:pPr algn="ctr">
                        <a:lnSpc>
                          <a:spcPct val="107000"/>
                        </a:lnSpc>
                        <a:spcAft>
                          <a:spcPts val="0"/>
                        </a:spcAft>
                      </a:pPr>
                      <a:r>
                        <a:rPr lang="bg-BG" sz="1800" b="1"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О3-8</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Обучени магистрати, съдебни служители, служители на  разследващи органи съгласно НПК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dirty="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4000</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b="1" dirty="0">
                          <a:effectLst/>
                          <a:latin typeface="Helen Bg Light" panose="02000003080000020004" pitchFamily="50" charset="-52"/>
                          <a:ea typeface="Times New Roman" panose="02020603050405020304" pitchFamily="18" charset="0"/>
                          <a:cs typeface="Times New Roman" panose="02020603050405020304" pitchFamily="18" charset="0"/>
                        </a:rPr>
                        <a:t>14 </a:t>
                      </a:r>
                      <a:r>
                        <a:rPr lang="bg-BG" sz="1800" b="1" dirty="0" smtClean="0">
                          <a:effectLst/>
                          <a:latin typeface="Helen Bg Light" panose="02000003080000020004" pitchFamily="50" charset="-52"/>
                          <a:ea typeface="Times New Roman" panose="02020603050405020304" pitchFamily="18" charset="0"/>
                          <a:cs typeface="Times New Roman" panose="02020603050405020304" pitchFamily="18" charset="0"/>
                        </a:rPr>
                        <a:t>906</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algn="ctr">
                        <a:lnSpc>
                          <a:spcPct val="107000"/>
                        </a:lnSpc>
                        <a:spcAft>
                          <a:spcPts val="0"/>
                        </a:spcAft>
                      </a:pPr>
                      <a:r>
                        <a:rPr lang="bg-BG" sz="1800" dirty="0" smtClean="0">
                          <a:solidFill>
                            <a:schemeClr val="tx1"/>
                          </a:solidFill>
                          <a:effectLst/>
                          <a:latin typeface="Helen Bg Light" panose="02000003080000020004" pitchFamily="50" charset="-52"/>
                          <a:ea typeface="Calibri" panose="020F0502020204030204" pitchFamily="34" charset="0"/>
                          <a:cs typeface="Times New Roman" panose="02020603050405020304" pitchFamily="18" charset="0"/>
                        </a:rPr>
                        <a:t>10000+</a:t>
                      </a:r>
                      <a:endParaRPr lang="bg-BG" sz="1800" dirty="0">
                        <a:solidFill>
                          <a:schemeClr val="tx1"/>
                        </a:solidFill>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tc>
                  <a:txBody>
                    <a:bodyPr/>
                    <a:lstStyle/>
                    <a:p>
                      <a:pPr marL="0" marR="0" lvl="0" indent="0" algn="ctr" defTabSz="1043056" rtl="0" eaLnBrk="1" fontAlgn="auto" latinLnBrk="0" hangingPunct="1">
                        <a:lnSpc>
                          <a:spcPct val="107000"/>
                        </a:lnSpc>
                        <a:spcBef>
                          <a:spcPts val="0"/>
                        </a:spcBef>
                        <a:spcAft>
                          <a:spcPts val="0"/>
                        </a:spcAft>
                        <a:buClrTx/>
                        <a:buSzTx/>
                        <a:buFontTx/>
                        <a:buNone/>
                        <a:tabLst/>
                        <a:defRPr/>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Пълно</a:t>
                      </a:r>
                      <a:r>
                        <a:rPr lang="bg-BG" sz="1800" b="1" baseline="0" dirty="0" smtClean="0">
                          <a:effectLst/>
                          <a:latin typeface="Helen Bg Light" panose="02000003080000020004" pitchFamily="50" charset="-52"/>
                          <a:ea typeface="Calibri" panose="020F0502020204030204" pitchFamily="34" charset="0"/>
                          <a:cs typeface="Times New Roman" panose="02020603050405020304" pitchFamily="18" charset="0"/>
                        </a:rPr>
                        <a:t> постигане</a:t>
                      </a:r>
                      <a:endPar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val="10003"/>
                  </a:ext>
                </a:extLst>
              </a:tr>
              <a:tr h="427410">
                <a:tc>
                  <a:txBody>
                    <a:bodyPr/>
                    <a:lstStyle/>
                    <a:p>
                      <a:pPr algn="ctr">
                        <a:lnSpc>
                          <a:spcPct val="107000"/>
                        </a:lnSpc>
                        <a:spcAft>
                          <a:spcPts val="0"/>
                        </a:spcAft>
                      </a:pPr>
                      <a:r>
                        <a:rPr lang="en-US" sz="18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F-</a:t>
                      </a:r>
                      <a:r>
                        <a:rPr lang="bg-BG" sz="1800" b="1" dirty="0">
                          <a:solidFill>
                            <a:srgbClr val="000000"/>
                          </a:solidFill>
                          <a:effectLst/>
                          <a:latin typeface="Helen Bg Light" panose="02000003080000020004" pitchFamily="50" charset="-52"/>
                          <a:ea typeface="Calibri" panose="020F0502020204030204" pitchFamily="34" charset="0"/>
                          <a:cs typeface="Times New Roman" panose="02020603050405020304" pitchFamily="18" charset="0"/>
                        </a:rPr>
                        <a:t>3</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nSpc>
                          <a:spcPct val="107000"/>
                        </a:lnSpc>
                        <a:spcAft>
                          <a:spcPts val="0"/>
                        </a:spcAft>
                      </a:pPr>
                      <a:r>
                        <a:rPr lang="bg-BG" sz="1800" dirty="0">
                          <a:effectLst/>
                          <a:latin typeface="Helen Bg Light" panose="02000003080000020004" pitchFamily="50" charset="-52"/>
                          <a:ea typeface="Calibri" panose="020F0502020204030204" pitchFamily="34" charset="0"/>
                          <a:cs typeface="Times New Roman" panose="02020603050405020304" pitchFamily="18" charset="0"/>
                        </a:rPr>
                        <a:t>Сертифицирани средства – лева, общ бюджет</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dirty="0" smtClean="0">
                          <a:solidFill>
                            <a:srgbClr val="000000"/>
                          </a:solidFill>
                          <a:effectLst/>
                          <a:latin typeface="Helen Bg Light" panose="02000003080000020004" pitchFamily="50" charset="-52"/>
                          <a:ea typeface="Times New Roman" panose="02020603050405020304" pitchFamily="18" charset="0"/>
                          <a:cs typeface="Times New Roman" panose="02020603050405020304" pitchFamily="18" charset="0"/>
                        </a:rPr>
                        <a:t>9 992 164 </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smtClean="0">
                          <a:effectLst/>
                          <a:latin typeface="Helen Bg Light" panose="02000003080000020004" pitchFamily="50" charset="-52"/>
                          <a:ea typeface="Calibri" panose="020F0502020204030204" pitchFamily="34" charset="0"/>
                          <a:cs typeface="Times New Roman" panose="02020603050405020304" pitchFamily="18" charset="0"/>
                        </a:rPr>
                        <a:t>30 250 078,91</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dirty="0" smtClean="0">
                          <a:effectLst/>
                          <a:latin typeface="Helen Bg Light" panose="02000003080000020004" pitchFamily="50" charset="-52"/>
                          <a:ea typeface="Calibri" panose="020F0502020204030204" pitchFamily="34" charset="0"/>
                          <a:cs typeface="Times New Roman" panose="02020603050405020304" pitchFamily="18" charset="0"/>
                        </a:rPr>
                        <a:t>7 500 000</a:t>
                      </a:r>
                    </a:p>
                    <a:p>
                      <a:pPr algn="ctr">
                        <a:lnSpc>
                          <a:spcPct val="107000"/>
                        </a:lnSpc>
                        <a:spcAft>
                          <a:spcPts val="0"/>
                        </a:spcAft>
                      </a:pPr>
                      <a:r>
                        <a:rPr lang="bg-BG" sz="1800" dirty="0" smtClean="0">
                          <a:effectLst/>
                          <a:latin typeface="Helen Bg Light" panose="02000003080000020004" pitchFamily="50" charset="-52"/>
                          <a:ea typeface="Calibri" panose="020F0502020204030204" pitchFamily="34" charset="0"/>
                          <a:cs typeface="Times New Roman" panose="02020603050405020304" pitchFamily="18" charset="0"/>
                        </a:rPr>
                        <a:t>(75%)</a:t>
                      </a:r>
                      <a:endParaRPr lang="bg-BG" sz="1800" dirty="0">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algn="ctr">
                        <a:lnSpc>
                          <a:spcPct val="107000"/>
                        </a:lnSpc>
                        <a:spcAft>
                          <a:spcPts val="0"/>
                        </a:spcAft>
                      </a:pPr>
                      <a:r>
                        <a:rPr lang="bg-BG" sz="1800" b="1" dirty="0" smtClean="0">
                          <a:solidFill>
                            <a:srgbClr val="FF0000"/>
                          </a:solidFill>
                          <a:effectLst/>
                          <a:latin typeface="Helen Bg Light" panose="02000003080000020004" pitchFamily="50" charset="-52"/>
                          <a:ea typeface="Calibri" panose="020F0502020204030204" pitchFamily="34" charset="0"/>
                          <a:cs typeface="Times New Roman" panose="02020603050405020304" pitchFamily="18" charset="0"/>
                        </a:rPr>
                        <a:t>-2</a:t>
                      </a:r>
                      <a:r>
                        <a:rPr lang="bg-BG" sz="1800" b="1" baseline="0" dirty="0" smtClean="0">
                          <a:solidFill>
                            <a:srgbClr val="FF0000"/>
                          </a:solidFill>
                          <a:effectLst/>
                          <a:latin typeface="Helen Bg Light" panose="02000003080000020004" pitchFamily="50" charset="-52"/>
                          <a:ea typeface="Calibri" panose="020F0502020204030204" pitchFamily="34" charset="0"/>
                          <a:cs typeface="Times New Roman" panose="02020603050405020304" pitchFamily="18" charset="0"/>
                        </a:rPr>
                        <a:t> 4</a:t>
                      </a:r>
                      <a:r>
                        <a:rPr lang="bg-BG" sz="1800" b="1" dirty="0" smtClean="0">
                          <a:solidFill>
                            <a:srgbClr val="FF0000"/>
                          </a:solidFill>
                          <a:effectLst/>
                          <a:latin typeface="Helen Bg Light" panose="02000003080000020004" pitchFamily="50" charset="-52"/>
                          <a:ea typeface="Calibri" panose="020F0502020204030204" pitchFamily="34" charset="0"/>
                          <a:cs typeface="Times New Roman" panose="02020603050405020304" pitchFamily="18" charset="0"/>
                        </a:rPr>
                        <a:t>92 164,00 </a:t>
                      </a:r>
                      <a:endParaRPr lang="bg-BG" sz="1800" b="1" dirty="0">
                        <a:solidFill>
                          <a:srgbClr val="FF0000"/>
                        </a:solidFill>
                        <a:effectLst/>
                        <a:latin typeface="Helen Bg Light" panose="02000003080000020004" pitchFamily="50" charset="-52"/>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5636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1020574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62124" y="1303926"/>
            <a:ext cx="10141768" cy="446276"/>
          </a:xfrm>
          <a:prstGeom prst="rect">
            <a:avLst/>
          </a:prstGeom>
          <a:noFill/>
        </p:spPr>
        <p:txBody>
          <a:bodyPr wrap="square" rtlCol="0">
            <a:spAutoFit/>
          </a:bodyPr>
          <a:lstStyle/>
          <a:p>
            <a:pPr algn="ctr"/>
            <a:r>
              <a:rPr lang="bg-BG" sz="2300" b="1" dirty="0" smtClean="0">
                <a:solidFill>
                  <a:schemeClr val="tx2">
                    <a:lumMod val="50000"/>
                  </a:schemeClr>
                </a:solidFill>
                <a:latin typeface="Helen Bg Light" panose="02000003080000020004"/>
                <a:ea typeface="+mj-ea"/>
                <a:cs typeface="+mj-cs"/>
              </a:rPr>
              <a:t>РЕАЛНО ИЗПЛАТЕНИ СРЕДСТВА ПО ПРОГРАМАТА</a:t>
            </a:r>
            <a:endParaRPr lang="bg-BG" sz="2300" b="1" dirty="0">
              <a:solidFill>
                <a:schemeClr val="tx2">
                  <a:lumMod val="50000"/>
                </a:schemeClr>
              </a:solidFill>
              <a:latin typeface="Helen Bg Light" panose="02000003080000020004"/>
              <a:ea typeface="+mj-ea"/>
              <a:cs typeface="+mj-cs"/>
            </a:endParaRPr>
          </a:p>
        </p:txBody>
      </p:sp>
      <p:sp>
        <p:nvSpPr>
          <p:cNvPr id="17" name="TextBox 15"/>
          <p:cNvSpPr txBox="1">
            <a:spLocks noChangeArrowheads="1"/>
          </p:cNvSpPr>
          <p:nvPr/>
        </p:nvSpPr>
        <p:spPr bwMode="auto">
          <a:xfrm>
            <a:off x="404262" y="449099"/>
            <a:ext cx="5461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bg-BG" altLang="bg-BG" sz="2800" dirty="0">
                <a:solidFill>
                  <a:schemeClr val="bg1"/>
                </a:solidFill>
                <a:latin typeface="Helen Bg" pitchFamily="34" charset="-52"/>
              </a:rPr>
              <a:t>к</a:t>
            </a:r>
            <a:r>
              <a:rPr lang="bg-BG" altLang="bg-BG" sz="2800" dirty="0" smtClean="0">
                <a:solidFill>
                  <a:schemeClr val="bg1"/>
                </a:solidFill>
                <a:latin typeface="Helen Bg" pitchFamily="34" charset="-52"/>
              </a:rPr>
              <a:t>ъм </a:t>
            </a:r>
            <a:r>
              <a:rPr lang="bg-BG" altLang="bg-BG" sz="2800" dirty="0" smtClean="0">
                <a:solidFill>
                  <a:schemeClr val="bg1"/>
                </a:solidFill>
                <a:latin typeface="Helen Bg" pitchFamily="34" charset="-52"/>
              </a:rPr>
              <a:t>28.11.2018</a:t>
            </a:r>
            <a:endParaRPr lang="bg-BG" altLang="bg-BG" sz="2800" dirty="0" smtClean="0">
              <a:solidFill>
                <a:schemeClr val="bg1"/>
              </a:solidFill>
              <a:latin typeface="Helen Bg" pitchFamily="34" charset="-52"/>
            </a:endParaRPr>
          </a:p>
        </p:txBody>
      </p:sp>
      <p:sp>
        <p:nvSpPr>
          <p:cNvPr id="18" name="TextBox 16"/>
          <p:cNvSpPr txBox="1">
            <a:spLocks noChangeArrowheads="1"/>
          </p:cNvSpPr>
          <p:nvPr/>
        </p:nvSpPr>
        <p:spPr bwMode="auto">
          <a:xfrm>
            <a:off x="409025" y="160174"/>
            <a:ext cx="35365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dirty="0">
                <a:solidFill>
                  <a:schemeClr val="bg1"/>
                </a:solidFill>
                <a:latin typeface="Helen Bg Light" panose="02000003080000020004" pitchFamily="50" charset="-52"/>
              </a:rPr>
              <a:t>ФИНАНСОВО </a:t>
            </a:r>
            <a:r>
              <a:rPr lang="bg-BG" altLang="bg-BG" dirty="0" smtClean="0">
                <a:solidFill>
                  <a:schemeClr val="bg1"/>
                </a:solidFill>
                <a:latin typeface="Helen Bg Light" panose="02000003080000020004" pitchFamily="50" charset="-52"/>
              </a:rPr>
              <a:t>ИЗПЪЛНЕНИЕ </a:t>
            </a:r>
            <a:endParaRPr lang="bg-BG" altLang="bg-BG" dirty="0">
              <a:solidFill>
                <a:schemeClr val="bg1"/>
              </a:solidFill>
              <a:latin typeface="Helen Bg Light" panose="02000003080000020004" pitchFamily="50" charset="-52"/>
            </a:endParaRPr>
          </a:p>
        </p:txBody>
      </p:sp>
      <p:sp>
        <p:nvSpPr>
          <p:cNvPr id="11" name="Rectangle 10"/>
          <p:cNvSpPr>
            <a:spLocks noChangeArrowheads="1"/>
          </p:cNvSpPr>
          <p:nvPr/>
        </p:nvSpPr>
        <p:spPr bwMode="auto">
          <a:xfrm>
            <a:off x="5415205" y="2073174"/>
            <a:ext cx="913120" cy="540000"/>
          </a:xfrm>
          <a:prstGeom prst="rect">
            <a:avLst/>
          </a:prstGeom>
          <a:solidFill>
            <a:schemeClr val="bg1"/>
          </a:solidFill>
          <a:ln w="12700" algn="ctr">
            <a:solidFill>
              <a:srgbClr val="002060"/>
            </a:solidFill>
            <a:miter lim="800000"/>
            <a:headEnd/>
            <a:tailEnd/>
          </a:ln>
          <a:effectLst/>
        </p:spPr>
        <p:txBody>
          <a:bodyPr anchor="ctr"/>
          <a:lstStyle/>
          <a:p>
            <a:pPr algn="ctr" fontAlgn="auto">
              <a:defRPr/>
            </a:pPr>
            <a:r>
              <a:rPr lang="bg-BG" sz="1600" b="1" dirty="0" smtClean="0">
                <a:latin typeface="Helen Bg Light" panose="02000003080000020004"/>
                <a:ea typeface="+mj-ea"/>
                <a:cs typeface="+mj-cs"/>
              </a:rPr>
              <a:t>В </a:t>
            </a:r>
            <a:r>
              <a:rPr lang="bg-BG" sz="1600" b="1" dirty="0" smtClean="0">
                <a:latin typeface="Helen Bg Light" panose="02000003080000020004"/>
              </a:rPr>
              <a:t>ЮЗР</a:t>
            </a:r>
            <a:endParaRPr lang="ru-RU" sz="1600" b="1" dirty="0">
              <a:latin typeface="Helen Bg Light" panose="02000003080000020004"/>
            </a:endParaRPr>
          </a:p>
        </p:txBody>
      </p:sp>
      <p:sp>
        <p:nvSpPr>
          <p:cNvPr id="15" name="Isosceles Triangle 14"/>
          <p:cNvSpPr/>
          <p:nvPr/>
        </p:nvSpPr>
        <p:spPr>
          <a:xfrm rot="5400000">
            <a:off x="6484258" y="2185448"/>
            <a:ext cx="554038" cy="277812"/>
          </a:xfrm>
          <a:prstGeom prst="triangle">
            <a:avLst/>
          </a:prstGeom>
          <a:solidFill>
            <a:srgbClr val="9EB40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chemeClr val="tx1">
                  <a:lumMod val="65000"/>
                  <a:lumOff val="35000"/>
                </a:schemeClr>
              </a:solidFill>
              <a:latin typeface="Helen Bg Light" panose="02000003080000020004"/>
            </a:endParaRPr>
          </a:p>
        </p:txBody>
      </p:sp>
      <p:sp>
        <p:nvSpPr>
          <p:cNvPr id="19" name="Rectangle 18"/>
          <p:cNvSpPr>
            <a:spLocks noChangeArrowheads="1"/>
          </p:cNvSpPr>
          <p:nvPr/>
        </p:nvSpPr>
        <p:spPr bwMode="auto">
          <a:xfrm>
            <a:off x="7037382" y="2044319"/>
            <a:ext cx="1693694" cy="593848"/>
          </a:xfrm>
          <a:prstGeom prst="rect">
            <a:avLst/>
          </a:prstGeom>
          <a:solidFill>
            <a:schemeClr val="bg1"/>
          </a:solidFill>
          <a:ln w="12700" algn="ctr">
            <a:solidFill>
              <a:srgbClr val="002060"/>
            </a:solidFill>
            <a:miter lim="800000"/>
            <a:headEnd/>
            <a:tailEnd/>
          </a:ln>
          <a:effectLst/>
        </p:spPr>
        <p:txBody>
          <a:bodyPr anchor="ctr"/>
          <a:lstStyle/>
          <a:p>
            <a:pPr marL="177800" lvl="1" indent="-177800" algn="just" defTabSz="179388" fontAlgn="auto">
              <a:spcBef>
                <a:spcPts val="0"/>
              </a:spcBef>
              <a:defRPr/>
            </a:pPr>
            <a:r>
              <a:rPr lang="bg-BG" sz="1600" b="1" dirty="0" smtClean="0">
                <a:latin typeface="Helen Bg Light" panose="02000003080000020004"/>
                <a:ea typeface="+mj-ea"/>
                <a:cs typeface="+mj-cs"/>
              </a:rPr>
              <a:t>  </a:t>
            </a:r>
            <a:r>
              <a:rPr lang="bg-BG" sz="1600" b="1" dirty="0" smtClean="0">
                <a:latin typeface="Helen Bg Light" panose="02000003080000020004"/>
                <a:ea typeface="+mj-ea"/>
                <a:cs typeface="+mj-cs"/>
              </a:rPr>
              <a:t>979 419,86 лева</a:t>
            </a:r>
            <a:endParaRPr lang="bg-BG" sz="1600" b="1" dirty="0">
              <a:latin typeface="Helen Bg Light" panose="02000003080000020004"/>
              <a:ea typeface="+mj-ea"/>
              <a:cs typeface="+mj-cs"/>
            </a:endParaRPr>
          </a:p>
        </p:txBody>
      </p:sp>
      <p:sp>
        <p:nvSpPr>
          <p:cNvPr id="37" name="Isosceles Triangle 36"/>
          <p:cNvSpPr/>
          <p:nvPr/>
        </p:nvSpPr>
        <p:spPr>
          <a:xfrm rot="5400000">
            <a:off x="1806995" y="2890547"/>
            <a:ext cx="554038" cy="277812"/>
          </a:xfrm>
          <a:prstGeom prst="triangle">
            <a:avLst/>
          </a:prstGeom>
          <a:solidFill>
            <a:srgbClr val="9EB40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chemeClr val="tx1">
                  <a:lumMod val="65000"/>
                  <a:lumOff val="35000"/>
                </a:schemeClr>
              </a:solidFill>
              <a:latin typeface="Helen Bg Light" panose="02000003080000020004"/>
            </a:endParaRPr>
          </a:p>
        </p:txBody>
      </p:sp>
      <p:sp>
        <p:nvSpPr>
          <p:cNvPr id="39" name="Isosceles Triangle 38"/>
          <p:cNvSpPr/>
          <p:nvPr/>
        </p:nvSpPr>
        <p:spPr>
          <a:xfrm rot="5400000">
            <a:off x="1803738" y="3598702"/>
            <a:ext cx="554038" cy="277812"/>
          </a:xfrm>
          <a:prstGeom prst="triangle">
            <a:avLst/>
          </a:prstGeom>
          <a:solidFill>
            <a:srgbClr val="9EB40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chemeClr val="tx1">
                  <a:lumMod val="65000"/>
                  <a:lumOff val="35000"/>
                </a:schemeClr>
              </a:solidFill>
              <a:latin typeface="Helen Bg Light" panose="02000003080000020004"/>
            </a:endParaRPr>
          </a:p>
        </p:txBody>
      </p:sp>
      <p:sp>
        <p:nvSpPr>
          <p:cNvPr id="40" name="Isosceles Triangle 39"/>
          <p:cNvSpPr/>
          <p:nvPr/>
        </p:nvSpPr>
        <p:spPr>
          <a:xfrm rot="5400000">
            <a:off x="1803738" y="4316499"/>
            <a:ext cx="554038" cy="277812"/>
          </a:xfrm>
          <a:prstGeom prst="triangle">
            <a:avLst/>
          </a:prstGeom>
          <a:solidFill>
            <a:srgbClr val="9EB40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chemeClr val="tx1">
                  <a:lumMod val="65000"/>
                  <a:lumOff val="35000"/>
                </a:schemeClr>
              </a:solidFill>
              <a:latin typeface="Helen Bg Light" panose="02000003080000020004"/>
            </a:endParaRPr>
          </a:p>
        </p:txBody>
      </p:sp>
      <p:sp>
        <p:nvSpPr>
          <p:cNvPr id="41" name="Isosceles Triangle 40"/>
          <p:cNvSpPr/>
          <p:nvPr/>
        </p:nvSpPr>
        <p:spPr>
          <a:xfrm rot="5400000">
            <a:off x="1803738" y="5055434"/>
            <a:ext cx="554038" cy="277812"/>
          </a:xfrm>
          <a:prstGeom prst="triangle">
            <a:avLst/>
          </a:prstGeom>
          <a:solidFill>
            <a:srgbClr val="9EB40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chemeClr val="tx1">
                  <a:lumMod val="65000"/>
                  <a:lumOff val="35000"/>
                </a:schemeClr>
              </a:solidFill>
              <a:latin typeface="Helen Bg Light" panose="02000003080000020004"/>
            </a:endParaRPr>
          </a:p>
        </p:txBody>
      </p:sp>
      <p:sp>
        <p:nvSpPr>
          <p:cNvPr id="42" name="Isosceles Triangle 41"/>
          <p:cNvSpPr/>
          <p:nvPr/>
        </p:nvSpPr>
        <p:spPr>
          <a:xfrm rot="5400000">
            <a:off x="1803738" y="5734587"/>
            <a:ext cx="554038" cy="277812"/>
          </a:xfrm>
          <a:prstGeom prst="triangle">
            <a:avLst/>
          </a:prstGeom>
          <a:solidFill>
            <a:srgbClr val="9EB40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chemeClr val="tx1">
                  <a:lumMod val="65000"/>
                  <a:lumOff val="35000"/>
                </a:schemeClr>
              </a:solidFill>
              <a:latin typeface="Helen Bg Light" panose="02000003080000020004"/>
            </a:endParaRPr>
          </a:p>
        </p:txBody>
      </p:sp>
      <p:sp>
        <p:nvSpPr>
          <p:cNvPr id="45" name="Rectangle 44"/>
          <p:cNvSpPr>
            <a:spLocks noChangeArrowheads="1"/>
          </p:cNvSpPr>
          <p:nvPr/>
        </p:nvSpPr>
        <p:spPr bwMode="auto">
          <a:xfrm>
            <a:off x="740605" y="3481016"/>
            <a:ext cx="913121" cy="540000"/>
          </a:xfrm>
          <a:prstGeom prst="rect">
            <a:avLst/>
          </a:prstGeom>
          <a:solidFill>
            <a:schemeClr val="bg1"/>
          </a:solidFill>
          <a:ln w="12700" algn="ctr">
            <a:solidFill>
              <a:srgbClr val="002060"/>
            </a:solidFill>
            <a:miter lim="800000"/>
            <a:headEnd/>
            <a:tailEnd/>
          </a:ln>
          <a:effectLst/>
        </p:spPr>
        <p:txBody>
          <a:bodyPr anchor="ctr"/>
          <a:lstStyle/>
          <a:p>
            <a:pPr algn="ctr" fontAlgn="auto">
              <a:defRPr/>
            </a:pPr>
            <a:r>
              <a:rPr lang="ru-RU" sz="1600" b="1" dirty="0" smtClean="0">
                <a:solidFill>
                  <a:schemeClr val="tx2">
                    <a:lumMod val="50000"/>
                  </a:schemeClr>
                </a:solidFill>
                <a:latin typeface="Helen Bg Light" panose="02000003080000020004"/>
                <a:ea typeface="+mj-ea"/>
                <a:cs typeface="+mj-cs"/>
              </a:rPr>
              <a:t>ПО 3</a:t>
            </a:r>
            <a:endParaRPr lang="ru-RU" sz="1600" b="1" dirty="0">
              <a:solidFill>
                <a:schemeClr val="tx2">
                  <a:lumMod val="50000"/>
                </a:schemeClr>
              </a:solidFill>
              <a:latin typeface="Helen Bg Light" panose="02000003080000020004"/>
              <a:ea typeface="+mj-ea"/>
              <a:cs typeface="+mj-cs"/>
            </a:endParaRPr>
          </a:p>
        </p:txBody>
      </p:sp>
      <p:sp>
        <p:nvSpPr>
          <p:cNvPr id="46" name="Rectangle 45"/>
          <p:cNvSpPr>
            <a:spLocks noChangeArrowheads="1"/>
          </p:cNvSpPr>
          <p:nvPr/>
        </p:nvSpPr>
        <p:spPr bwMode="auto">
          <a:xfrm>
            <a:off x="734683" y="4192424"/>
            <a:ext cx="913122" cy="540000"/>
          </a:xfrm>
          <a:prstGeom prst="rect">
            <a:avLst/>
          </a:prstGeom>
          <a:solidFill>
            <a:schemeClr val="bg1"/>
          </a:solidFill>
          <a:ln w="12700" algn="ctr">
            <a:solidFill>
              <a:srgbClr val="002060"/>
            </a:solidFill>
            <a:miter lim="800000"/>
            <a:headEnd/>
            <a:tailEnd/>
          </a:ln>
          <a:effectLst/>
        </p:spPr>
        <p:txBody>
          <a:bodyPr anchor="ctr"/>
          <a:lstStyle/>
          <a:p>
            <a:pPr algn="ctr" fontAlgn="auto">
              <a:defRPr/>
            </a:pPr>
            <a:r>
              <a:rPr lang="ru-RU" sz="1600" b="1" dirty="0" smtClean="0">
                <a:latin typeface="Helen Bg Light" panose="02000003080000020004"/>
                <a:ea typeface="+mj-ea"/>
                <a:cs typeface="+mj-cs"/>
              </a:rPr>
              <a:t>ПО 4</a:t>
            </a:r>
            <a:endParaRPr lang="ru-RU" sz="1600" b="1" dirty="0">
              <a:latin typeface="Helen Bg Light" panose="02000003080000020004"/>
              <a:ea typeface="+mj-ea"/>
              <a:cs typeface="+mj-cs"/>
            </a:endParaRPr>
          </a:p>
        </p:txBody>
      </p:sp>
      <p:sp>
        <p:nvSpPr>
          <p:cNvPr id="47" name="Rectangle 46"/>
          <p:cNvSpPr>
            <a:spLocks noChangeArrowheads="1"/>
          </p:cNvSpPr>
          <p:nvPr/>
        </p:nvSpPr>
        <p:spPr bwMode="auto">
          <a:xfrm>
            <a:off x="748344" y="4903832"/>
            <a:ext cx="899461" cy="540000"/>
          </a:xfrm>
          <a:prstGeom prst="rect">
            <a:avLst/>
          </a:prstGeom>
          <a:solidFill>
            <a:schemeClr val="bg1"/>
          </a:solidFill>
          <a:ln w="12700" algn="ctr">
            <a:solidFill>
              <a:srgbClr val="002060"/>
            </a:solidFill>
            <a:miter lim="800000"/>
            <a:headEnd/>
            <a:tailEnd/>
          </a:ln>
          <a:effectLst/>
        </p:spPr>
        <p:txBody>
          <a:bodyPr anchor="ctr"/>
          <a:lstStyle/>
          <a:p>
            <a:pPr algn="ctr" fontAlgn="auto">
              <a:defRPr/>
            </a:pPr>
            <a:r>
              <a:rPr lang="ru-RU" sz="1600" b="1" dirty="0" smtClean="0">
                <a:latin typeface="Helen Bg Light" panose="02000003080000020004"/>
                <a:ea typeface="+mj-ea"/>
                <a:cs typeface="+mj-cs"/>
              </a:rPr>
              <a:t>ПО 5</a:t>
            </a:r>
            <a:endParaRPr lang="ru-RU" sz="1600" b="1" dirty="0">
              <a:latin typeface="Helen Bg Light" panose="02000003080000020004"/>
              <a:ea typeface="+mj-ea"/>
              <a:cs typeface="+mj-cs"/>
            </a:endParaRPr>
          </a:p>
        </p:txBody>
      </p:sp>
      <p:sp>
        <p:nvSpPr>
          <p:cNvPr id="48" name="Rectangle 47"/>
          <p:cNvSpPr>
            <a:spLocks noChangeArrowheads="1"/>
          </p:cNvSpPr>
          <p:nvPr/>
        </p:nvSpPr>
        <p:spPr bwMode="auto">
          <a:xfrm>
            <a:off x="748344" y="5584765"/>
            <a:ext cx="899461" cy="540000"/>
          </a:xfrm>
          <a:prstGeom prst="rect">
            <a:avLst/>
          </a:prstGeom>
          <a:solidFill>
            <a:schemeClr val="bg1"/>
          </a:solidFill>
          <a:ln w="12700" algn="ctr">
            <a:solidFill>
              <a:srgbClr val="002060"/>
            </a:solidFill>
            <a:miter lim="800000"/>
            <a:headEnd/>
            <a:tailEnd/>
          </a:ln>
          <a:effectLst/>
        </p:spPr>
        <p:txBody>
          <a:bodyPr anchor="ctr"/>
          <a:lstStyle/>
          <a:p>
            <a:pPr algn="ctr" fontAlgn="auto">
              <a:defRPr/>
            </a:pPr>
            <a:r>
              <a:rPr lang="ru-RU" sz="1600" b="1" dirty="0" smtClean="0">
                <a:latin typeface="Helen Bg Light" panose="02000003080000020004"/>
                <a:ea typeface="+mj-ea"/>
                <a:cs typeface="+mj-cs"/>
              </a:rPr>
              <a:t>ОБЩО</a:t>
            </a:r>
            <a:endParaRPr lang="ru-RU" sz="1600" b="1" dirty="0">
              <a:latin typeface="Helen Bg Light" panose="02000003080000020004"/>
              <a:ea typeface="+mj-ea"/>
              <a:cs typeface="+mj-cs"/>
            </a:endParaRPr>
          </a:p>
        </p:txBody>
      </p:sp>
      <p:sp>
        <p:nvSpPr>
          <p:cNvPr id="49" name="Rectangle 48"/>
          <p:cNvSpPr>
            <a:spLocks noChangeArrowheads="1"/>
          </p:cNvSpPr>
          <p:nvPr/>
        </p:nvSpPr>
        <p:spPr bwMode="auto">
          <a:xfrm>
            <a:off x="734684" y="2752434"/>
            <a:ext cx="913121" cy="540000"/>
          </a:xfrm>
          <a:prstGeom prst="rect">
            <a:avLst/>
          </a:prstGeom>
          <a:solidFill>
            <a:schemeClr val="bg1"/>
          </a:solidFill>
          <a:ln w="12700" algn="ctr">
            <a:solidFill>
              <a:srgbClr val="002060"/>
            </a:solidFill>
            <a:miter lim="800000"/>
            <a:headEnd/>
            <a:tailEnd/>
          </a:ln>
          <a:effectLst/>
        </p:spPr>
        <p:txBody>
          <a:bodyPr anchor="ctr"/>
          <a:lstStyle/>
          <a:p>
            <a:pPr algn="ctr" fontAlgn="auto">
              <a:defRPr/>
            </a:pPr>
            <a:r>
              <a:rPr lang="ru-RU" sz="1600" b="1" dirty="0" smtClean="0">
                <a:latin typeface="Helen Bg Light" panose="02000003080000020004"/>
                <a:ea typeface="+mj-ea"/>
                <a:cs typeface="+mj-cs"/>
              </a:rPr>
              <a:t>ПО 2</a:t>
            </a:r>
            <a:endParaRPr lang="ru-RU" sz="1600" b="1" dirty="0">
              <a:latin typeface="Helen Bg Light" panose="02000003080000020004"/>
              <a:ea typeface="+mj-ea"/>
              <a:cs typeface="+mj-cs"/>
            </a:endParaRPr>
          </a:p>
        </p:txBody>
      </p:sp>
      <p:sp>
        <p:nvSpPr>
          <p:cNvPr id="50" name="Rectangle 49"/>
          <p:cNvSpPr>
            <a:spLocks noChangeArrowheads="1"/>
          </p:cNvSpPr>
          <p:nvPr/>
        </p:nvSpPr>
        <p:spPr bwMode="auto">
          <a:xfrm>
            <a:off x="2343835" y="2782215"/>
            <a:ext cx="1922745" cy="552954"/>
          </a:xfrm>
          <a:prstGeom prst="rect">
            <a:avLst/>
          </a:prstGeom>
          <a:solidFill>
            <a:schemeClr val="bg1"/>
          </a:solidFill>
          <a:ln w="12700" algn="ctr">
            <a:solidFill>
              <a:srgbClr val="002060"/>
            </a:solidFill>
            <a:miter lim="800000"/>
            <a:headEnd/>
            <a:tailEnd/>
          </a:ln>
          <a:effectLst/>
        </p:spPr>
        <p:txBody>
          <a:bodyPr anchor="ctr"/>
          <a:lstStyle/>
          <a:p>
            <a:pPr marL="177800" lvl="1" indent="-177800" algn="just" defTabSz="179388" fontAlgn="auto">
              <a:spcBef>
                <a:spcPts val="0"/>
              </a:spcBef>
              <a:defRPr/>
            </a:pPr>
            <a:r>
              <a:rPr lang="bg-BG" sz="1600" b="1" dirty="0" smtClean="0">
                <a:solidFill>
                  <a:srgbClr val="FF0000"/>
                </a:solidFill>
                <a:latin typeface="Helen Bg Light" panose="02000003080000020004"/>
                <a:ea typeface="+mj-ea"/>
                <a:cs typeface="+mj-cs"/>
              </a:rPr>
              <a:t>   </a:t>
            </a:r>
            <a:r>
              <a:rPr lang="bg-BG" sz="1600" b="1" dirty="0">
                <a:solidFill>
                  <a:srgbClr val="FF0000"/>
                </a:solidFill>
                <a:latin typeface="Helen Bg Light" panose="02000003080000020004"/>
                <a:ea typeface="+mj-ea"/>
                <a:cs typeface="+mj-cs"/>
              </a:rPr>
              <a:t>15 442 </a:t>
            </a:r>
            <a:r>
              <a:rPr lang="bg-BG" sz="1600" b="1" dirty="0" smtClean="0">
                <a:solidFill>
                  <a:srgbClr val="FF0000"/>
                </a:solidFill>
                <a:latin typeface="Helen Bg Light" panose="02000003080000020004"/>
                <a:ea typeface="+mj-ea"/>
                <a:cs typeface="+mj-cs"/>
              </a:rPr>
              <a:t>689,75 лв.</a:t>
            </a:r>
            <a:endParaRPr lang="bg-BG" sz="1600" b="1" dirty="0">
              <a:solidFill>
                <a:srgbClr val="FF0000"/>
              </a:solidFill>
              <a:latin typeface="Helen Bg Light" panose="02000003080000020004"/>
              <a:ea typeface="+mj-ea"/>
              <a:cs typeface="+mj-cs"/>
            </a:endParaRPr>
          </a:p>
        </p:txBody>
      </p:sp>
      <p:sp>
        <p:nvSpPr>
          <p:cNvPr id="52" name="Rectangle 51"/>
          <p:cNvSpPr>
            <a:spLocks noChangeArrowheads="1"/>
          </p:cNvSpPr>
          <p:nvPr/>
        </p:nvSpPr>
        <p:spPr bwMode="auto">
          <a:xfrm>
            <a:off x="2356861" y="4198219"/>
            <a:ext cx="1837711" cy="548370"/>
          </a:xfrm>
          <a:prstGeom prst="rect">
            <a:avLst/>
          </a:prstGeom>
          <a:solidFill>
            <a:schemeClr val="bg1"/>
          </a:solidFill>
          <a:ln w="12700" algn="ctr">
            <a:solidFill>
              <a:srgbClr val="002060"/>
            </a:solidFill>
            <a:miter lim="800000"/>
            <a:headEnd/>
            <a:tailEnd/>
          </a:ln>
          <a:effectLst/>
        </p:spPr>
        <p:txBody>
          <a:bodyPr anchor="ctr"/>
          <a:lstStyle/>
          <a:p>
            <a:pPr marL="177800" lvl="1" indent="-177800" algn="just" defTabSz="179388" fontAlgn="auto">
              <a:spcBef>
                <a:spcPts val="0"/>
              </a:spcBef>
              <a:defRPr/>
            </a:pPr>
            <a:r>
              <a:rPr lang="bg-BG" sz="1600" b="1" dirty="0">
                <a:solidFill>
                  <a:srgbClr val="FF0000"/>
                </a:solidFill>
                <a:latin typeface="Helen Bg Light" panose="02000003080000020004"/>
                <a:ea typeface="+mj-ea"/>
                <a:cs typeface="+mj-cs"/>
              </a:rPr>
              <a:t>35 484 </a:t>
            </a:r>
            <a:r>
              <a:rPr lang="bg-BG" sz="1600" b="1" dirty="0" smtClean="0">
                <a:solidFill>
                  <a:srgbClr val="FF0000"/>
                </a:solidFill>
                <a:latin typeface="Helen Bg Light" panose="02000003080000020004"/>
                <a:ea typeface="+mj-ea"/>
                <a:cs typeface="+mj-cs"/>
              </a:rPr>
              <a:t>136,41 лв.</a:t>
            </a:r>
            <a:endParaRPr lang="bg-BG" sz="1600" b="1" dirty="0">
              <a:solidFill>
                <a:srgbClr val="FF0000"/>
              </a:solidFill>
              <a:latin typeface="Helen Bg Light" panose="02000003080000020004"/>
              <a:ea typeface="+mj-ea"/>
              <a:cs typeface="+mj-cs"/>
            </a:endParaRPr>
          </a:p>
        </p:txBody>
      </p:sp>
      <p:sp>
        <p:nvSpPr>
          <p:cNvPr id="53" name="Rectangle 52"/>
          <p:cNvSpPr>
            <a:spLocks noChangeArrowheads="1"/>
          </p:cNvSpPr>
          <p:nvPr/>
        </p:nvSpPr>
        <p:spPr bwMode="auto">
          <a:xfrm>
            <a:off x="2343835" y="4888281"/>
            <a:ext cx="1850737" cy="540907"/>
          </a:xfrm>
          <a:prstGeom prst="rect">
            <a:avLst/>
          </a:prstGeom>
          <a:solidFill>
            <a:schemeClr val="bg1"/>
          </a:solidFill>
          <a:ln w="12700" algn="ctr">
            <a:solidFill>
              <a:srgbClr val="002060"/>
            </a:solidFill>
            <a:miter lim="800000"/>
            <a:headEnd/>
            <a:tailEnd/>
          </a:ln>
          <a:effectLst/>
        </p:spPr>
        <p:txBody>
          <a:bodyPr anchor="ctr"/>
          <a:lstStyle/>
          <a:p>
            <a:pPr marL="177800" lvl="1" indent="-177800" algn="just" defTabSz="179388" fontAlgn="auto">
              <a:spcBef>
                <a:spcPts val="0"/>
              </a:spcBef>
              <a:defRPr/>
            </a:pPr>
            <a:r>
              <a:rPr lang="bg-BG" sz="1600" b="1" dirty="0" smtClean="0">
                <a:latin typeface="Helen Bg Light" panose="02000003080000020004"/>
                <a:ea typeface="+mj-ea"/>
                <a:cs typeface="+mj-cs"/>
              </a:rPr>
              <a:t>  </a:t>
            </a:r>
            <a:r>
              <a:rPr lang="bg-BG" sz="1600" b="1" dirty="0">
                <a:solidFill>
                  <a:srgbClr val="FF0000"/>
                </a:solidFill>
                <a:latin typeface="Helen Bg Light" panose="02000003080000020004"/>
                <a:ea typeface="+mj-ea"/>
                <a:cs typeface="+mj-cs"/>
              </a:rPr>
              <a:t>7 883 </a:t>
            </a:r>
            <a:r>
              <a:rPr lang="bg-BG" sz="1600" b="1" dirty="0" smtClean="0">
                <a:solidFill>
                  <a:srgbClr val="FF0000"/>
                </a:solidFill>
                <a:latin typeface="Helen Bg Light" panose="02000003080000020004"/>
                <a:ea typeface="+mj-ea"/>
                <a:cs typeface="+mj-cs"/>
              </a:rPr>
              <a:t>990,40 лв.</a:t>
            </a:r>
            <a:endParaRPr lang="bg-BG" sz="1600" b="1" dirty="0">
              <a:solidFill>
                <a:srgbClr val="FF0000"/>
              </a:solidFill>
              <a:latin typeface="Helen Bg Light" panose="02000003080000020004"/>
              <a:ea typeface="+mj-ea"/>
              <a:cs typeface="+mj-cs"/>
            </a:endParaRPr>
          </a:p>
        </p:txBody>
      </p:sp>
      <p:sp>
        <p:nvSpPr>
          <p:cNvPr id="54" name="Rectangle 53"/>
          <p:cNvSpPr>
            <a:spLocks noChangeArrowheads="1"/>
          </p:cNvSpPr>
          <p:nvPr/>
        </p:nvSpPr>
        <p:spPr bwMode="auto">
          <a:xfrm>
            <a:off x="2353906" y="5609639"/>
            <a:ext cx="1840666" cy="565937"/>
          </a:xfrm>
          <a:prstGeom prst="rect">
            <a:avLst/>
          </a:prstGeom>
          <a:solidFill>
            <a:schemeClr val="bg1"/>
          </a:solidFill>
          <a:ln w="12700" algn="ctr">
            <a:solidFill>
              <a:srgbClr val="002060"/>
            </a:solidFill>
            <a:miter lim="800000"/>
            <a:headEnd/>
            <a:tailEnd/>
          </a:ln>
          <a:effectLst/>
        </p:spPr>
        <p:txBody>
          <a:bodyPr anchor="ctr"/>
          <a:lstStyle/>
          <a:p>
            <a:pPr marL="177800" lvl="1" indent="-177800" algn="just" defTabSz="179388" fontAlgn="auto">
              <a:spcBef>
                <a:spcPts val="0"/>
              </a:spcBef>
              <a:defRPr/>
            </a:pPr>
            <a:r>
              <a:rPr lang="bg-BG" sz="1600" b="1" dirty="0">
                <a:solidFill>
                  <a:srgbClr val="FF0000"/>
                </a:solidFill>
                <a:latin typeface="Helen Bg Light" panose="02000003080000020004"/>
                <a:ea typeface="+mj-ea"/>
                <a:cs typeface="+mj-cs"/>
              </a:rPr>
              <a:t>89 762 </a:t>
            </a:r>
            <a:r>
              <a:rPr lang="bg-BG" sz="1600" b="1" dirty="0" smtClean="0">
                <a:solidFill>
                  <a:srgbClr val="FF0000"/>
                </a:solidFill>
                <a:latin typeface="Helen Bg Light" panose="02000003080000020004"/>
                <a:ea typeface="+mj-ea"/>
                <a:cs typeface="+mj-cs"/>
              </a:rPr>
              <a:t>357,10 лв.</a:t>
            </a:r>
            <a:endParaRPr lang="bg-BG" sz="1600" b="1" dirty="0">
              <a:solidFill>
                <a:srgbClr val="FF0000"/>
              </a:solidFill>
              <a:latin typeface="Helen Bg Light" panose="02000003080000020004"/>
              <a:ea typeface="+mj-ea"/>
              <a:cs typeface="+mj-cs"/>
            </a:endParaRPr>
          </a:p>
        </p:txBody>
      </p:sp>
      <p:sp>
        <p:nvSpPr>
          <p:cNvPr id="30" name="Rectangle 29"/>
          <p:cNvSpPr>
            <a:spLocks noChangeArrowheads="1"/>
          </p:cNvSpPr>
          <p:nvPr/>
        </p:nvSpPr>
        <p:spPr bwMode="auto">
          <a:xfrm>
            <a:off x="2348311" y="3493051"/>
            <a:ext cx="1846261" cy="563476"/>
          </a:xfrm>
          <a:prstGeom prst="rect">
            <a:avLst/>
          </a:prstGeom>
          <a:solidFill>
            <a:schemeClr val="bg1"/>
          </a:solidFill>
          <a:ln w="12700" algn="ctr">
            <a:solidFill>
              <a:srgbClr val="002060"/>
            </a:solidFill>
            <a:miter lim="800000"/>
            <a:headEnd/>
            <a:tailEnd/>
          </a:ln>
          <a:effectLst/>
        </p:spPr>
        <p:txBody>
          <a:bodyPr anchor="ctr"/>
          <a:lstStyle/>
          <a:p>
            <a:pPr marL="177800" lvl="1" indent="-177800" algn="just" defTabSz="179388" fontAlgn="auto">
              <a:spcBef>
                <a:spcPts val="0"/>
              </a:spcBef>
              <a:defRPr/>
            </a:pPr>
            <a:r>
              <a:rPr lang="bg-BG" sz="1600" b="1" dirty="0" smtClean="0">
                <a:latin typeface="Helen Bg Light" panose="02000003080000020004"/>
                <a:ea typeface="+mj-ea"/>
                <a:cs typeface="+mj-cs"/>
              </a:rPr>
              <a:t>  </a:t>
            </a:r>
            <a:r>
              <a:rPr lang="bg-BG" sz="1600" b="1" dirty="0">
                <a:solidFill>
                  <a:srgbClr val="FF0000"/>
                </a:solidFill>
                <a:latin typeface="Helen Bg Light" panose="02000003080000020004"/>
                <a:ea typeface="+mj-ea"/>
                <a:cs typeface="+mj-cs"/>
              </a:rPr>
              <a:t>8 754 </a:t>
            </a:r>
            <a:r>
              <a:rPr lang="bg-BG" sz="1600" b="1" dirty="0" smtClean="0">
                <a:solidFill>
                  <a:srgbClr val="FF0000"/>
                </a:solidFill>
                <a:latin typeface="Helen Bg Light" panose="02000003080000020004"/>
                <a:ea typeface="+mj-ea"/>
                <a:cs typeface="+mj-cs"/>
              </a:rPr>
              <a:t>762,20 </a:t>
            </a:r>
            <a:r>
              <a:rPr lang="bg-BG" sz="1600" b="1" dirty="0" smtClean="0">
                <a:solidFill>
                  <a:srgbClr val="FF0000"/>
                </a:solidFill>
                <a:latin typeface="Helen Bg Light" panose="02000003080000020004"/>
                <a:ea typeface="+mj-ea"/>
                <a:cs typeface="+mj-cs"/>
              </a:rPr>
              <a:t>лв.</a:t>
            </a:r>
            <a:endParaRPr lang="bg-BG" sz="1600" b="1" dirty="0">
              <a:solidFill>
                <a:srgbClr val="FF0000"/>
              </a:solidFill>
              <a:latin typeface="Helen Bg Light" panose="02000003080000020004"/>
              <a:ea typeface="+mj-ea"/>
              <a:cs typeface="+mj-cs"/>
            </a:endParaRPr>
          </a:p>
        </p:txBody>
      </p:sp>
      <p:sp>
        <p:nvSpPr>
          <p:cNvPr id="31" name="Rectangle 30"/>
          <p:cNvSpPr>
            <a:spLocks noChangeArrowheads="1"/>
          </p:cNvSpPr>
          <p:nvPr/>
        </p:nvSpPr>
        <p:spPr bwMode="auto">
          <a:xfrm>
            <a:off x="734685" y="2073174"/>
            <a:ext cx="913120" cy="540000"/>
          </a:xfrm>
          <a:prstGeom prst="rect">
            <a:avLst/>
          </a:prstGeom>
          <a:solidFill>
            <a:schemeClr val="bg1"/>
          </a:solidFill>
          <a:ln w="12700" algn="ctr">
            <a:solidFill>
              <a:srgbClr val="002060"/>
            </a:solidFill>
            <a:miter lim="800000"/>
            <a:headEnd/>
            <a:tailEnd/>
          </a:ln>
          <a:effectLst/>
        </p:spPr>
        <p:txBody>
          <a:bodyPr anchor="ctr"/>
          <a:lstStyle/>
          <a:p>
            <a:pPr algn="ctr" fontAlgn="auto">
              <a:defRPr/>
            </a:pPr>
            <a:r>
              <a:rPr lang="ru-RU" sz="1600" b="1" dirty="0" smtClean="0">
                <a:solidFill>
                  <a:schemeClr val="tx2">
                    <a:lumMod val="50000"/>
                  </a:schemeClr>
                </a:solidFill>
                <a:latin typeface="Helen Bg Light" panose="02000003080000020004"/>
                <a:ea typeface="+mj-ea"/>
                <a:cs typeface="+mj-cs"/>
              </a:rPr>
              <a:t>ПО 1</a:t>
            </a:r>
            <a:endParaRPr lang="ru-RU" sz="1600" b="1" dirty="0">
              <a:solidFill>
                <a:schemeClr val="tx2">
                  <a:lumMod val="50000"/>
                </a:schemeClr>
              </a:solidFill>
              <a:latin typeface="Helen Bg Light" panose="02000003080000020004"/>
              <a:ea typeface="+mj-ea"/>
              <a:cs typeface="+mj-cs"/>
            </a:endParaRPr>
          </a:p>
        </p:txBody>
      </p:sp>
      <p:sp>
        <p:nvSpPr>
          <p:cNvPr id="32" name="Isosceles Triangle 31"/>
          <p:cNvSpPr/>
          <p:nvPr/>
        </p:nvSpPr>
        <p:spPr>
          <a:xfrm rot="5400000">
            <a:off x="1803738" y="2185448"/>
            <a:ext cx="554038" cy="277812"/>
          </a:xfrm>
          <a:prstGeom prst="triangle">
            <a:avLst/>
          </a:prstGeom>
          <a:solidFill>
            <a:srgbClr val="9EB40F"/>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chemeClr val="tx1">
                  <a:lumMod val="65000"/>
                  <a:lumOff val="35000"/>
                </a:schemeClr>
              </a:solidFill>
              <a:latin typeface="Helen Bg Light" panose="02000003080000020004"/>
            </a:endParaRPr>
          </a:p>
        </p:txBody>
      </p:sp>
      <p:sp>
        <p:nvSpPr>
          <p:cNvPr id="33" name="Rectangle 32"/>
          <p:cNvSpPr>
            <a:spLocks noChangeArrowheads="1"/>
          </p:cNvSpPr>
          <p:nvPr/>
        </p:nvSpPr>
        <p:spPr bwMode="auto">
          <a:xfrm>
            <a:off x="2356862" y="2044319"/>
            <a:ext cx="1909718" cy="593848"/>
          </a:xfrm>
          <a:prstGeom prst="rect">
            <a:avLst/>
          </a:prstGeom>
          <a:solidFill>
            <a:schemeClr val="bg1"/>
          </a:solidFill>
          <a:ln w="12700" algn="ctr">
            <a:solidFill>
              <a:srgbClr val="002060"/>
            </a:solidFill>
            <a:miter lim="800000"/>
            <a:headEnd/>
            <a:tailEnd/>
          </a:ln>
          <a:effectLst/>
        </p:spPr>
        <p:txBody>
          <a:bodyPr anchor="ctr"/>
          <a:lstStyle/>
          <a:p>
            <a:pPr marL="0" lvl="1" indent="0" algn="just" defTabSz="179388" fontAlgn="auto">
              <a:spcBef>
                <a:spcPts val="0"/>
              </a:spcBef>
              <a:defRPr/>
            </a:pPr>
            <a:r>
              <a:rPr lang="bg-BG" sz="1600" b="1" dirty="0">
                <a:solidFill>
                  <a:srgbClr val="FF0000"/>
                </a:solidFill>
                <a:latin typeface="Helen Bg Light" panose="02000003080000020004"/>
                <a:ea typeface="+mj-ea"/>
                <a:cs typeface="+mj-cs"/>
              </a:rPr>
              <a:t> </a:t>
            </a:r>
            <a:r>
              <a:rPr lang="bg-BG" sz="1600" b="1" dirty="0" smtClean="0">
                <a:solidFill>
                  <a:srgbClr val="FF0000"/>
                </a:solidFill>
                <a:latin typeface="Helen Bg Light" panose="02000003080000020004"/>
                <a:ea typeface="+mj-ea"/>
                <a:cs typeface="+mj-cs"/>
              </a:rPr>
              <a:t>22</a:t>
            </a:r>
            <a:r>
              <a:rPr lang="en-US" sz="1600" b="1" dirty="0" smtClean="0">
                <a:solidFill>
                  <a:srgbClr val="FF0000"/>
                </a:solidFill>
                <a:latin typeface="Helen Bg Light" panose="02000003080000020004"/>
                <a:ea typeface="+mj-ea"/>
                <a:cs typeface="+mj-cs"/>
              </a:rPr>
              <a:t> </a:t>
            </a:r>
            <a:r>
              <a:rPr lang="bg-BG" sz="1600" b="1" dirty="0" smtClean="0">
                <a:solidFill>
                  <a:srgbClr val="FF0000"/>
                </a:solidFill>
                <a:latin typeface="Helen Bg Light" panose="02000003080000020004"/>
                <a:ea typeface="+mj-ea"/>
                <a:cs typeface="+mj-cs"/>
              </a:rPr>
              <a:t>196 778,34 лв.</a:t>
            </a:r>
            <a:endParaRPr lang="bg-BG" sz="1600" b="1" dirty="0">
              <a:solidFill>
                <a:srgbClr val="FF0000"/>
              </a:solidFill>
              <a:latin typeface="Helen Bg Light" panose="02000003080000020004"/>
              <a:ea typeface="+mj-ea"/>
              <a:cs typeface="+mj-cs"/>
            </a:endParaRPr>
          </a:p>
        </p:txBody>
      </p:sp>
      <p:graphicFrame>
        <p:nvGraphicFramePr>
          <p:cNvPr id="34" name="Table 33"/>
          <p:cNvGraphicFramePr>
            <a:graphicFrameLocks noGrp="1"/>
          </p:cNvGraphicFramePr>
          <p:nvPr>
            <p:extLst>
              <p:ext uri="{D42A27DB-BD31-4B8C-83A1-F6EECF244321}">
                <p14:modId xmlns:p14="http://schemas.microsoft.com/office/powerpoint/2010/main" val="1180391010"/>
              </p:ext>
            </p:extLst>
          </p:nvPr>
        </p:nvGraphicFramePr>
        <p:xfrm>
          <a:off x="4547794" y="2844527"/>
          <a:ext cx="4687338" cy="3049498"/>
        </p:xfrm>
        <a:graphic>
          <a:graphicData uri="http://schemas.openxmlformats.org/drawingml/2006/table">
            <a:tbl>
              <a:tblPr>
                <a:tableStyleId>{5C22544A-7EE6-4342-B048-85BDC9FD1C3A}</a:tableStyleId>
              </a:tblPr>
              <a:tblGrid>
                <a:gridCol w="3377408">
                  <a:extLst>
                    <a:ext uri="{9D8B030D-6E8A-4147-A177-3AD203B41FA5}">
                      <a16:colId xmlns:a16="http://schemas.microsoft.com/office/drawing/2014/main" val="4099388027"/>
                    </a:ext>
                  </a:extLst>
                </a:gridCol>
                <a:gridCol w="1309930">
                  <a:extLst>
                    <a:ext uri="{9D8B030D-6E8A-4147-A177-3AD203B41FA5}">
                      <a16:colId xmlns:a16="http://schemas.microsoft.com/office/drawing/2014/main" val="2525113421"/>
                    </a:ext>
                  </a:extLst>
                </a:gridCol>
              </a:tblGrid>
              <a:tr h="263465">
                <a:tc>
                  <a:txBody>
                    <a:bodyPr/>
                    <a:lstStyle/>
                    <a:p>
                      <a:pPr algn="ctr" rtl="0" fontAlgn="b"/>
                      <a:r>
                        <a:rPr lang="bg-BG" sz="1800" b="1" u="none" strike="noStrike" dirty="0">
                          <a:effectLst/>
                        </a:rPr>
                        <a:t>Име</a:t>
                      </a:r>
                      <a:endParaRPr lang="bg-BG" sz="1800" b="1" i="0" u="none" strike="noStrike" dirty="0">
                        <a:solidFill>
                          <a:srgbClr val="000000"/>
                        </a:solidFill>
                        <a:effectLst/>
                        <a:latin typeface="Helen Bg Light" panose="02000003080000020004"/>
                      </a:endParaRPr>
                    </a:p>
                  </a:txBody>
                  <a:tcPr marL="9525" marR="9525" marT="9525" marB="0" anchor="b"/>
                </a:tc>
                <a:tc>
                  <a:txBody>
                    <a:bodyPr/>
                    <a:lstStyle/>
                    <a:p>
                      <a:pPr algn="ctr" rtl="0" fontAlgn="b"/>
                      <a:r>
                        <a:rPr lang="bg-BG" sz="1800" b="1" u="none" strike="noStrike" dirty="0">
                          <a:effectLst/>
                        </a:rPr>
                        <a:t>Общо</a:t>
                      </a:r>
                      <a:endParaRPr lang="bg-BG" sz="1800" b="1" i="0" u="none" strike="noStrike" dirty="0">
                        <a:solidFill>
                          <a:srgbClr val="000000"/>
                        </a:solidFill>
                        <a:effectLst/>
                        <a:latin typeface="Helen Bg Light" panose="02000003080000020004"/>
                      </a:endParaRPr>
                    </a:p>
                  </a:txBody>
                  <a:tcPr marL="9525" marR="9525" marT="9525" marB="0" anchor="b"/>
                </a:tc>
                <a:extLst>
                  <a:ext uri="{0D108BD9-81ED-4DB2-BD59-A6C34878D82A}">
                    <a16:rowId xmlns:a16="http://schemas.microsoft.com/office/drawing/2014/main" val="251602940"/>
                  </a:ext>
                </a:extLst>
              </a:tr>
              <a:tr h="544177">
                <a:tc>
                  <a:txBody>
                    <a:bodyPr/>
                    <a:lstStyle/>
                    <a:p>
                      <a:pPr algn="l" rtl="0" fontAlgn="b"/>
                      <a:r>
                        <a:rPr lang="ru-RU" sz="1400" b="1" u="none" strike="noStrike" dirty="0">
                          <a:effectLst/>
                        </a:rPr>
                        <a:t>Ефективно функциониране на Областен информационен център </a:t>
                      </a:r>
                      <a:r>
                        <a:rPr lang="bg-BG" sz="1400" b="1" u="none" strike="noStrike" kern="1200" dirty="0" smtClean="0">
                          <a:solidFill>
                            <a:schemeClr val="dk1"/>
                          </a:solidFill>
                          <a:effectLst/>
                          <a:latin typeface="+mn-lt"/>
                          <a:ea typeface="+mn-ea"/>
                          <a:cs typeface="+mn-cs"/>
                        </a:rPr>
                        <a:t>Благоевград </a:t>
                      </a:r>
                      <a:endParaRPr lang="ru-RU" sz="1400" b="1" u="none" strike="noStrike" kern="1200" dirty="0">
                        <a:solidFill>
                          <a:schemeClr val="dk1"/>
                        </a:solidFill>
                        <a:effectLst/>
                        <a:latin typeface="+mn-lt"/>
                        <a:ea typeface="+mn-ea"/>
                        <a:cs typeface="+mn-cs"/>
                      </a:endParaRPr>
                    </a:p>
                  </a:txBody>
                  <a:tcPr marL="9525" marR="9525" marT="9525" marB="0" anchor="b"/>
                </a:tc>
                <a:tc>
                  <a:txBody>
                    <a:bodyPr/>
                    <a:lstStyle/>
                    <a:p>
                      <a:pPr algn="ctr" rtl="0" fontAlgn="b"/>
                      <a:r>
                        <a:rPr lang="bg-BG" sz="1400" b="1" u="none" strike="noStrike" kern="1200" dirty="0" smtClean="0">
                          <a:solidFill>
                            <a:schemeClr val="dk1"/>
                          </a:solidFill>
                          <a:effectLst/>
                          <a:latin typeface="+mn-lt"/>
                          <a:ea typeface="+mn-ea"/>
                          <a:cs typeface="+mn-cs"/>
                        </a:rPr>
                        <a:t>204 736,73 лв.</a:t>
                      </a:r>
                      <a:endParaRPr lang="ru-RU" sz="14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378496604"/>
                  </a:ext>
                </a:extLst>
              </a:tr>
              <a:tr h="540130">
                <a:tc>
                  <a:txBody>
                    <a:bodyPr/>
                    <a:lstStyle/>
                    <a:p>
                      <a:pPr algn="l" rtl="0" fontAlgn="b"/>
                      <a:r>
                        <a:rPr lang="bg-BG" sz="1400" b="1" u="none" strike="noStrike" dirty="0" smtClean="0">
                          <a:effectLst/>
                        </a:rPr>
                        <a:t>Областен информационен център </a:t>
                      </a:r>
                      <a:r>
                        <a:rPr lang="bg-BG" sz="1400" b="1" u="none" strike="noStrike" kern="1200" dirty="0" smtClean="0">
                          <a:solidFill>
                            <a:schemeClr val="dk1"/>
                          </a:solidFill>
                          <a:effectLst/>
                          <a:latin typeface="+mn-lt"/>
                          <a:ea typeface="+mn-ea"/>
                          <a:cs typeface="+mn-cs"/>
                        </a:rPr>
                        <a:t>Кюстендил </a:t>
                      </a:r>
                      <a:endParaRPr lang="bg-BG" sz="1400" b="1" u="none" strike="noStrike" kern="1200" dirty="0">
                        <a:solidFill>
                          <a:schemeClr val="dk1"/>
                        </a:solidFill>
                        <a:effectLst/>
                        <a:latin typeface="+mn-lt"/>
                        <a:ea typeface="+mn-ea"/>
                        <a:cs typeface="+mn-cs"/>
                      </a:endParaRPr>
                    </a:p>
                  </a:txBody>
                  <a:tcPr marL="9525" marR="9525" marT="9525" marB="0" anchor="b"/>
                </a:tc>
                <a:tc>
                  <a:txBody>
                    <a:bodyPr/>
                    <a:lstStyle/>
                    <a:p>
                      <a:pPr algn="ctr" rtl="0" fontAlgn="b"/>
                      <a:r>
                        <a:rPr lang="bg-BG" sz="1400" b="1" u="none" strike="noStrike" kern="1200" dirty="0" smtClean="0">
                          <a:solidFill>
                            <a:schemeClr val="dk1"/>
                          </a:solidFill>
                          <a:effectLst/>
                          <a:latin typeface="+mn-lt"/>
                          <a:ea typeface="+mn-ea"/>
                          <a:cs typeface="+mn-cs"/>
                        </a:rPr>
                        <a:t>208 245,78 лв.</a:t>
                      </a:r>
                      <a:endParaRPr lang="bg-BG" sz="14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407744014"/>
                  </a:ext>
                </a:extLst>
              </a:tr>
              <a:tr h="504056">
                <a:tc>
                  <a:txBody>
                    <a:bodyPr/>
                    <a:lstStyle/>
                    <a:p>
                      <a:pPr algn="l" rtl="0" fontAlgn="b"/>
                      <a:r>
                        <a:rPr lang="ru-RU" sz="1400" b="1" u="none" strike="noStrike" kern="1200" dirty="0">
                          <a:solidFill>
                            <a:schemeClr val="dk1"/>
                          </a:solidFill>
                          <a:effectLst/>
                          <a:latin typeface="+mn-lt"/>
                          <a:ea typeface="+mn-ea"/>
                          <a:cs typeface="+mn-cs"/>
                        </a:rPr>
                        <a:t>„Осигуряване функционирането на Областен информационен център </a:t>
                      </a:r>
                      <a:r>
                        <a:rPr lang="ru-RU" sz="1400" b="1" u="none" strike="noStrike" kern="1200" dirty="0" smtClean="0">
                          <a:solidFill>
                            <a:schemeClr val="dk1"/>
                          </a:solidFill>
                          <a:effectLst/>
                          <a:latin typeface="+mn-lt"/>
                          <a:ea typeface="+mn-ea"/>
                          <a:cs typeface="+mn-cs"/>
                        </a:rPr>
                        <a:t>Перник</a:t>
                      </a:r>
                      <a:endParaRPr lang="ru-RU" sz="1400" b="1"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bg-BG" sz="1400" b="1" u="none" strike="noStrike" kern="1200" dirty="0" smtClean="0">
                          <a:solidFill>
                            <a:schemeClr val="dk1"/>
                          </a:solidFill>
                          <a:effectLst/>
                          <a:latin typeface="+mn-lt"/>
                          <a:ea typeface="+mn-ea"/>
                          <a:cs typeface="+mn-cs"/>
                        </a:rPr>
                        <a:t>227 571,38 лв.</a:t>
                      </a:r>
                      <a:endParaRPr lang="bg-BG" sz="14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188272858"/>
                  </a:ext>
                </a:extLst>
              </a:tr>
              <a:tr h="725569">
                <a:tc>
                  <a:txBody>
                    <a:bodyPr/>
                    <a:lstStyle/>
                    <a:p>
                      <a:pPr algn="l" rtl="0" fontAlgn="b"/>
                      <a:r>
                        <a:rPr lang="bg-BG" sz="1400" b="1" u="none" strike="noStrike" kern="1200" dirty="0" smtClean="0">
                          <a:solidFill>
                            <a:schemeClr val="dk1"/>
                          </a:solidFill>
                          <a:effectLst/>
                          <a:latin typeface="+mn-lt"/>
                          <a:ea typeface="+mn-ea"/>
                          <a:cs typeface="+mn-cs"/>
                        </a:rPr>
                        <a:t>Осигуряване ефективното функциониране на Областен информационен център София-град и София-област за популяризиране на ЕСИФ в България </a:t>
                      </a:r>
                      <a:endParaRPr lang="ru-RU" sz="1400" b="1"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bg-BG" sz="1400" b="1" u="none" strike="noStrike" kern="1200" dirty="0" smtClean="0">
                          <a:solidFill>
                            <a:schemeClr val="dk1"/>
                          </a:solidFill>
                          <a:effectLst/>
                          <a:latin typeface="+mn-lt"/>
                          <a:ea typeface="+mn-ea"/>
                          <a:cs typeface="+mn-cs"/>
                        </a:rPr>
                        <a:t>338 865,97 лв.</a:t>
                      </a:r>
                      <a:endParaRPr lang="bg-BG" sz="14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714177823"/>
                  </a:ext>
                </a:extLst>
              </a:tr>
              <a:tr h="206882">
                <a:tc>
                  <a:txBody>
                    <a:bodyPr/>
                    <a:lstStyle/>
                    <a:p>
                      <a:pPr algn="l" rtl="0" fontAlgn="b"/>
                      <a:r>
                        <a:rPr lang="bg-BG" sz="2000" b="1" u="none" strike="noStrike" dirty="0">
                          <a:effectLst/>
                        </a:rPr>
                        <a:t>ОБЩО: </a:t>
                      </a:r>
                      <a:endParaRPr lang="bg-BG" sz="2000" b="1" i="0" u="none" strike="noStrike" dirty="0">
                        <a:solidFill>
                          <a:srgbClr val="000000"/>
                        </a:solidFill>
                        <a:effectLst/>
                        <a:latin typeface="Helen Bg Light" panose="02000003080000020004"/>
                      </a:endParaRPr>
                    </a:p>
                  </a:txBody>
                  <a:tcPr marL="9525" marR="9525" marT="9525" marB="0" anchor="b"/>
                </a:tc>
                <a:tc>
                  <a:txBody>
                    <a:bodyPr/>
                    <a:lstStyle/>
                    <a:p>
                      <a:pPr algn="ctr" fontAlgn="b"/>
                      <a:r>
                        <a:rPr lang="bg-BG" sz="2000" b="1" u="none" strike="noStrike" kern="1200" dirty="0" smtClean="0">
                          <a:solidFill>
                            <a:schemeClr val="dk1"/>
                          </a:solidFill>
                          <a:effectLst/>
                          <a:latin typeface="+mn-lt"/>
                          <a:ea typeface="+mn-ea"/>
                          <a:cs typeface="+mn-cs"/>
                        </a:rPr>
                        <a:t>979 419,86 </a:t>
                      </a:r>
                      <a:endParaRPr lang="bg-BG" sz="20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042091971"/>
                  </a:ext>
                </a:extLst>
              </a:tr>
            </a:tbl>
          </a:graphicData>
        </a:graphic>
      </p:graphicFrame>
    </p:spTree>
    <p:extLst>
      <p:ext uri="{BB962C8B-B14F-4D97-AF65-F5344CB8AC3E}">
        <p14:creationId xmlns:p14="http://schemas.microsoft.com/office/powerpoint/2010/main" val="868569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492" y="1459308"/>
            <a:ext cx="6891437" cy="4833118"/>
          </a:xfrm>
          <a:prstGeom prst="rect">
            <a:avLst/>
          </a:prstGeom>
        </p:spPr>
        <p:txBody>
          <a:bodyPr wrap="square">
            <a:spAutoFit/>
          </a:bodyPr>
          <a:lstStyle/>
          <a:p>
            <a:pPr indent="449580" algn="ctr">
              <a:lnSpc>
                <a:spcPct val="115000"/>
              </a:lnSpc>
              <a:spcAft>
                <a:spcPts val="1000"/>
              </a:spcAft>
            </a:pPr>
            <a:r>
              <a:rPr lang="ru-RU" sz="2400" dirty="0">
                <a:solidFill>
                  <a:prstClr val="black"/>
                </a:solidFill>
                <a:latin typeface="Helen Bg Light" panose="02000003080000020004"/>
              </a:rPr>
              <a:t>В изпълнение на Регламент (ЕС) </a:t>
            </a:r>
            <a:r>
              <a:rPr lang="ru-RU" sz="2400" dirty="0" smtClean="0">
                <a:solidFill>
                  <a:prstClr val="black"/>
                </a:solidFill>
                <a:latin typeface="Helen Bg Light" panose="02000003080000020004"/>
              </a:rPr>
              <a:t/>
            </a:r>
            <a:br>
              <a:rPr lang="ru-RU" sz="2400" dirty="0" smtClean="0">
                <a:solidFill>
                  <a:prstClr val="black"/>
                </a:solidFill>
                <a:latin typeface="Helen Bg Light" panose="02000003080000020004"/>
              </a:rPr>
            </a:br>
            <a:r>
              <a:rPr lang="ru-RU" sz="2400" dirty="0" smtClean="0">
                <a:solidFill>
                  <a:prstClr val="black"/>
                </a:solidFill>
                <a:latin typeface="Helen Bg Light" panose="02000003080000020004"/>
              </a:rPr>
              <a:t>№ </a:t>
            </a:r>
            <a:r>
              <a:rPr lang="ru-RU" sz="2400" dirty="0">
                <a:solidFill>
                  <a:prstClr val="black"/>
                </a:solidFill>
                <a:latin typeface="Helen Bg Light" panose="02000003080000020004"/>
              </a:rPr>
              <a:t>1303/2013 на 14.02.2018 г. УО на ОПДУ е изпратил на </a:t>
            </a:r>
            <a:r>
              <a:rPr lang="ru-RU" sz="2400" b="1" dirty="0">
                <a:solidFill>
                  <a:srgbClr val="FF0000"/>
                </a:solidFill>
                <a:latin typeface="Helen Bg Light" panose="02000003080000020004"/>
              </a:rPr>
              <a:t>EK</a:t>
            </a:r>
            <a:r>
              <a:rPr lang="ru-RU" sz="2400" dirty="0">
                <a:solidFill>
                  <a:prstClr val="black"/>
                </a:solidFill>
                <a:latin typeface="Helen Bg Light" panose="02000003080000020004"/>
              </a:rPr>
              <a:t> чрез системата </a:t>
            </a:r>
            <a:r>
              <a:rPr lang="ru-RU" sz="2400" b="1" dirty="0">
                <a:solidFill>
                  <a:srgbClr val="FF0000"/>
                </a:solidFill>
                <a:latin typeface="Helen Bg Light" panose="02000003080000020004"/>
              </a:rPr>
              <a:t>SFC</a:t>
            </a:r>
            <a:r>
              <a:rPr lang="ru-RU" sz="2400" dirty="0">
                <a:solidFill>
                  <a:prstClr val="black"/>
                </a:solidFill>
                <a:latin typeface="Helen Bg Light" panose="02000003080000020004"/>
              </a:rPr>
              <a:t> </a:t>
            </a:r>
            <a:endParaRPr lang="ru-RU" sz="2400" dirty="0" smtClean="0">
              <a:solidFill>
                <a:prstClr val="black"/>
              </a:solidFill>
              <a:latin typeface="Helen Bg Light" panose="02000003080000020004"/>
            </a:endParaRPr>
          </a:p>
          <a:p>
            <a:pPr indent="449580" algn="ctr">
              <a:lnSpc>
                <a:spcPct val="115000"/>
              </a:lnSpc>
              <a:spcAft>
                <a:spcPts val="1000"/>
              </a:spcAft>
            </a:pPr>
            <a:r>
              <a:rPr lang="ru-RU" sz="2400" b="1" dirty="0" smtClean="0">
                <a:solidFill>
                  <a:prstClr val="black"/>
                </a:solidFill>
                <a:latin typeface="Helen Bg Light" panose="02000003080000020004"/>
              </a:rPr>
              <a:t>декларацията за управление и </a:t>
            </a:r>
          </a:p>
          <a:p>
            <a:pPr indent="449580" algn="ctr">
              <a:lnSpc>
                <a:spcPct val="115000"/>
              </a:lnSpc>
              <a:spcAft>
                <a:spcPts val="1000"/>
              </a:spcAft>
            </a:pPr>
            <a:r>
              <a:rPr lang="ru-RU" sz="2400" b="1" dirty="0" smtClean="0">
                <a:solidFill>
                  <a:prstClr val="black"/>
                </a:solidFill>
                <a:latin typeface="Helen Bg Light" panose="02000003080000020004"/>
              </a:rPr>
              <a:t>годишното обобщение на одитните доклади</a:t>
            </a:r>
            <a:endParaRPr lang="ru-RU" sz="2400" b="1" dirty="0">
              <a:solidFill>
                <a:prstClr val="black"/>
              </a:solidFill>
              <a:latin typeface="Helen Bg Light" panose="02000003080000020004"/>
            </a:endParaRPr>
          </a:p>
          <a:p>
            <a:pPr indent="449580" algn="ctr">
              <a:lnSpc>
                <a:spcPct val="115000"/>
              </a:lnSpc>
              <a:spcAft>
                <a:spcPts val="1000"/>
              </a:spcAft>
            </a:pPr>
            <a:r>
              <a:rPr lang="ru-RU" sz="2400" dirty="0">
                <a:solidFill>
                  <a:prstClr val="black"/>
                </a:solidFill>
                <a:latin typeface="Helen Bg Light" panose="02000003080000020004"/>
              </a:rPr>
              <a:t>по Оперативна програма „Добро управление“ за счетоводната година </a:t>
            </a:r>
            <a:endParaRPr lang="ru-RU" sz="2400" dirty="0" smtClean="0">
              <a:solidFill>
                <a:prstClr val="black"/>
              </a:solidFill>
              <a:latin typeface="Helen Bg Light" panose="02000003080000020004"/>
            </a:endParaRPr>
          </a:p>
          <a:p>
            <a:pPr indent="449580" algn="ctr">
              <a:lnSpc>
                <a:spcPct val="115000"/>
              </a:lnSpc>
              <a:spcAft>
                <a:spcPts val="1000"/>
              </a:spcAft>
            </a:pPr>
            <a:r>
              <a:rPr lang="ru-RU" sz="2400" b="1" dirty="0" smtClean="0">
                <a:solidFill>
                  <a:srgbClr val="FF0000"/>
                </a:solidFill>
                <a:latin typeface="Helen Bg Light" panose="02000003080000020004"/>
              </a:rPr>
              <a:t>01/07/2016 - 30/06/2017 </a:t>
            </a:r>
            <a:r>
              <a:rPr lang="ru-RU" sz="2400" b="1" dirty="0">
                <a:solidFill>
                  <a:srgbClr val="FF0000"/>
                </a:solidFill>
                <a:latin typeface="Helen Bg Light" panose="02000003080000020004"/>
              </a:rPr>
              <a:t>г.</a:t>
            </a:r>
          </a:p>
          <a:p>
            <a:pPr indent="450215">
              <a:spcAft>
                <a:spcPts val="0"/>
              </a:spcAft>
            </a:pPr>
            <a:endParaRPr lang="bg-BG" sz="1800" b="1" dirty="0" smtClean="0">
              <a:solidFill>
                <a:prstClr val="black"/>
              </a:solidFill>
              <a:latin typeface="Helen Bg Light" panose="02000003080000020004"/>
            </a:endParaRPr>
          </a:p>
        </p:txBody>
      </p:sp>
      <p:sp>
        <p:nvSpPr>
          <p:cNvPr id="5" name="Rounded Rectangle 4"/>
          <p:cNvSpPr/>
          <p:nvPr/>
        </p:nvSpPr>
        <p:spPr>
          <a:xfrm>
            <a:off x="144284" y="86918"/>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5"/>
          <p:cNvSpPr txBox="1">
            <a:spLocks noChangeArrowheads="1"/>
          </p:cNvSpPr>
          <p:nvPr/>
        </p:nvSpPr>
        <p:spPr bwMode="auto">
          <a:xfrm>
            <a:off x="306140" y="125933"/>
            <a:ext cx="126989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dirty="0" smtClean="0">
                <a:solidFill>
                  <a:schemeClr val="bg1"/>
                </a:solidFill>
                <a:latin typeface="Helen Bg Light" panose="02000003080000020004" pitchFamily="50" charset="-52"/>
              </a:rPr>
              <a:t>ОДИТИ </a:t>
            </a:r>
            <a:endParaRPr lang="bg-BG" altLang="bg-BG" dirty="0">
              <a:solidFill>
                <a:schemeClr val="bg1"/>
              </a:solidFill>
              <a:latin typeface="Helen Bg Light" panose="02000003080000020004" pitchFamily="50" charset="-52"/>
            </a:endParaRPr>
          </a:p>
          <a:p>
            <a:pPr eaLnBrk="1" hangingPunct="1"/>
            <a:r>
              <a:rPr lang="bg-BG" altLang="bg-BG" sz="2800" dirty="0" smtClean="0">
                <a:solidFill>
                  <a:schemeClr val="bg1"/>
                </a:solidFill>
                <a:latin typeface="Helen Bg" pitchFamily="34" charset="-52"/>
              </a:rPr>
              <a:t>2017 </a:t>
            </a:r>
            <a:r>
              <a:rPr lang="bg-BG" altLang="bg-BG" dirty="0">
                <a:solidFill>
                  <a:schemeClr val="bg1"/>
                </a:solidFill>
                <a:latin typeface="Helen Bg Light" panose="02000003080000020004" pitchFamily="50" charset="-52"/>
              </a:rPr>
              <a:t>(1)</a:t>
            </a:r>
          </a:p>
        </p:txBody>
      </p:sp>
      <p:pic>
        <p:nvPicPr>
          <p:cNvPr id="11" name="Picture 2" descr="Image result for aud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5024" y="2700511"/>
            <a:ext cx="2025733" cy="144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30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284" y="86918"/>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935024" y="1153918"/>
            <a:ext cx="8758376" cy="5152180"/>
          </a:xfrm>
          <a:prstGeom prst="rect">
            <a:avLst/>
          </a:prstGeom>
        </p:spPr>
        <p:txBody>
          <a:bodyPr wrap="square">
            <a:spAutoFit/>
          </a:bodyPr>
          <a:lstStyle/>
          <a:p>
            <a:pPr indent="449580" algn="just">
              <a:lnSpc>
                <a:spcPct val="115000"/>
              </a:lnSpc>
              <a:spcBef>
                <a:spcPts val="0"/>
              </a:spcBef>
              <a:spcAft>
                <a:spcPts val="0"/>
              </a:spcAft>
            </a:pPr>
            <a:r>
              <a:rPr lang="en-US" sz="2400" b="1" dirty="0" smtClean="0">
                <a:solidFill>
                  <a:prstClr val="black"/>
                </a:solidFill>
                <a:latin typeface="Helen Bg Light" panose="02000003080000020004"/>
              </a:rPr>
              <a:t>I. </a:t>
            </a:r>
            <a:r>
              <a:rPr lang="bg-BG" sz="2400" b="1" dirty="0" smtClean="0">
                <a:solidFill>
                  <a:prstClr val="black"/>
                </a:solidFill>
                <a:latin typeface="Helen Bg Light" panose="02000003080000020004"/>
              </a:rPr>
              <a:t>Трети системен одит</a:t>
            </a:r>
            <a:r>
              <a:rPr lang="en-US" sz="2400" b="1" dirty="0" smtClean="0">
                <a:solidFill>
                  <a:prstClr val="black"/>
                </a:solidFill>
                <a:latin typeface="Helen Bg Light" panose="02000003080000020004"/>
              </a:rPr>
              <a:t> </a:t>
            </a:r>
            <a:r>
              <a:rPr lang="bg-BG" sz="2400" b="1" dirty="0" smtClean="0">
                <a:solidFill>
                  <a:prstClr val="black"/>
                </a:solidFill>
                <a:latin typeface="Helen Bg Light" panose="02000003080000020004"/>
              </a:rPr>
              <a:t>от ИА ОСЕС</a:t>
            </a:r>
          </a:p>
          <a:p>
            <a:pPr indent="449580" algn="just">
              <a:lnSpc>
                <a:spcPct val="115000"/>
              </a:lnSpc>
              <a:spcBef>
                <a:spcPts val="0"/>
              </a:spcBef>
              <a:spcAft>
                <a:spcPts val="0"/>
              </a:spcAft>
            </a:pPr>
            <a:r>
              <a:rPr lang="bg-BG" sz="2400" b="1" dirty="0" smtClean="0">
                <a:solidFill>
                  <a:srgbClr val="C00000"/>
                </a:solidFill>
                <a:latin typeface="Helen Bg Light" panose="02000003080000020004"/>
              </a:rPr>
              <a:t>Оценка 2 </a:t>
            </a:r>
            <a:r>
              <a:rPr lang="bg-BG" sz="2000" b="1" dirty="0" smtClean="0">
                <a:solidFill>
                  <a:srgbClr val="C00000"/>
                </a:solidFill>
                <a:latin typeface="Helen Bg Light" panose="02000003080000020004"/>
              </a:rPr>
              <a:t>„Функционира. Необходимо е известно подобрение” </a:t>
            </a:r>
            <a:r>
              <a:rPr lang="bg-BG" sz="2000" dirty="0" smtClean="0">
                <a:solidFill>
                  <a:prstClr val="black"/>
                </a:solidFill>
                <a:latin typeface="Helen Bg Light" panose="02000003080000020004"/>
              </a:rPr>
              <a:t>за:</a:t>
            </a:r>
          </a:p>
          <a:p>
            <a:pPr marL="863600" lvl="1" indent="-342900">
              <a:lnSpc>
                <a:spcPct val="115000"/>
              </a:lnSpc>
              <a:spcBef>
                <a:spcPts val="0"/>
              </a:spcBef>
              <a:spcAft>
                <a:spcPts val="0"/>
              </a:spcAft>
              <a:buFont typeface="Arial" panose="020B0604020202020204" pitchFamily="34" charset="0"/>
              <a:buChar char="•"/>
            </a:pPr>
            <a:r>
              <a:rPr lang="ru-RU" sz="2000" dirty="0" smtClean="0">
                <a:solidFill>
                  <a:prstClr val="black"/>
                </a:solidFill>
                <a:latin typeface="Helen Bg Light" panose="02000003080000020004"/>
              </a:rPr>
              <a:t>КИ 2</a:t>
            </a:r>
            <a:r>
              <a:rPr lang="ru-RU" sz="2000" dirty="0">
                <a:solidFill>
                  <a:prstClr val="black"/>
                </a:solidFill>
                <a:latin typeface="Helen Bg Light" panose="02000003080000020004"/>
              </a:rPr>
              <a:t>: </a:t>
            </a:r>
            <a:r>
              <a:rPr lang="ru-RU" sz="2000" b="1" dirty="0">
                <a:solidFill>
                  <a:prstClr val="black"/>
                </a:solidFill>
                <a:latin typeface="Helen Bg Light" panose="02000003080000020004"/>
              </a:rPr>
              <a:t>„Подходящ избор на операциите“ </a:t>
            </a:r>
          </a:p>
          <a:p>
            <a:pPr marL="863600" lvl="1" indent="-342900">
              <a:lnSpc>
                <a:spcPct val="115000"/>
              </a:lnSpc>
              <a:spcBef>
                <a:spcPts val="0"/>
              </a:spcBef>
              <a:spcAft>
                <a:spcPts val="0"/>
              </a:spcAft>
              <a:buFont typeface="Arial" panose="020B0604020202020204" pitchFamily="34" charset="0"/>
              <a:buChar char="•"/>
            </a:pPr>
            <a:r>
              <a:rPr lang="ru-RU" sz="2000" dirty="0" smtClean="0">
                <a:solidFill>
                  <a:prstClr val="black"/>
                </a:solidFill>
                <a:latin typeface="Helen Bg Light" panose="02000003080000020004"/>
              </a:rPr>
              <a:t>КИ 3</a:t>
            </a:r>
            <a:r>
              <a:rPr lang="ru-RU" sz="2000" dirty="0">
                <a:solidFill>
                  <a:prstClr val="black"/>
                </a:solidFill>
                <a:latin typeface="Helen Bg Light" panose="02000003080000020004"/>
              </a:rPr>
              <a:t>: </a:t>
            </a:r>
            <a:r>
              <a:rPr lang="ru-RU" sz="2000" b="1" dirty="0">
                <a:solidFill>
                  <a:prstClr val="black"/>
                </a:solidFill>
                <a:latin typeface="Helen Bg Light" panose="02000003080000020004"/>
              </a:rPr>
              <a:t>„Предоставяне на адекватна информация на кандидатите“ </a:t>
            </a:r>
          </a:p>
          <a:p>
            <a:pPr marL="863600" lvl="1" indent="-342900">
              <a:lnSpc>
                <a:spcPct val="115000"/>
              </a:lnSpc>
              <a:spcBef>
                <a:spcPts val="0"/>
              </a:spcBef>
              <a:spcAft>
                <a:spcPts val="0"/>
              </a:spcAft>
              <a:buFont typeface="Arial" panose="020B0604020202020204" pitchFamily="34" charset="0"/>
              <a:buChar char="•"/>
            </a:pPr>
            <a:r>
              <a:rPr lang="ru-RU" sz="2000" dirty="0" smtClean="0">
                <a:solidFill>
                  <a:prstClr val="black"/>
                </a:solidFill>
                <a:latin typeface="Helen Bg Light" panose="02000003080000020004"/>
              </a:rPr>
              <a:t>КИ 5</a:t>
            </a:r>
            <a:r>
              <a:rPr lang="ru-RU" sz="2000" dirty="0">
                <a:solidFill>
                  <a:prstClr val="black"/>
                </a:solidFill>
                <a:latin typeface="Helen Bg Light" panose="02000003080000020004"/>
              </a:rPr>
              <a:t>: </a:t>
            </a:r>
            <a:r>
              <a:rPr lang="ru-RU" sz="2000" b="1" dirty="0">
                <a:solidFill>
                  <a:prstClr val="black"/>
                </a:solidFill>
                <a:latin typeface="Helen Bg Light" panose="02000003080000020004"/>
              </a:rPr>
              <a:t>„Внедрена ефективна система, която осигурява, че всички документи за разходите и одитите се съхраняват за осигуряване на адекватна  одитна следа“ </a:t>
            </a:r>
            <a:endParaRPr lang="ru-RU" sz="2000" b="1" dirty="0" smtClean="0">
              <a:solidFill>
                <a:prstClr val="black"/>
              </a:solidFill>
              <a:latin typeface="Helen Bg Light" panose="02000003080000020004"/>
            </a:endParaRPr>
          </a:p>
          <a:p>
            <a:pPr lvl="1" indent="0">
              <a:lnSpc>
                <a:spcPct val="115000"/>
              </a:lnSpc>
              <a:spcBef>
                <a:spcPts val="0"/>
              </a:spcBef>
              <a:spcAft>
                <a:spcPts val="0"/>
              </a:spcAft>
            </a:pPr>
            <a:endParaRPr lang="bg-BG" sz="2000" b="1" dirty="0" smtClean="0">
              <a:solidFill>
                <a:prstClr val="black"/>
              </a:solidFill>
              <a:latin typeface="Helen Bg Light" panose="02000003080000020004"/>
            </a:endParaRPr>
          </a:p>
          <a:p>
            <a:pPr lvl="1" indent="0">
              <a:lnSpc>
                <a:spcPct val="115000"/>
              </a:lnSpc>
              <a:spcBef>
                <a:spcPts val="0"/>
              </a:spcBef>
              <a:spcAft>
                <a:spcPts val="0"/>
              </a:spcAft>
            </a:pPr>
            <a:r>
              <a:rPr lang="en-US" sz="2400" b="1" dirty="0" smtClean="0">
                <a:solidFill>
                  <a:prstClr val="black"/>
                </a:solidFill>
                <a:latin typeface="Helen Bg Light" panose="02000003080000020004"/>
              </a:rPr>
              <a:t>II. </a:t>
            </a:r>
            <a:r>
              <a:rPr lang="bg-BG" sz="2400" b="1" dirty="0" smtClean="0">
                <a:solidFill>
                  <a:prstClr val="black"/>
                </a:solidFill>
                <a:latin typeface="Helen Bg Light" panose="02000003080000020004"/>
              </a:rPr>
              <a:t>Одит на операциите от ИА ОСЕС</a:t>
            </a:r>
            <a:endParaRPr lang="en-US" sz="2400" b="1" dirty="0" smtClean="0">
              <a:solidFill>
                <a:prstClr val="black"/>
              </a:solidFill>
              <a:latin typeface="Helen Bg Light" panose="02000003080000020004"/>
            </a:endParaRPr>
          </a:p>
          <a:p>
            <a:pPr marL="863600" lvl="1" indent="-342900">
              <a:lnSpc>
                <a:spcPct val="115000"/>
              </a:lnSpc>
              <a:spcBef>
                <a:spcPts val="0"/>
              </a:spcBef>
              <a:spcAft>
                <a:spcPts val="0"/>
              </a:spcAft>
              <a:buFont typeface="Arial" panose="020B0604020202020204" pitchFamily="34" charset="0"/>
              <a:buChar char="•"/>
            </a:pPr>
            <a:r>
              <a:rPr lang="bg-BG" sz="2000" dirty="0" smtClean="0">
                <a:solidFill>
                  <a:prstClr val="black"/>
                </a:solidFill>
                <a:latin typeface="Helen Bg Light" panose="02000003080000020004"/>
              </a:rPr>
              <a:t>Начало на 10.04.2018 г., обхват -</a:t>
            </a:r>
            <a:r>
              <a:rPr lang="en-US" sz="2000" dirty="0" smtClean="0">
                <a:solidFill>
                  <a:prstClr val="black"/>
                </a:solidFill>
                <a:latin typeface="Helen Bg Light" panose="02000003080000020004"/>
              </a:rPr>
              <a:t> </a:t>
            </a:r>
            <a:r>
              <a:rPr lang="bg-BG" sz="2000" dirty="0" smtClean="0">
                <a:solidFill>
                  <a:prstClr val="black"/>
                </a:solidFill>
                <a:latin typeface="Helen Bg Light" panose="02000003080000020004"/>
              </a:rPr>
              <a:t>текущата счетоводна година от 1.07.2017 г. до 30.06.2018 г. </a:t>
            </a:r>
            <a:endParaRPr lang="en-US" sz="2000" dirty="0" smtClean="0">
              <a:solidFill>
                <a:prstClr val="black"/>
              </a:solidFill>
              <a:latin typeface="Helen Bg Light" panose="02000003080000020004"/>
            </a:endParaRPr>
          </a:p>
          <a:p>
            <a:pPr marL="863600" lvl="1" indent="-342900">
              <a:lnSpc>
                <a:spcPct val="115000"/>
              </a:lnSpc>
              <a:spcBef>
                <a:spcPts val="0"/>
              </a:spcBef>
              <a:spcAft>
                <a:spcPts val="0"/>
              </a:spcAft>
              <a:buFont typeface="Arial" panose="020B0604020202020204" pitchFamily="34" charset="0"/>
              <a:buChar char="•"/>
            </a:pPr>
            <a:r>
              <a:rPr lang="bg-BG" sz="2000" dirty="0" smtClean="0">
                <a:solidFill>
                  <a:prstClr val="black"/>
                </a:solidFill>
                <a:latin typeface="Helen Bg Light" panose="02000003080000020004"/>
              </a:rPr>
              <a:t>Резултатите </a:t>
            </a:r>
            <a:r>
              <a:rPr lang="bg-BG" sz="2000" dirty="0">
                <a:solidFill>
                  <a:prstClr val="black"/>
                </a:solidFill>
                <a:latin typeface="Helen Bg Light" panose="02000003080000020004"/>
              </a:rPr>
              <a:t>от одита ще бъдат взети под внимание при формирането на Годишното становище по програмата.</a:t>
            </a:r>
          </a:p>
          <a:p>
            <a:pPr lvl="1" indent="0">
              <a:spcBef>
                <a:spcPts val="0"/>
              </a:spcBef>
              <a:spcAft>
                <a:spcPts val="0"/>
              </a:spcAft>
            </a:pPr>
            <a:endParaRPr lang="bg-BG" sz="1600" b="1" dirty="0" smtClean="0">
              <a:solidFill>
                <a:prstClr val="black"/>
              </a:solidFill>
              <a:latin typeface="Helen Bg Light" panose="02000003080000020004"/>
            </a:endParaRPr>
          </a:p>
        </p:txBody>
      </p:sp>
      <p:sp>
        <p:nvSpPr>
          <p:cNvPr id="10" name="TextBox 15"/>
          <p:cNvSpPr txBox="1">
            <a:spLocks noChangeArrowheads="1"/>
          </p:cNvSpPr>
          <p:nvPr/>
        </p:nvSpPr>
        <p:spPr bwMode="auto">
          <a:xfrm>
            <a:off x="306140" y="125933"/>
            <a:ext cx="145745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dirty="0" smtClean="0">
                <a:solidFill>
                  <a:schemeClr val="bg1"/>
                </a:solidFill>
                <a:latin typeface="Helen Bg Light" panose="02000003080000020004" pitchFamily="50" charset="-52"/>
              </a:rPr>
              <a:t>ОДИТИ </a:t>
            </a:r>
            <a:endParaRPr lang="bg-BG" altLang="bg-BG" dirty="0">
              <a:solidFill>
                <a:schemeClr val="bg1"/>
              </a:solidFill>
              <a:latin typeface="Helen Bg Light" panose="02000003080000020004" pitchFamily="50" charset="-52"/>
            </a:endParaRPr>
          </a:p>
          <a:p>
            <a:pPr eaLnBrk="1" hangingPunct="1"/>
            <a:r>
              <a:rPr lang="bg-BG" altLang="bg-BG" sz="2800" dirty="0" smtClean="0">
                <a:solidFill>
                  <a:schemeClr val="bg1"/>
                </a:solidFill>
                <a:latin typeface="Helen Bg" pitchFamily="34" charset="-52"/>
              </a:rPr>
              <a:t>2018 </a:t>
            </a:r>
            <a:r>
              <a:rPr lang="bg-BG" altLang="bg-BG" dirty="0" smtClean="0">
                <a:solidFill>
                  <a:schemeClr val="bg1"/>
                </a:solidFill>
                <a:latin typeface="Helen Bg Light" panose="02000003080000020004" pitchFamily="50" charset="-52"/>
              </a:rPr>
              <a:t>(2)</a:t>
            </a:r>
            <a:endParaRPr lang="bg-BG" altLang="bg-BG" dirty="0">
              <a:solidFill>
                <a:schemeClr val="bg1"/>
              </a:solidFill>
              <a:latin typeface="Helen Bg Light" panose="02000003080000020004" pitchFamily="50" charset="-52"/>
            </a:endParaRPr>
          </a:p>
        </p:txBody>
      </p:sp>
      <p:pic>
        <p:nvPicPr>
          <p:cNvPr id="10242" name="Picture 2" descr="Image result for aud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824" y="1908423"/>
            <a:ext cx="2025733" cy="144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793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284" y="86918"/>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2650655" y="972319"/>
            <a:ext cx="7698753" cy="5423023"/>
          </a:xfrm>
          <a:prstGeom prst="rect">
            <a:avLst/>
          </a:prstGeom>
        </p:spPr>
        <p:txBody>
          <a:bodyPr wrap="square">
            <a:spAutoFit/>
          </a:bodyPr>
          <a:lstStyle/>
          <a:p>
            <a:pPr algn="just"/>
            <a:endParaRPr lang="bg-BG" sz="1600" b="1" dirty="0">
              <a:solidFill>
                <a:prstClr val="black"/>
              </a:solidFill>
              <a:latin typeface="Helen Bg Light" panose="02000003080000020004"/>
            </a:endParaRPr>
          </a:p>
          <a:p>
            <a:pPr lvl="0" algn="just"/>
            <a:r>
              <a:rPr lang="en-US" sz="2400" b="1" dirty="0" smtClean="0">
                <a:solidFill>
                  <a:prstClr val="black"/>
                </a:solidFill>
                <a:latin typeface="Helen Bg Light" panose="02000003080000020004"/>
              </a:rPr>
              <a:t>III. </a:t>
            </a:r>
            <a:r>
              <a:rPr lang="bg-BG" sz="2400" b="1" dirty="0" smtClean="0">
                <a:solidFill>
                  <a:prstClr val="black"/>
                </a:solidFill>
                <a:latin typeface="Helen Bg Light" panose="02000003080000020004"/>
              </a:rPr>
              <a:t>Втори системен одит на </a:t>
            </a:r>
            <a:r>
              <a:rPr lang="ru-RU" sz="2400" b="1" dirty="0" smtClean="0">
                <a:solidFill>
                  <a:prstClr val="black"/>
                </a:solidFill>
                <a:latin typeface="Helen Bg Light" panose="02000003080000020004"/>
              </a:rPr>
              <a:t>Сертифициращия орган </a:t>
            </a:r>
            <a:r>
              <a:rPr lang="ru-RU" sz="2000" dirty="0" smtClean="0">
                <a:solidFill>
                  <a:prstClr val="black"/>
                </a:solidFill>
                <a:latin typeface="Helen Bg Light" panose="02000003080000020004"/>
              </a:rPr>
              <a:t>окончателният доклад е</a:t>
            </a:r>
            <a:r>
              <a:rPr lang="ru-RU" sz="2000" b="1" dirty="0" smtClean="0">
                <a:solidFill>
                  <a:prstClr val="black"/>
                </a:solidFill>
                <a:latin typeface="Helen Bg Light" panose="02000003080000020004"/>
              </a:rPr>
              <a:t> </a:t>
            </a:r>
            <a:r>
              <a:rPr lang="ru-RU" sz="2000" dirty="0" smtClean="0">
                <a:solidFill>
                  <a:prstClr val="black"/>
                </a:solidFill>
                <a:latin typeface="Helen Bg Light" panose="02000003080000020004"/>
              </a:rPr>
              <a:t>получен </a:t>
            </a:r>
            <a:r>
              <a:rPr lang="ru-RU" sz="2000" dirty="0">
                <a:solidFill>
                  <a:prstClr val="black"/>
                </a:solidFill>
                <a:latin typeface="Helen Bg Light" panose="02000003080000020004"/>
              </a:rPr>
              <a:t>на 06.02.2018 г.</a:t>
            </a:r>
          </a:p>
          <a:p>
            <a:pPr lvl="0" algn="just"/>
            <a:endParaRPr lang="en-US" sz="2400" b="1" dirty="0" smtClean="0">
              <a:solidFill>
                <a:srgbClr val="C00000"/>
              </a:solidFill>
              <a:latin typeface="Helen Bg Light" panose="02000003080000020004"/>
            </a:endParaRPr>
          </a:p>
          <a:p>
            <a:pPr lvl="0" algn="just"/>
            <a:r>
              <a:rPr lang="ru-RU" sz="2400" b="1" dirty="0" smtClean="0">
                <a:solidFill>
                  <a:srgbClr val="C00000"/>
                </a:solidFill>
                <a:latin typeface="Helen Bg Light" panose="02000003080000020004"/>
              </a:rPr>
              <a:t>Оценка </a:t>
            </a:r>
            <a:r>
              <a:rPr lang="ru-RU" sz="2400" b="1" dirty="0">
                <a:solidFill>
                  <a:srgbClr val="C00000"/>
                </a:solidFill>
                <a:latin typeface="Helen Bg Light" panose="02000003080000020004"/>
              </a:rPr>
              <a:t>2</a:t>
            </a:r>
            <a:r>
              <a:rPr lang="ru-RU" sz="2000" b="1" dirty="0">
                <a:solidFill>
                  <a:srgbClr val="C00000"/>
                </a:solidFill>
                <a:latin typeface="Helen Bg Light" panose="02000003080000020004"/>
              </a:rPr>
              <a:t> „Функционира. Необходимо е известно подобрение” за</a:t>
            </a:r>
            <a:r>
              <a:rPr lang="ru-RU" sz="2000" b="1" dirty="0" smtClean="0">
                <a:solidFill>
                  <a:srgbClr val="C00000"/>
                </a:solidFill>
                <a:latin typeface="Helen Bg Light" panose="02000003080000020004"/>
              </a:rPr>
              <a:t>:</a:t>
            </a:r>
          </a:p>
          <a:p>
            <a:pPr marL="863600" lvl="1" indent="-342900">
              <a:lnSpc>
                <a:spcPct val="115000"/>
              </a:lnSpc>
              <a:spcBef>
                <a:spcPts val="0"/>
              </a:spcBef>
              <a:spcAft>
                <a:spcPts val="0"/>
              </a:spcAft>
              <a:buFont typeface="Arial" panose="020B0604020202020204" pitchFamily="34" charset="0"/>
              <a:buChar char="•"/>
            </a:pPr>
            <a:r>
              <a:rPr lang="ru-RU" sz="2000" dirty="0" smtClean="0">
                <a:solidFill>
                  <a:prstClr val="black"/>
                </a:solidFill>
                <a:latin typeface="Helen Bg Light" panose="02000003080000020004"/>
              </a:rPr>
              <a:t>КИ 10</a:t>
            </a:r>
            <a:r>
              <a:rPr lang="ru-RU" sz="2000" dirty="0">
                <a:solidFill>
                  <a:prstClr val="black"/>
                </a:solidFill>
                <a:latin typeface="Helen Bg Light" panose="02000003080000020004"/>
              </a:rPr>
              <a:t>: </a:t>
            </a:r>
            <a:r>
              <a:rPr lang="ru-RU" sz="2000" b="1" dirty="0">
                <a:solidFill>
                  <a:prstClr val="black"/>
                </a:solidFill>
                <a:latin typeface="Helen Bg Light" panose="02000003080000020004"/>
              </a:rPr>
              <a:t>„Подходящи процедури за изготвяне и подаване на заявления за плащане“</a:t>
            </a:r>
          </a:p>
          <a:p>
            <a:pPr marL="863600" lvl="1" indent="-342900">
              <a:lnSpc>
                <a:spcPct val="115000"/>
              </a:lnSpc>
              <a:spcBef>
                <a:spcPts val="0"/>
              </a:spcBef>
              <a:spcAft>
                <a:spcPts val="0"/>
              </a:spcAft>
              <a:buFont typeface="Arial" panose="020B0604020202020204" pitchFamily="34" charset="0"/>
              <a:buChar char="•"/>
            </a:pPr>
            <a:r>
              <a:rPr lang="ru-RU" sz="2000" dirty="0" smtClean="0">
                <a:solidFill>
                  <a:prstClr val="black"/>
                </a:solidFill>
                <a:latin typeface="Helen Bg Light" panose="02000003080000020004"/>
              </a:rPr>
              <a:t>КИ 12</a:t>
            </a:r>
            <a:r>
              <a:rPr lang="ru-RU" sz="2000" dirty="0">
                <a:solidFill>
                  <a:prstClr val="black"/>
                </a:solidFill>
                <a:latin typeface="Helen Bg Light" panose="02000003080000020004"/>
              </a:rPr>
              <a:t>: </a:t>
            </a:r>
            <a:r>
              <a:rPr lang="ru-RU" sz="2000" b="1" dirty="0">
                <a:solidFill>
                  <a:prstClr val="black"/>
                </a:solidFill>
                <a:latin typeface="Helen Bg Light" panose="02000003080000020004"/>
              </a:rPr>
              <a:t>„Подходяща и пълна отчетност за подлежащите за възстановяване суми, възстановените суми и отменените суми“</a:t>
            </a:r>
          </a:p>
          <a:p>
            <a:pPr marL="863600" lvl="1" indent="-342900">
              <a:lnSpc>
                <a:spcPct val="115000"/>
              </a:lnSpc>
              <a:spcBef>
                <a:spcPts val="0"/>
              </a:spcBef>
              <a:spcAft>
                <a:spcPts val="0"/>
              </a:spcAft>
              <a:buFont typeface="Arial" panose="020B0604020202020204" pitchFamily="34" charset="0"/>
              <a:buChar char="•"/>
            </a:pPr>
            <a:r>
              <a:rPr lang="ru-RU" sz="2000" dirty="0" smtClean="0">
                <a:solidFill>
                  <a:prstClr val="black"/>
                </a:solidFill>
                <a:latin typeface="Helen Bg Light" panose="02000003080000020004"/>
              </a:rPr>
              <a:t>КИ 13</a:t>
            </a:r>
            <a:r>
              <a:rPr lang="ru-RU" sz="2000" dirty="0">
                <a:solidFill>
                  <a:prstClr val="black"/>
                </a:solidFill>
                <a:latin typeface="Helen Bg Light" panose="02000003080000020004"/>
              </a:rPr>
              <a:t>: </a:t>
            </a:r>
            <a:r>
              <a:rPr lang="ru-RU" sz="2000" b="1" dirty="0">
                <a:solidFill>
                  <a:prstClr val="black"/>
                </a:solidFill>
                <a:latin typeface="Helen Bg Light" panose="02000003080000020004"/>
              </a:rPr>
              <a:t>„Подходящи процедури за изготвяне на отчетите и сертифициране на тяхната пълнота, точност и достоверност“</a:t>
            </a:r>
          </a:p>
          <a:p>
            <a:pPr lvl="0" algn="just"/>
            <a:endParaRPr lang="bg-BG" sz="1600" dirty="0" smtClean="0">
              <a:solidFill>
                <a:prstClr val="black"/>
              </a:solidFill>
              <a:latin typeface="Helen Bg Light" panose="02000003080000020004"/>
            </a:endParaRPr>
          </a:p>
          <a:p>
            <a:pPr marL="863600" lvl="1" indent="-342900">
              <a:lnSpc>
                <a:spcPct val="115000"/>
              </a:lnSpc>
              <a:spcBef>
                <a:spcPts val="0"/>
              </a:spcBef>
              <a:spcAft>
                <a:spcPts val="0"/>
              </a:spcAft>
              <a:buFont typeface="Arial" panose="020B0604020202020204" pitchFamily="34" charset="0"/>
              <a:buChar char="•"/>
            </a:pPr>
            <a:endParaRPr lang="ru-RU" sz="1600" b="1" dirty="0">
              <a:solidFill>
                <a:prstClr val="black"/>
              </a:solidFill>
              <a:latin typeface="Helen Bg Light" panose="02000003080000020004"/>
            </a:endParaRPr>
          </a:p>
        </p:txBody>
      </p:sp>
      <p:sp>
        <p:nvSpPr>
          <p:cNvPr id="11" name="TextBox 15"/>
          <p:cNvSpPr txBox="1">
            <a:spLocks noChangeArrowheads="1"/>
          </p:cNvSpPr>
          <p:nvPr/>
        </p:nvSpPr>
        <p:spPr bwMode="auto">
          <a:xfrm>
            <a:off x="306140" y="125933"/>
            <a:ext cx="145745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dirty="0" smtClean="0">
                <a:solidFill>
                  <a:schemeClr val="bg1"/>
                </a:solidFill>
                <a:latin typeface="Helen Bg Light" panose="02000003080000020004" pitchFamily="50" charset="-52"/>
              </a:rPr>
              <a:t>ОДИТИ </a:t>
            </a:r>
            <a:endParaRPr lang="bg-BG" altLang="bg-BG" dirty="0">
              <a:solidFill>
                <a:schemeClr val="bg1"/>
              </a:solidFill>
              <a:latin typeface="Helen Bg Light" panose="02000003080000020004" pitchFamily="50" charset="-52"/>
            </a:endParaRPr>
          </a:p>
          <a:p>
            <a:pPr eaLnBrk="1" hangingPunct="1"/>
            <a:r>
              <a:rPr lang="bg-BG" altLang="bg-BG" sz="2800" dirty="0" smtClean="0">
                <a:solidFill>
                  <a:schemeClr val="bg1"/>
                </a:solidFill>
                <a:latin typeface="Helen Bg" pitchFamily="34" charset="-52"/>
              </a:rPr>
              <a:t>2018 </a:t>
            </a:r>
            <a:r>
              <a:rPr lang="bg-BG" altLang="bg-BG" dirty="0" smtClean="0">
                <a:solidFill>
                  <a:schemeClr val="bg1"/>
                </a:solidFill>
                <a:latin typeface="Helen Bg Light" panose="02000003080000020004" pitchFamily="50" charset="-52"/>
              </a:rPr>
              <a:t>(3)</a:t>
            </a:r>
            <a:endParaRPr lang="bg-BG" altLang="bg-BG" dirty="0">
              <a:solidFill>
                <a:schemeClr val="bg1"/>
              </a:solidFill>
              <a:latin typeface="Helen Bg Light" panose="02000003080000020004" pitchFamily="50" charset="-52"/>
            </a:endParaRPr>
          </a:p>
        </p:txBody>
      </p:sp>
      <p:pic>
        <p:nvPicPr>
          <p:cNvPr id="12" name="Picture 2" descr="Image result for aud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824" y="1908423"/>
            <a:ext cx="2025733" cy="144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07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4284" y="86918"/>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2538388" y="1200263"/>
            <a:ext cx="8155012" cy="5293757"/>
          </a:xfrm>
          <a:prstGeom prst="rect">
            <a:avLst/>
          </a:prstGeom>
        </p:spPr>
        <p:txBody>
          <a:bodyPr wrap="square">
            <a:spAutoFit/>
          </a:bodyPr>
          <a:lstStyle/>
          <a:p>
            <a:pPr algn="just"/>
            <a:r>
              <a:rPr lang="en-US" sz="2400" b="1" dirty="0" smtClean="0">
                <a:solidFill>
                  <a:prstClr val="black"/>
                </a:solidFill>
                <a:latin typeface="Helen Bg Light" panose="02000003080000020004"/>
              </a:rPr>
              <a:t>IV. </a:t>
            </a:r>
            <a:r>
              <a:rPr lang="bg-BG" sz="2400" b="1" dirty="0" smtClean="0">
                <a:solidFill>
                  <a:prstClr val="black"/>
                </a:solidFill>
                <a:latin typeface="Helen Bg Light" panose="02000003080000020004"/>
              </a:rPr>
              <a:t>Втори системен одит на ИА ОСЕС за ИСУН</a:t>
            </a:r>
          </a:p>
          <a:p>
            <a:pPr algn="just"/>
            <a:r>
              <a:rPr lang="ru-RU" sz="2000" dirty="0" smtClean="0">
                <a:solidFill>
                  <a:prstClr val="black"/>
                </a:solidFill>
                <a:latin typeface="Helen Bg Light" panose="02000003080000020004"/>
              </a:rPr>
              <a:t>окончателен доклад е получен </a:t>
            </a:r>
            <a:r>
              <a:rPr lang="ru-RU" sz="2000" dirty="0">
                <a:solidFill>
                  <a:prstClr val="black"/>
                </a:solidFill>
                <a:latin typeface="Helen Bg Light" panose="02000003080000020004"/>
              </a:rPr>
              <a:t>на 07.02.2018 г</a:t>
            </a:r>
            <a:r>
              <a:rPr lang="ru-RU" sz="2000" dirty="0" smtClean="0">
                <a:solidFill>
                  <a:prstClr val="black"/>
                </a:solidFill>
                <a:latin typeface="Helen Bg Light" panose="02000003080000020004"/>
              </a:rPr>
              <a:t>.</a:t>
            </a:r>
          </a:p>
          <a:p>
            <a:pPr algn="just"/>
            <a:endParaRPr lang="ru-RU" sz="2000" dirty="0">
              <a:solidFill>
                <a:prstClr val="black"/>
              </a:solidFill>
              <a:latin typeface="Helen Bg Light" panose="02000003080000020004"/>
            </a:endParaRPr>
          </a:p>
          <a:p>
            <a:pPr algn="just"/>
            <a:r>
              <a:rPr lang="ru-RU" sz="2400" b="1" dirty="0">
                <a:solidFill>
                  <a:srgbClr val="C00000"/>
                </a:solidFill>
                <a:latin typeface="Helen Bg Light" panose="02000003080000020004"/>
              </a:rPr>
              <a:t>Оценка 2 </a:t>
            </a:r>
            <a:r>
              <a:rPr lang="ru-RU" sz="2000" b="1" dirty="0">
                <a:solidFill>
                  <a:srgbClr val="C00000"/>
                </a:solidFill>
                <a:latin typeface="Helen Bg Light" panose="02000003080000020004"/>
              </a:rPr>
              <a:t>„Функционира. Необходимо е известно подобрение” за:</a:t>
            </a:r>
          </a:p>
          <a:p>
            <a:pPr marL="863600" lvl="1" indent="-342900">
              <a:lnSpc>
                <a:spcPct val="115000"/>
              </a:lnSpc>
              <a:spcBef>
                <a:spcPts val="0"/>
              </a:spcBef>
              <a:spcAft>
                <a:spcPts val="0"/>
              </a:spcAft>
              <a:buFont typeface="Arial" panose="020B0604020202020204" pitchFamily="34" charset="0"/>
              <a:buChar char="•"/>
            </a:pPr>
            <a:r>
              <a:rPr lang="ru-RU" sz="2000" dirty="0" smtClean="0">
                <a:solidFill>
                  <a:prstClr val="black"/>
                </a:solidFill>
                <a:latin typeface="Helen Bg Light" panose="02000003080000020004"/>
              </a:rPr>
              <a:t>КИ 6</a:t>
            </a:r>
            <a:r>
              <a:rPr lang="ru-RU" sz="2000" dirty="0">
                <a:solidFill>
                  <a:prstClr val="black"/>
                </a:solidFill>
                <a:latin typeface="Helen Bg Light" panose="02000003080000020004"/>
              </a:rPr>
              <a:t>: </a:t>
            </a:r>
            <a:r>
              <a:rPr lang="ru-RU" sz="2000" b="1" dirty="0">
                <a:solidFill>
                  <a:prstClr val="black"/>
                </a:solidFill>
                <a:latin typeface="Helen Bg Light" panose="02000003080000020004"/>
              </a:rPr>
              <a:t>„Надеждна система за събиране и съхранение на данни за целите на мониторинга, оценяването, финансовото управление, проверките и одитите, включваща връзка с електронна система за обмен на данни с </a:t>
            </a:r>
            <a:r>
              <a:rPr lang="ru-RU" sz="2000" b="1" dirty="0" smtClean="0">
                <a:solidFill>
                  <a:prstClr val="black"/>
                </a:solidFill>
                <a:latin typeface="Helen Bg Light" panose="02000003080000020004"/>
              </a:rPr>
              <a:t>бенефициентите“</a:t>
            </a:r>
          </a:p>
          <a:p>
            <a:pPr marL="863600" lvl="1" indent="-342900">
              <a:lnSpc>
                <a:spcPct val="115000"/>
              </a:lnSpc>
              <a:spcBef>
                <a:spcPts val="0"/>
              </a:spcBef>
              <a:spcAft>
                <a:spcPts val="0"/>
              </a:spcAft>
              <a:buFont typeface="Arial" panose="020B0604020202020204" pitchFamily="34" charset="0"/>
              <a:buChar char="•"/>
            </a:pPr>
            <a:endParaRPr lang="ru-RU" sz="2000" b="1" dirty="0">
              <a:solidFill>
                <a:prstClr val="black"/>
              </a:solidFill>
              <a:latin typeface="Helen Bg Light" panose="02000003080000020004"/>
            </a:endParaRPr>
          </a:p>
          <a:p>
            <a:pPr marL="0" lvl="1" indent="0">
              <a:lnSpc>
                <a:spcPct val="115000"/>
              </a:lnSpc>
              <a:spcBef>
                <a:spcPts val="0"/>
              </a:spcBef>
              <a:spcAft>
                <a:spcPts val="0"/>
              </a:spcAft>
            </a:pPr>
            <a:r>
              <a:rPr lang="en-US" sz="2400" b="1" dirty="0" smtClean="0">
                <a:solidFill>
                  <a:prstClr val="black"/>
                </a:solidFill>
                <a:latin typeface="Helen Bg Light" panose="02000003080000020004"/>
              </a:rPr>
              <a:t>V. </a:t>
            </a:r>
            <a:r>
              <a:rPr lang="bg-BG" sz="2400" b="1" dirty="0">
                <a:solidFill>
                  <a:prstClr val="black"/>
                </a:solidFill>
                <a:latin typeface="Helen Bg Light" panose="02000003080000020004"/>
              </a:rPr>
              <a:t>Сертифициращ орган </a:t>
            </a:r>
            <a:r>
              <a:rPr lang="en-US" sz="2400" b="1" dirty="0">
                <a:solidFill>
                  <a:prstClr val="black"/>
                </a:solidFill>
                <a:latin typeface="Helen Bg Light" panose="02000003080000020004"/>
              </a:rPr>
              <a:t>- </a:t>
            </a:r>
            <a:r>
              <a:rPr lang="bg-BG" sz="2400" b="1" dirty="0" smtClean="0">
                <a:solidFill>
                  <a:prstClr val="black"/>
                </a:solidFill>
                <a:latin typeface="Helen Bg Light" panose="02000003080000020004"/>
              </a:rPr>
              <a:t>документални </a:t>
            </a:r>
            <a:r>
              <a:rPr lang="bg-BG" sz="2400" b="1" dirty="0">
                <a:solidFill>
                  <a:prstClr val="black"/>
                </a:solidFill>
                <a:latin typeface="Helen Bg Light" panose="02000003080000020004"/>
              </a:rPr>
              <a:t>проверки </a:t>
            </a:r>
            <a:endParaRPr lang="bg-BG" sz="2400" b="1" dirty="0" smtClean="0">
              <a:solidFill>
                <a:prstClr val="black"/>
              </a:solidFill>
              <a:latin typeface="Helen Bg Light" panose="02000003080000020004"/>
            </a:endParaRPr>
          </a:p>
          <a:p>
            <a:pPr marL="0" lvl="1" indent="0">
              <a:lnSpc>
                <a:spcPct val="115000"/>
              </a:lnSpc>
              <a:spcBef>
                <a:spcPts val="0"/>
              </a:spcBef>
              <a:spcAft>
                <a:spcPts val="0"/>
              </a:spcAft>
            </a:pPr>
            <a:r>
              <a:rPr lang="bg-BG" sz="2000" dirty="0" smtClean="0">
                <a:solidFill>
                  <a:prstClr val="black"/>
                </a:solidFill>
                <a:latin typeface="Helen Bg Light" panose="02000003080000020004"/>
              </a:rPr>
              <a:t>на </a:t>
            </a:r>
            <a:r>
              <a:rPr lang="bg-BG" sz="2000" dirty="0">
                <a:solidFill>
                  <a:prstClr val="black"/>
                </a:solidFill>
                <a:latin typeface="Helen Bg Light" panose="02000003080000020004"/>
              </a:rPr>
              <a:t>декларирани от УО на </a:t>
            </a:r>
            <a:r>
              <a:rPr lang="bg-BG" sz="2000" dirty="0" smtClean="0">
                <a:solidFill>
                  <a:prstClr val="black"/>
                </a:solidFill>
                <a:latin typeface="Helen Bg Light" panose="02000003080000020004"/>
              </a:rPr>
              <a:t>ОПДУ разходи</a:t>
            </a:r>
            <a:r>
              <a:rPr lang="bg-BG" sz="2000" dirty="0">
                <a:solidFill>
                  <a:prstClr val="black"/>
                </a:solidFill>
                <a:latin typeface="Helen Bg Light" panose="02000003080000020004"/>
              </a:rPr>
              <a:t>, включени в </a:t>
            </a:r>
            <a:r>
              <a:rPr lang="bg-BG" sz="2000" dirty="0" smtClean="0">
                <a:solidFill>
                  <a:prstClr val="black"/>
                </a:solidFill>
                <a:latin typeface="Helen Bg Light" panose="02000003080000020004"/>
              </a:rPr>
              <a:t>5 броя междинни </a:t>
            </a:r>
            <a:r>
              <a:rPr lang="bg-BG" sz="2000" dirty="0">
                <a:solidFill>
                  <a:prstClr val="black"/>
                </a:solidFill>
                <a:latin typeface="Helen Bg Light" panose="02000003080000020004"/>
              </a:rPr>
              <a:t>доклади по </a:t>
            </a:r>
            <a:r>
              <a:rPr lang="bg-BG" sz="2000" dirty="0" smtClean="0">
                <a:solidFill>
                  <a:prstClr val="black"/>
                </a:solidFill>
                <a:latin typeface="Helen Bg Light" panose="02000003080000020004"/>
              </a:rPr>
              <a:t>сертификация от началото на 2018 г.</a:t>
            </a:r>
            <a:endParaRPr lang="bg-BG" sz="2000" dirty="0">
              <a:solidFill>
                <a:prstClr val="black"/>
              </a:solidFill>
              <a:latin typeface="Helen Bg Light" panose="02000003080000020004"/>
            </a:endParaRPr>
          </a:p>
          <a:p>
            <a:pPr marL="863600" lvl="1" indent="-342900">
              <a:lnSpc>
                <a:spcPct val="115000"/>
              </a:lnSpc>
              <a:spcBef>
                <a:spcPts val="0"/>
              </a:spcBef>
              <a:spcAft>
                <a:spcPts val="0"/>
              </a:spcAft>
              <a:buFont typeface="Arial" panose="020B0604020202020204" pitchFamily="34" charset="0"/>
              <a:buChar char="•"/>
            </a:pPr>
            <a:endParaRPr lang="ru-RU" sz="1600" b="1" dirty="0">
              <a:solidFill>
                <a:prstClr val="black"/>
              </a:solidFill>
              <a:latin typeface="Helen Bg Light" panose="02000003080000020004"/>
            </a:endParaRPr>
          </a:p>
        </p:txBody>
      </p:sp>
      <p:sp>
        <p:nvSpPr>
          <p:cNvPr id="11" name="TextBox 15"/>
          <p:cNvSpPr txBox="1">
            <a:spLocks noChangeArrowheads="1"/>
          </p:cNvSpPr>
          <p:nvPr/>
        </p:nvSpPr>
        <p:spPr bwMode="auto">
          <a:xfrm>
            <a:off x="306140" y="125933"/>
            <a:ext cx="1390124"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dirty="0" smtClean="0">
                <a:solidFill>
                  <a:schemeClr val="bg1"/>
                </a:solidFill>
                <a:latin typeface="Helen Bg Light" panose="02000003080000020004" pitchFamily="50" charset="-52"/>
              </a:rPr>
              <a:t>ОДИТИ </a:t>
            </a:r>
            <a:endParaRPr lang="bg-BG" altLang="bg-BG" dirty="0">
              <a:solidFill>
                <a:schemeClr val="bg1"/>
              </a:solidFill>
              <a:latin typeface="Helen Bg Light" panose="02000003080000020004" pitchFamily="50" charset="-52"/>
            </a:endParaRPr>
          </a:p>
          <a:p>
            <a:pPr eaLnBrk="1" hangingPunct="1"/>
            <a:r>
              <a:rPr lang="bg-BG" altLang="bg-BG" sz="2800" dirty="0" smtClean="0">
                <a:solidFill>
                  <a:schemeClr val="bg1"/>
                </a:solidFill>
                <a:latin typeface="Helen Bg" pitchFamily="34" charset="-52"/>
              </a:rPr>
              <a:t>2018 </a:t>
            </a:r>
            <a:r>
              <a:rPr lang="bg-BG" altLang="bg-BG" dirty="0" smtClean="0">
                <a:solidFill>
                  <a:schemeClr val="bg1"/>
                </a:solidFill>
                <a:latin typeface="Helen Bg Light" panose="02000003080000020004" pitchFamily="50" charset="-52"/>
              </a:rPr>
              <a:t>(4)</a:t>
            </a:r>
            <a:endParaRPr lang="bg-BG" altLang="bg-BG" dirty="0">
              <a:solidFill>
                <a:schemeClr val="bg1"/>
              </a:solidFill>
              <a:latin typeface="Helen Bg Light" panose="02000003080000020004" pitchFamily="50" charset="-52"/>
            </a:endParaRPr>
          </a:p>
        </p:txBody>
      </p:sp>
      <p:pic>
        <p:nvPicPr>
          <p:cNvPr id="12" name="Picture 2" descr="Image result for aud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824" y="1908423"/>
            <a:ext cx="2025733" cy="144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00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8"/>
          <p:cNvGrpSpPr>
            <a:grpSpLocks/>
          </p:cNvGrpSpPr>
          <p:nvPr/>
        </p:nvGrpSpPr>
        <p:grpSpPr bwMode="auto">
          <a:xfrm>
            <a:off x="0" y="3119438"/>
            <a:ext cx="10693400" cy="3384550"/>
            <a:chOff x="0" y="1116335"/>
            <a:chExt cx="10693400" cy="3384376"/>
          </a:xfrm>
        </p:grpSpPr>
        <p:pic>
          <p:nvPicPr>
            <p:cNvPr id="6154" name="Picture 1"/>
            <p:cNvPicPr>
              <a:picLocks noChangeAspect="1"/>
            </p:cNvPicPr>
            <p:nvPr/>
          </p:nvPicPr>
          <p:blipFill>
            <a:blip r:embed="rId3">
              <a:extLst>
                <a:ext uri="{28A0092B-C50C-407E-A947-70E740481C1C}">
                  <a14:useLocalDpi xmlns:a14="http://schemas.microsoft.com/office/drawing/2010/main" val="0"/>
                </a:ext>
              </a:extLst>
            </a:blip>
            <a:srcRect l="1904" t="4288" r="1910" b="65269"/>
            <a:stretch>
              <a:fillRect/>
            </a:stretch>
          </p:blipFill>
          <p:spPr bwMode="auto">
            <a:xfrm>
              <a:off x="0" y="1116335"/>
              <a:ext cx="106934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74825" y="1778288"/>
              <a:ext cx="3167063" cy="414317"/>
            </a:xfrm>
            <a:prstGeom prst="rect">
              <a:avLst/>
            </a:prstGeom>
            <a:noFill/>
          </p:spPr>
          <p:txBody>
            <a:bodyPr wrap="none">
              <a:spAutoFit/>
            </a:bodyPr>
            <a:lstStyle/>
            <a:p>
              <a:pPr eaLnBrk="1" hangingPunct="1">
                <a:defRPr/>
              </a:pPr>
              <a:r>
                <a:rPr lang="bg-BG" dirty="0">
                  <a:solidFill>
                    <a:schemeClr val="tx1">
                      <a:lumMod val="50000"/>
                      <a:lumOff val="50000"/>
                    </a:schemeClr>
                  </a:solidFill>
                  <a:latin typeface="Helen Bg Light" panose="02000003080000020004" pitchFamily="50" charset="-52"/>
                </a:rPr>
                <a:t>ОПЕРАТИВНА ПРОГРАМА</a:t>
              </a:r>
            </a:p>
          </p:txBody>
        </p:sp>
        <p:sp>
          <p:nvSpPr>
            <p:cNvPr id="16" name="TextBox 15"/>
            <p:cNvSpPr txBox="1"/>
            <p:nvPr/>
          </p:nvSpPr>
          <p:spPr>
            <a:xfrm>
              <a:off x="1771650" y="2057674"/>
              <a:ext cx="3609975" cy="523848"/>
            </a:xfrm>
            <a:prstGeom prst="rect">
              <a:avLst/>
            </a:prstGeom>
            <a:noFill/>
          </p:spPr>
          <p:txBody>
            <a:bodyPr wrap="none">
              <a:spAutoFit/>
            </a:bodyPr>
            <a:lstStyle/>
            <a:p>
              <a:pPr eaLnBrk="1" hangingPunct="1">
                <a:defRPr/>
              </a:pPr>
              <a:r>
                <a:rPr lang="bg-BG" sz="2800" dirty="0">
                  <a:solidFill>
                    <a:schemeClr val="tx1">
                      <a:lumMod val="50000"/>
                      <a:lumOff val="50000"/>
                    </a:schemeClr>
                  </a:solidFill>
                  <a:latin typeface="Helen Bg" panose="020B0800050000020004" pitchFamily="34" charset="-52"/>
                </a:rPr>
                <a:t>ДОБРО УПРАВЛЕНИЕ</a:t>
              </a:r>
            </a:p>
          </p:txBody>
        </p:sp>
      </p:grpSp>
      <p:pic>
        <p:nvPicPr>
          <p:cNvPr id="61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6638925"/>
            <a:ext cx="12493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28988" y="6575425"/>
            <a:ext cx="15462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 Same Side Corner Rectangle 12"/>
          <p:cNvSpPr/>
          <p:nvPr/>
        </p:nvSpPr>
        <p:spPr>
          <a:xfrm rot="10800000">
            <a:off x="1530350" y="0"/>
            <a:ext cx="3960813" cy="2290763"/>
          </a:xfrm>
          <a:prstGeom prst="round2SameRect">
            <a:avLst/>
          </a:prstGeom>
          <a:solidFill>
            <a:srgbClr val="6784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bg-BG"/>
          </a:p>
        </p:txBody>
      </p:sp>
      <p:sp>
        <p:nvSpPr>
          <p:cNvPr id="6150" name="TextBox 21"/>
          <p:cNvSpPr txBox="1">
            <a:spLocks noChangeArrowheads="1"/>
          </p:cNvSpPr>
          <p:nvPr/>
        </p:nvSpPr>
        <p:spPr bwMode="auto">
          <a:xfrm>
            <a:off x="1774825" y="1352550"/>
            <a:ext cx="19843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a:solidFill>
                  <a:schemeClr val="bg1"/>
                </a:solidFill>
                <a:latin typeface="Helen Bg Light" panose="02000003080000020004" pitchFamily="50" charset="-52"/>
              </a:rPr>
              <a:t>БЛАГОДАРЯ ЗА</a:t>
            </a:r>
          </a:p>
        </p:txBody>
      </p:sp>
      <p:sp>
        <p:nvSpPr>
          <p:cNvPr id="6151" name="TextBox 22"/>
          <p:cNvSpPr txBox="1">
            <a:spLocks noChangeArrowheads="1"/>
          </p:cNvSpPr>
          <p:nvPr/>
        </p:nvSpPr>
        <p:spPr bwMode="auto">
          <a:xfrm>
            <a:off x="1746250" y="1601788"/>
            <a:ext cx="2465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sz="2800">
                <a:solidFill>
                  <a:schemeClr val="bg1"/>
                </a:solidFill>
                <a:latin typeface="Helen Bg" panose="020B0800050000020004" pitchFamily="34" charset="-52"/>
              </a:rPr>
              <a:t>ВНИМАНИЕТО</a:t>
            </a:r>
          </a:p>
        </p:txBody>
      </p:sp>
      <p:sp>
        <p:nvSpPr>
          <p:cNvPr id="27" name="Round Same Side Corner Rectangle 26"/>
          <p:cNvSpPr/>
          <p:nvPr/>
        </p:nvSpPr>
        <p:spPr>
          <a:xfrm>
            <a:off x="1744663" y="7164388"/>
            <a:ext cx="3641725" cy="396875"/>
          </a:xfrm>
          <a:prstGeom prst="round2SameRect">
            <a:avLst/>
          </a:prstGeom>
          <a:solidFill>
            <a:srgbClr val="6784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bg-BG"/>
          </a:p>
        </p:txBody>
      </p:sp>
      <p:sp>
        <p:nvSpPr>
          <p:cNvPr id="6153" name="Rectangle 13"/>
          <p:cNvSpPr>
            <a:spLocks noChangeArrowheads="1"/>
          </p:cNvSpPr>
          <p:nvPr/>
        </p:nvSpPr>
        <p:spPr bwMode="auto">
          <a:xfrm>
            <a:off x="1776413" y="4598988"/>
            <a:ext cx="774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bg-BG" sz="1200" dirty="0">
                <a:solidFill>
                  <a:srgbClr val="7F7F7F"/>
                </a:solidFill>
                <a:latin typeface="Helen Bg Light" panose="02000003080000020004" pitchFamily="50" charset="-52"/>
              </a:rPr>
              <a:t>Дирекция „Добро управление”</a:t>
            </a:r>
          </a:p>
          <a:p>
            <a:pPr eaLnBrk="1" hangingPunct="1"/>
            <a:r>
              <a:rPr lang="ru-RU" altLang="bg-BG" sz="1200" dirty="0">
                <a:solidFill>
                  <a:srgbClr val="7F7F7F"/>
                </a:solidFill>
                <a:latin typeface="Helen Bg Light" panose="02000003080000020004" pitchFamily="50" charset="-52"/>
              </a:rPr>
              <a:t>Администрация на Министерския съвет</a:t>
            </a:r>
          </a:p>
          <a:p>
            <a:pPr eaLnBrk="1" hangingPunct="1"/>
            <a:r>
              <a:rPr lang="ru-RU" altLang="bg-BG" sz="1200" dirty="0">
                <a:solidFill>
                  <a:srgbClr val="7F7F7F"/>
                </a:solidFill>
                <a:latin typeface="Helen Bg Light" panose="02000003080000020004" pitchFamily="50" charset="-52"/>
              </a:rPr>
              <a:t>София 1594, бул. „Княз Ал. Дондуков” №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dirty="0">
              <a:solidFill>
                <a:prstClr val="white"/>
              </a:solidFill>
            </a:endParaRPr>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6" name="Chart 15"/>
          <p:cNvGraphicFramePr>
            <a:graphicFrameLocks/>
          </p:cNvGraphicFramePr>
          <p:nvPr>
            <p:extLst/>
          </p:nvPr>
        </p:nvGraphicFramePr>
        <p:xfrm>
          <a:off x="317877" y="1737657"/>
          <a:ext cx="10141390" cy="4790776"/>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p:cNvCxnSpPr/>
          <p:nvPr/>
        </p:nvCxnSpPr>
        <p:spPr>
          <a:xfrm>
            <a:off x="4886361" y="2628503"/>
            <a:ext cx="640358" cy="3600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nvPr>
        </p:nvGraphicFramePr>
        <p:xfrm>
          <a:off x="175500" y="970667"/>
          <a:ext cx="10342402" cy="5689374"/>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6"/>
          <p:cNvSpPr txBox="1">
            <a:spLocks noChangeArrowheads="1"/>
          </p:cNvSpPr>
          <p:nvPr/>
        </p:nvSpPr>
        <p:spPr bwMode="auto">
          <a:xfrm>
            <a:off x="468164" y="396255"/>
            <a:ext cx="1875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sz="2800" b="1" dirty="0" smtClean="0">
                <a:solidFill>
                  <a:prstClr val="white"/>
                </a:solidFill>
                <a:latin typeface="Helen Bg Light" panose="02000003080000020004" pitchFamily="50" charset="-52"/>
              </a:rPr>
              <a:t>ИГРП 2019</a:t>
            </a:r>
            <a:endParaRPr lang="bg-BG" altLang="bg-BG" b="1" dirty="0">
              <a:solidFill>
                <a:prstClr val="white"/>
              </a:solidFill>
              <a:latin typeface="Helen Bg Light" panose="02000003080000020004" pitchFamily="50" charset="-52"/>
            </a:endParaRPr>
          </a:p>
        </p:txBody>
      </p:sp>
    </p:spTree>
    <p:extLst>
      <p:ext uri="{BB962C8B-B14F-4D97-AF65-F5344CB8AC3E}">
        <p14:creationId xmlns:p14="http://schemas.microsoft.com/office/powerpoint/2010/main" val="156313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9997375"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dirty="0">
              <a:solidFill>
                <a:prstClr val="white"/>
              </a:solidFill>
            </a:endParaRPr>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6"/>
          <p:cNvSpPr txBox="1">
            <a:spLocks noChangeArrowheads="1"/>
          </p:cNvSpPr>
          <p:nvPr/>
        </p:nvSpPr>
        <p:spPr bwMode="auto">
          <a:xfrm>
            <a:off x="468164" y="396255"/>
            <a:ext cx="4418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sz="2800" b="1" dirty="0" smtClean="0">
                <a:solidFill>
                  <a:prstClr val="white"/>
                </a:solidFill>
                <a:latin typeface="Helen Bg Light" panose="02000003080000020004" pitchFamily="50" charset="-52"/>
              </a:rPr>
              <a:t>ПРОЦЕДУРИ </a:t>
            </a:r>
            <a:r>
              <a:rPr lang="bg-BG" altLang="bg-BG" b="1" dirty="0" smtClean="0">
                <a:solidFill>
                  <a:prstClr val="white"/>
                </a:solidFill>
                <a:latin typeface="Helen Bg Light" panose="02000003080000020004" pitchFamily="50" charset="-52"/>
              </a:rPr>
              <a:t>И </a:t>
            </a:r>
            <a:r>
              <a:rPr lang="bg-BG" altLang="bg-BG" sz="2800" b="1" dirty="0" smtClean="0">
                <a:solidFill>
                  <a:prstClr val="white"/>
                </a:solidFill>
                <a:latin typeface="Helen Bg Light" panose="02000003080000020004" pitchFamily="50" charset="-52"/>
              </a:rPr>
              <a:t>ДОГОВОРИ</a:t>
            </a:r>
            <a:endParaRPr lang="bg-BG" altLang="bg-BG" b="1" dirty="0">
              <a:solidFill>
                <a:prstClr val="white"/>
              </a:solidFill>
              <a:latin typeface="Helen Bg Light" panose="02000003080000020004" pitchFamily="50" charset="-52"/>
            </a:endParaRPr>
          </a:p>
        </p:txBody>
      </p:sp>
      <p:sp>
        <p:nvSpPr>
          <p:cNvPr id="11" name="TextBox 10"/>
          <p:cNvSpPr txBox="1"/>
          <p:nvPr/>
        </p:nvSpPr>
        <p:spPr>
          <a:xfrm>
            <a:off x="594172" y="1138769"/>
            <a:ext cx="9865095" cy="477054"/>
          </a:xfrm>
          <a:prstGeom prst="rect">
            <a:avLst/>
          </a:prstGeom>
          <a:noFill/>
        </p:spPr>
        <p:txBody>
          <a:bodyPr wrap="square" rtlCol="0">
            <a:spAutoFit/>
          </a:bodyPr>
          <a:lstStyle/>
          <a:p>
            <a:pPr algn="ctr">
              <a:spcBef>
                <a:spcPts val="600"/>
              </a:spcBef>
              <a:spcAft>
                <a:spcPts val="600"/>
              </a:spcAft>
            </a:pPr>
            <a:r>
              <a:rPr lang="bg-BG" sz="2500" b="1" dirty="0" smtClean="0">
                <a:solidFill>
                  <a:prstClr val="black"/>
                </a:solidFill>
                <a:latin typeface="Helen Bg Light" panose="02000003080000020004" pitchFamily="50" charset="-52"/>
              </a:rPr>
              <a:t>24</a:t>
            </a:r>
            <a:r>
              <a:rPr lang="ru-RU" sz="2500" b="1" dirty="0" smtClean="0">
                <a:solidFill>
                  <a:prstClr val="black"/>
                </a:solidFill>
                <a:latin typeface="Helen Bg Light" panose="02000003080000020004" pitchFamily="50" charset="-52"/>
              </a:rPr>
              <a:t> </a:t>
            </a:r>
            <a:r>
              <a:rPr lang="bg-BG" sz="2500" b="1" dirty="0" smtClean="0">
                <a:solidFill>
                  <a:prstClr val="black"/>
                </a:solidFill>
                <a:latin typeface="Helen Bg Light" panose="02000003080000020004" pitchFamily="50" charset="-52"/>
              </a:rPr>
              <a:t>ОТВОРЕНИ ПРОЦЕДУРИ</a:t>
            </a:r>
            <a:r>
              <a:rPr lang="ru-RU" sz="2500" b="1" dirty="0" smtClean="0">
                <a:solidFill>
                  <a:prstClr val="black"/>
                </a:solidFill>
                <a:latin typeface="Helen Bg Light" panose="02000003080000020004" pitchFamily="50" charset="-52"/>
              </a:rPr>
              <a:t> – 61,5</a:t>
            </a:r>
            <a:r>
              <a:rPr lang="bg-BG" sz="2500" b="1" dirty="0" smtClean="0">
                <a:solidFill>
                  <a:prstClr val="black"/>
                </a:solidFill>
                <a:latin typeface="Helen Bg Light" panose="02000003080000020004" pitchFamily="50" charset="-52"/>
              </a:rPr>
              <a:t> % </a:t>
            </a:r>
            <a:r>
              <a:rPr lang="bg-BG" sz="2500" b="1" dirty="0">
                <a:latin typeface="Helen Bg Light" panose="02000003080000020004" pitchFamily="50" charset="-52"/>
                <a:cs typeface="Times New Roman" panose="02020603050405020304" pitchFamily="18" charset="0"/>
              </a:rPr>
              <a:t>от </a:t>
            </a:r>
            <a:r>
              <a:rPr lang="bg-BG" sz="2500" b="1" dirty="0" smtClean="0">
                <a:latin typeface="Helen Bg Light" panose="02000003080000020004" pitchFamily="50" charset="-52"/>
                <a:cs typeface="Times New Roman" panose="02020603050405020304" pitchFamily="18" charset="0"/>
              </a:rPr>
              <a:t>бюджета на ОП</a:t>
            </a:r>
            <a:endParaRPr lang="ru-RU" sz="2500" b="1" dirty="0" smtClean="0">
              <a:solidFill>
                <a:srgbClr val="FF0000"/>
              </a:solidFill>
              <a:latin typeface="Helen Bg Light" panose="02000003080000020004" pitchFamily="50" charset="-52"/>
            </a:endParaRPr>
          </a:p>
        </p:txBody>
      </p:sp>
      <p:graphicFrame>
        <p:nvGraphicFramePr>
          <p:cNvPr id="14" name="Chart 13"/>
          <p:cNvGraphicFramePr>
            <a:graphicFrameLocks/>
          </p:cNvGraphicFramePr>
          <p:nvPr>
            <p:extLst/>
          </p:nvPr>
        </p:nvGraphicFramePr>
        <p:xfrm>
          <a:off x="1034962" y="1566751"/>
          <a:ext cx="8920249" cy="48941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3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6"/>
          <p:cNvSpPr txBox="1">
            <a:spLocks noChangeArrowheads="1"/>
          </p:cNvSpPr>
          <p:nvPr/>
        </p:nvSpPr>
        <p:spPr bwMode="auto">
          <a:xfrm>
            <a:off x="450156" y="180231"/>
            <a:ext cx="8249374"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dirty="0" smtClean="0">
                <a:solidFill>
                  <a:schemeClr val="bg1"/>
                </a:solidFill>
                <a:latin typeface="Helen Bg Light" panose="02000003080000020004" pitchFamily="50" charset="-52"/>
              </a:rPr>
              <a:t>СКЛЮЧЕНИ </a:t>
            </a:r>
          </a:p>
          <a:p>
            <a:pPr eaLnBrk="1" hangingPunct="1"/>
            <a:r>
              <a:rPr lang="bg-BG" altLang="bg-BG" sz="2800" b="1" dirty="0" smtClean="0">
                <a:solidFill>
                  <a:schemeClr val="bg1"/>
                </a:solidFill>
                <a:latin typeface="Helen Bg" panose="020B0800050000020004" pitchFamily="34" charset="-52"/>
              </a:rPr>
              <a:t>ДОГОВОРИ/ИЗДАДЕНИ ЗАПОВЕДИ ЗА БФП </a:t>
            </a:r>
            <a:r>
              <a:rPr lang="bg-BG" altLang="bg-BG" dirty="0">
                <a:solidFill>
                  <a:schemeClr val="bg1"/>
                </a:solidFill>
                <a:latin typeface="Helen Bg Light" panose="02000003080000020004" pitchFamily="50" charset="-52"/>
              </a:rPr>
              <a:t>(в лева)</a:t>
            </a:r>
          </a:p>
        </p:txBody>
      </p:sp>
      <p:graphicFrame>
        <p:nvGraphicFramePr>
          <p:cNvPr id="12" name="Chart 11"/>
          <p:cNvGraphicFramePr>
            <a:graphicFrameLocks/>
          </p:cNvGraphicFramePr>
          <p:nvPr>
            <p:extLst/>
          </p:nvPr>
        </p:nvGraphicFramePr>
        <p:xfrm>
          <a:off x="450156" y="1015286"/>
          <a:ext cx="9865096" cy="5596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nvPr>
        </p:nvGraphicFramePr>
        <p:xfrm>
          <a:off x="1026220" y="1093555"/>
          <a:ext cx="8442420" cy="535137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90881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376429" y="988719"/>
          <a:ext cx="9304410" cy="5888256"/>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374073" y="113293"/>
            <a:ext cx="10013187"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eaLnBrk="1" hangingPunct="1">
              <a:defRPr/>
            </a:pPr>
            <a:endParaRPr lang="bg-BG" altLang="bg-BG" sz="2000" b="1" dirty="0" smtClean="0">
              <a:solidFill>
                <a:schemeClr val="bg1"/>
              </a:solidFill>
              <a:latin typeface="Helen Bg Light" panose="02000003080000020004" pitchFamily="50" charset="-52"/>
            </a:endParaRPr>
          </a:p>
          <a:p>
            <a:pPr eaLnBrk="1" hangingPunct="1">
              <a:defRPr/>
            </a:pPr>
            <a:r>
              <a:rPr lang="bg-BG" altLang="bg-BG" dirty="0" smtClean="0">
                <a:solidFill>
                  <a:schemeClr val="bg1"/>
                </a:solidFill>
                <a:latin typeface="Helen Bg Light" panose="02000003080000020004" pitchFamily="50" charset="-52"/>
              </a:rPr>
              <a:t>ДОГОВОРЕНИ СРЕДСТВА </a:t>
            </a:r>
          </a:p>
          <a:p>
            <a:pPr eaLnBrk="1" hangingPunct="1">
              <a:defRPr/>
            </a:pPr>
            <a:r>
              <a:rPr lang="bg-BG" altLang="bg-BG" sz="2800" dirty="0" smtClean="0">
                <a:solidFill>
                  <a:schemeClr val="bg1"/>
                </a:solidFill>
                <a:latin typeface="Helen Bg" panose="020B0800050000020004" pitchFamily="34" charset="-52"/>
              </a:rPr>
              <a:t>СПРЯМО ФИНАНСОВИЯ ПЛАН </a:t>
            </a:r>
            <a:r>
              <a:rPr lang="bg-BG" altLang="bg-BG" dirty="0" smtClean="0">
                <a:solidFill>
                  <a:schemeClr val="bg1"/>
                </a:solidFill>
                <a:latin typeface="Helen Bg Light" panose="02000003080000020004" pitchFamily="50" charset="-52"/>
              </a:rPr>
              <a:t>(в проценти)</a:t>
            </a:r>
          </a:p>
          <a:p>
            <a:pPr eaLnBrk="1" hangingPunct="1">
              <a:defRPr/>
            </a:pPr>
            <a:endParaRPr lang="bg-BG" sz="2000" dirty="0"/>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5">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5">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94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1006938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6"/>
          <p:cNvSpPr txBox="1">
            <a:spLocks noChangeArrowheads="1"/>
          </p:cNvSpPr>
          <p:nvPr/>
        </p:nvSpPr>
        <p:spPr bwMode="auto">
          <a:xfrm>
            <a:off x="450156" y="180231"/>
            <a:ext cx="9300944"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bg-BG" altLang="bg-BG" dirty="0" smtClean="0">
                <a:solidFill>
                  <a:schemeClr val="bg1"/>
                </a:solidFill>
                <a:latin typeface="Helen Bg Light" panose="02000003080000020004" pitchFamily="50" charset="-52"/>
              </a:rPr>
              <a:t>СКЛЮЧЕНИ </a:t>
            </a:r>
          </a:p>
          <a:p>
            <a:pPr eaLnBrk="1" hangingPunct="1"/>
            <a:r>
              <a:rPr lang="bg-BG" altLang="bg-BG" sz="2800" b="1" dirty="0" smtClean="0">
                <a:solidFill>
                  <a:schemeClr val="bg1"/>
                </a:solidFill>
                <a:latin typeface="Helen Bg" panose="020B0800050000020004" pitchFamily="34" charset="-52"/>
              </a:rPr>
              <a:t>ДОГОВОРИ/ИЗДАДЕНИ ЗАПОВЕДИ ЗА БФП</a:t>
            </a:r>
            <a:r>
              <a:rPr lang="bg-BG" altLang="bg-BG" b="1" dirty="0" smtClean="0">
                <a:solidFill>
                  <a:schemeClr val="bg1"/>
                </a:solidFill>
                <a:latin typeface="Helen Bg Light" panose="02000003080000020004" pitchFamily="50" charset="-52"/>
              </a:rPr>
              <a:t> </a:t>
            </a:r>
            <a:r>
              <a:rPr lang="bg-BG" altLang="bg-BG" sz="2200" b="1" dirty="0" smtClean="0">
                <a:solidFill>
                  <a:schemeClr val="bg1"/>
                </a:solidFill>
                <a:latin typeface="Helen Bg Light" panose="02000003080000020004" pitchFamily="50" charset="-52"/>
              </a:rPr>
              <a:t>ДО 0</a:t>
            </a:r>
            <a:r>
              <a:rPr lang="en-US" altLang="bg-BG" sz="2200" b="1" dirty="0" smtClean="0">
                <a:solidFill>
                  <a:schemeClr val="bg1"/>
                </a:solidFill>
                <a:latin typeface="Helen Bg Light" panose="02000003080000020004" pitchFamily="50" charset="-52"/>
              </a:rPr>
              <a:t>8</a:t>
            </a:r>
            <a:r>
              <a:rPr lang="bg-BG" altLang="bg-BG" sz="2200" b="1" dirty="0" smtClean="0">
                <a:solidFill>
                  <a:schemeClr val="bg1"/>
                </a:solidFill>
                <a:latin typeface="Helen Bg Light" panose="02000003080000020004" pitchFamily="50" charset="-52"/>
              </a:rPr>
              <a:t>.11.2018 г.</a:t>
            </a:r>
            <a:endParaRPr lang="bg-BG" altLang="bg-BG" sz="2200" b="1" dirty="0">
              <a:solidFill>
                <a:schemeClr val="bg1"/>
              </a:solidFill>
              <a:latin typeface="Helen Bg Light" panose="02000003080000020004" pitchFamily="50" charset="-52"/>
            </a:endParaRPr>
          </a:p>
        </p:txBody>
      </p:sp>
      <p:graphicFrame>
        <p:nvGraphicFramePr>
          <p:cNvPr id="10" name="Chart 9"/>
          <p:cNvGraphicFramePr>
            <a:graphicFrameLocks/>
          </p:cNvGraphicFramePr>
          <p:nvPr>
            <p:extLst/>
          </p:nvPr>
        </p:nvGraphicFramePr>
        <p:xfrm>
          <a:off x="4410596" y="2987633"/>
          <a:ext cx="5616624" cy="3672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nvPr>
        </p:nvGraphicFramePr>
        <p:xfrm>
          <a:off x="-413940" y="1188343"/>
          <a:ext cx="6728618" cy="29834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nvPr>
        </p:nvGraphicFramePr>
        <p:xfrm>
          <a:off x="4745336" y="3436615"/>
          <a:ext cx="5618175" cy="318876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3052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6"/>
          <p:cNvSpPr txBox="1">
            <a:spLocks noChangeArrowheads="1"/>
          </p:cNvSpPr>
          <p:nvPr/>
        </p:nvSpPr>
        <p:spPr bwMode="auto">
          <a:xfrm>
            <a:off x="2532121" y="180231"/>
            <a:ext cx="62866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bg-BG" altLang="bg-BG" sz="2400" b="1" dirty="0" smtClean="0">
                <a:solidFill>
                  <a:schemeClr val="bg1"/>
                </a:solidFill>
                <a:latin typeface="Helen Bg" panose="020B0800050000020004" pitchFamily="34" charset="-52"/>
              </a:rPr>
              <a:t>ПРОЕКТИ С ЦЕЛЕВИ ГРУПИ ОТ ЮГОИЗТОЧЕН </a:t>
            </a:r>
          </a:p>
          <a:p>
            <a:pPr algn="ctr" eaLnBrk="1" hangingPunct="1"/>
            <a:r>
              <a:rPr lang="bg-BG" altLang="bg-BG" sz="2400" b="1" dirty="0" smtClean="0">
                <a:solidFill>
                  <a:schemeClr val="bg1"/>
                </a:solidFill>
                <a:latin typeface="Helen Bg" panose="020B0800050000020004" pitchFamily="34" charset="-52"/>
              </a:rPr>
              <a:t>РАЙОН ЗА ПЛАНИРАНЕ</a:t>
            </a:r>
            <a:endParaRPr lang="bg-BG" altLang="bg-BG" sz="2400" dirty="0">
              <a:solidFill>
                <a:schemeClr val="bg1"/>
              </a:solidFill>
              <a:latin typeface="Helen Bg Light" panose="02000003080000020004" pitchFamily="50" charset="-52"/>
            </a:endParaRPr>
          </a:p>
        </p:txBody>
      </p:sp>
      <p:graphicFrame>
        <p:nvGraphicFramePr>
          <p:cNvPr id="12" name="Chart 11"/>
          <p:cNvGraphicFramePr>
            <a:graphicFrameLocks/>
          </p:cNvGraphicFramePr>
          <p:nvPr>
            <p:extLst>
              <p:ext uri="{D42A27DB-BD31-4B8C-83A1-F6EECF244321}">
                <p14:modId xmlns:p14="http://schemas.microsoft.com/office/powerpoint/2010/main" val="613818333"/>
              </p:ext>
            </p:extLst>
          </p:nvPr>
        </p:nvGraphicFramePr>
        <p:xfrm>
          <a:off x="450156" y="1026616"/>
          <a:ext cx="9865096" cy="5596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168321917"/>
              </p:ext>
            </p:extLst>
          </p:nvPr>
        </p:nvGraphicFramePr>
        <p:xfrm>
          <a:off x="844562" y="988717"/>
          <a:ext cx="9289032" cy="5605492"/>
        </p:xfrm>
        <a:graphic>
          <a:graphicData uri="http://schemas.openxmlformats.org/drawingml/2006/chart">
            <c:chart xmlns:c="http://schemas.openxmlformats.org/drawingml/2006/chart" xmlns:r="http://schemas.openxmlformats.org/officeDocument/2006/relationships" r:id="rId6"/>
          </a:graphicData>
        </a:graphic>
      </p:graphicFrame>
      <p:sp>
        <p:nvSpPr>
          <p:cNvPr id="11" name="Content Placeholder 2"/>
          <p:cNvSpPr txBox="1">
            <a:spLocks/>
          </p:cNvSpPr>
          <p:nvPr/>
        </p:nvSpPr>
        <p:spPr>
          <a:xfrm>
            <a:off x="573550" y="1185280"/>
            <a:ext cx="9483871" cy="5619687"/>
          </a:xfrm>
          <a:prstGeom prst="rect">
            <a:avLst/>
          </a:prstGeom>
        </p:spPr>
        <p:txBody>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just">
              <a:buNone/>
            </a:pP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Бенефициент: Национално сдружение на общините в България</a:t>
            </a:r>
          </a:p>
          <a:p>
            <a:pPr marL="0" indent="0" algn="just">
              <a:buNone/>
            </a:pP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Проект: </a:t>
            </a:r>
            <a:r>
              <a:rPr lang="bg-BG" sz="1800" b="1" dirty="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„Създаване на модели за оптимални </a:t>
            </a: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административни </a:t>
            </a:r>
            <a:r>
              <a:rPr lang="bg-BG" sz="1800" b="1" dirty="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структури на общините</a:t>
            </a: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с бюджет </a:t>
            </a:r>
            <a:r>
              <a:rPr lang="bg-BG" sz="1800" b="1" dirty="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763 449.60 лв</a:t>
            </a: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a:t>
            </a:r>
          </a:p>
          <a:p>
            <a:pPr marL="0" indent="0" algn="just">
              <a:buNone/>
            </a:pPr>
            <a:endParaRPr lang="bg-BG" sz="1800" dirty="0" smtClean="0">
              <a:latin typeface="Helen Bg Light" panose="02000003080000020004" pitchFamily="50" charset="-52"/>
              <a:ea typeface="Times New Roman" panose="02020603050405020304" pitchFamily="18" charset="0"/>
              <a:cs typeface="Times New Roman" panose="02020603050405020304" pitchFamily="18" charset="0"/>
            </a:endParaRPr>
          </a:p>
          <a:p>
            <a:pPr marL="0" indent="0" algn="just">
              <a:buNone/>
            </a:pPr>
            <a:r>
              <a:rPr lang="bg-BG" sz="1800" b="1" dirty="0" smtClean="0">
                <a:solidFill>
                  <a:srgbClr val="C00000"/>
                </a:solidFill>
                <a:latin typeface="Helen Bg Light" panose="02000003080000020004" pitchFamily="50" charset="-52"/>
                <a:ea typeface="Times New Roman" panose="02020603050405020304" pitchFamily="18" charset="0"/>
                <a:cs typeface="Times New Roman" panose="02020603050405020304" pitchFamily="18" charset="0"/>
              </a:rPr>
              <a:t>Основни дейности и резултати:</a:t>
            </a:r>
          </a:p>
          <a:p>
            <a:pPr algn="just">
              <a:buFont typeface="Wingdings" panose="05000000000000000000" pitchFamily="2" charset="2"/>
              <a:buChar char="v"/>
            </a:pP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Анализ </a:t>
            </a:r>
            <a:r>
              <a:rPr lang="bg-BG" sz="18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a:t>
            </a: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функционални </a:t>
            </a:r>
            <a:r>
              <a:rPr lang="bg-BG" sz="18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анализи на </a:t>
            </a: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общините. </a:t>
            </a:r>
          </a:p>
          <a:p>
            <a:pPr marL="520700" lvl="1" indent="0" algn="just">
              <a:buNone/>
            </a:pP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Направени са</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изследвания и оценка на </a:t>
            </a:r>
            <a:r>
              <a:rPr lang="bg-BG" sz="1600" b="1" dirty="0" err="1">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релевантността</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на функциите, ефективността, ефикасността и икономичността на дейността на </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общинските администрации и са </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формулирани </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препоръки за подобрения. На </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база </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анализа всички общински администрации за </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групирани</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като е отчетено наличието на сходни проблеми и причини за тяхното съществуване, както и  други фактори, които влияят върху структурата на общинската </a:t>
            </a:r>
            <a:r>
              <a:rPr lang="bg-BG" sz="16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администрация.</a:t>
            </a:r>
          </a:p>
          <a:p>
            <a:pPr marL="520700" lvl="1" indent="0" algn="just">
              <a:buNone/>
            </a:pPr>
            <a:endParaRPr lang="bg-BG" sz="1600"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Разработване </a:t>
            </a:r>
            <a:r>
              <a:rPr lang="bg-BG" sz="18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примерни модели за административни </a:t>
            </a: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структури, </a:t>
            </a:r>
            <a:r>
              <a:rPr lang="bg-BG" sz="18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идентифицирани след изготвения </a:t>
            </a: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анализ.</a:t>
            </a:r>
          </a:p>
          <a:p>
            <a:pPr marL="520700" lvl="1" indent="0" algn="just">
              <a:buNone/>
            </a:pPr>
            <a:endPar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Разработване </a:t>
            </a:r>
            <a:r>
              <a:rPr lang="bg-BG" sz="18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проекти на нормативни актове</a:t>
            </a: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a:t>
            </a:r>
            <a:r>
              <a:rPr lang="bg-BG" sz="18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необходими на общините за оптимизиране структурата на администрацията </a:t>
            </a:r>
            <a:r>
              <a:rPr lang="bg-BG" sz="18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им.</a:t>
            </a:r>
            <a:endParaRPr lang="bg-BG" sz="18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endParaRPr lang="bg-BG" sz="2000" dirty="0">
              <a:latin typeface="Helen Bg Light" panose="02000003080000020004" pitchFamily="50" charset="-52"/>
              <a:ea typeface="Times New Roman" panose="02020603050405020304" pitchFamily="18" charset="0"/>
              <a:cs typeface="Times New Roman" panose="02020603050405020304" pitchFamily="18" charset="0"/>
            </a:endParaRPr>
          </a:p>
          <a:p>
            <a:pPr marL="0" indent="0">
              <a:buNone/>
            </a:pPr>
            <a:r>
              <a:rPr lang="en-US" sz="1800" dirty="0" smtClean="0">
                <a:latin typeface="Helen Bg Light" panose="02000003080000020004"/>
                <a:ea typeface="Times New Roman" panose="02020603050405020304" pitchFamily="18" charset="0"/>
                <a:cs typeface="Times New Roman" panose="02020603050405020304" pitchFamily="18" charset="0"/>
              </a:rPr>
              <a:t>			</a:t>
            </a:r>
            <a:endParaRPr lang="bg-BG" dirty="0"/>
          </a:p>
        </p:txBody>
      </p:sp>
    </p:spTree>
    <p:extLst>
      <p:ext uri="{BB962C8B-B14F-4D97-AF65-F5344CB8AC3E}">
        <p14:creationId xmlns:p14="http://schemas.microsoft.com/office/powerpoint/2010/main" val="100730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1034240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6"/>
          <p:cNvSpPr txBox="1">
            <a:spLocks noChangeArrowheads="1"/>
          </p:cNvSpPr>
          <p:nvPr/>
        </p:nvSpPr>
        <p:spPr bwMode="auto">
          <a:xfrm>
            <a:off x="2532119" y="180231"/>
            <a:ext cx="6286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bg-BG" altLang="bg-BG" sz="2400" b="1" dirty="0">
                <a:solidFill>
                  <a:schemeClr val="bg1"/>
                </a:solidFill>
                <a:latin typeface="Helen Bg" panose="020B0800050000020004" pitchFamily="34" charset="-52"/>
              </a:rPr>
              <a:t>ПРОЕКТИ С ЦЕЛЕВИ ГРУПИ ОТ ЮГОИЗТОЧЕН </a:t>
            </a:r>
          </a:p>
          <a:p>
            <a:pPr algn="ctr" eaLnBrk="1" hangingPunct="1"/>
            <a:r>
              <a:rPr lang="bg-BG" altLang="bg-BG" sz="2400" b="1" dirty="0">
                <a:solidFill>
                  <a:schemeClr val="bg1"/>
                </a:solidFill>
                <a:latin typeface="Helen Bg" panose="020B0800050000020004" pitchFamily="34" charset="-52"/>
              </a:rPr>
              <a:t>РАЙОН ЗА ПЛАНИРАНЕ</a:t>
            </a:r>
            <a:endParaRPr lang="bg-BG" altLang="bg-BG" sz="2400" dirty="0">
              <a:solidFill>
                <a:schemeClr val="bg1"/>
              </a:solidFill>
              <a:latin typeface="Helen Bg Light" panose="02000003080000020004" pitchFamily="50" charset="-52"/>
            </a:endParaRPr>
          </a:p>
        </p:txBody>
      </p:sp>
      <p:graphicFrame>
        <p:nvGraphicFramePr>
          <p:cNvPr id="12" name="Chart 11"/>
          <p:cNvGraphicFramePr>
            <a:graphicFrameLocks/>
          </p:cNvGraphicFramePr>
          <p:nvPr>
            <p:extLst>
              <p:ext uri="{D42A27DB-BD31-4B8C-83A1-F6EECF244321}">
                <p14:modId xmlns:p14="http://schemas.microsoft.com/office/powerpoint/2010/main" val="613818333"/>
              </p:ext>
            </p:extLst>
          </p:nvPr>
        </p:nvGraphicFramePr>
        <p:xfrm>
          <a:off x="450156" y="1026616"/>
          <a:ext cx="9865096" cy="5596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168321917"/>
              </p:ext>
            </p:extLst>
          </p:nvPr>
        </p:nvGraphicFramePr>
        <p:xfrm>
          <a:off x="844562" y="988717"/>
          <a:ext cx="9289032" cy="5605492"/>
        </p:xfrm>
        <a:graphic>
          <a:graphicData uri="http://schemas.openxmlformats.org/drawingml/2006/chart">
            <c:chart xmlns:c="http://schemas.openxmlformats.org/drawingml/2006/chart" xmlns:r="http://schemas.openxmlformats.org/officeDocument/2006/relationships" r:id="rId6"/>
          </a:graphicData>
        </a:graphic>
      </p:graphicFrame>
      <p:sp>
        <p:nvSpPr>
          <p:cNvPr id="11" name="Content Placeholder 2"/>
          <p:cNvSpPr txBox="1">
            <a:spLocks/>
          </p:cNvSpPr>
          <p:nvPr/>
        </p:nvSpPr>
        <p:spPr>
          <a:xfrm>
            <a:off x="573550" y="972319"/>
            <a:ext cx="9483871" cy="5187639"/>
          </a:xfrm>
          <a:prstGeom prst="rect">
            <a:avLst/>
          </a:prstGeom>
        </p:spPr>
        <p:txBody>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just">
              <a:spcBef>
                <a:spcPts val="0"/>
              </a:spcBef>
              <a:spcAft>
                <a:spcPts val="600"/>
              </a:spcAft>
              <a:buNone/>
            </a:pP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Бенефициент: Национално сдружение на общините в България</a:t>
            </a:r>
          </a:p>
          <a:p>
            <a:pPr marL="0" indent="0" algn="just">
              <a:spcBef>
                <a:spcPts val="0"/>
              </a:spcBef>
              <a:spcAft>
                <a:spcPts val="600"/>
              </a:spcAft>
              <a:buNone/>
            </a:pP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Проект: „</a:t>
            </a:r>
            <a:r>
              <a:rPr lang="bg-BG" sz="1800" b="1" dirty="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Подобряване капацитета на общинските служители за предоставяне на качествени публични </a:t>
            </a: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услуги“ с бюджет </a:t>
            </a:r>
            <a:r>
              <a:rPr lang="bg-BG" sz="1800" b="1" dirty="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4 610 </a:t>
            </a:r>
            <a:r>
              <a:rPr lang="bg-BG" sz="1800" b="1" dirty="0" smtClean="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921,68 лева</a:t>
            </a:r>
            <a:endParaRPr lang="bg-BG" sz="1800" b="1" dirty="0">
              <a:solidFill>
                <a:schemeClr val="accent1">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marL="0" indent="0" algn="just">
              <a:spcBef>
                <a:spcPts val="0"/>
              </a:spcBef>
              <a:spcAft>
                <a:spcPts val="600"/>
              </a:spcAft>
              <a:buNone/>
            </a:pPr>
            <a:r>
              <a:rPr lang="bg-BG" sz="1400" b="1" dirty="0" smtClean="0">
                <a:solidFill>
                  <a:srgbClr val="C00000"/>
                </a:solidFill>
                <a:latin typeface="Helen Bg Light" panose="02000003080000020004" pitchFamily="50" charset="-52"/>
                <a:ea typeface="Times New Roman" panose="02020603050405020304" pitchFamily="18" charset="0"/>
                <a:cs typeface="Times New Roman" panose="02020603050405020304" pitchFamily="18" charset="0"/>
              </a:rPr>
              <a:t>Основни дейности и резултати:</a:t>
            </a:r>
          </a:p>
          <a:p>
            <a:pPr algn="just">
              <a:spcBef>
                <a:spcPts val="0"/>
              </a:spcBef>
              <a:spcAft>
                <a:spcPts val="600"/>
              </a:spcAft>
              <a:buFont typeface="Wingdings" panose="05000000000000000000" pitchFamily="2" charset="2"/>
              <a:buChar char="v"/>
            </a:pPr>
            <a:r>
              <a:rPr lang="bg-BG" sz="1400" b="1" dirty="0" err="1"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Доразвитие</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на Интернет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платформата за обучение в частта дистанционно обучение. </a:t>
            </a:r>
            <a:endPar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marL="0" indent="0" algn="just">
              <a:spcBef>
                <a:spcPts val="0"/>
              </a:spcBef>
              <a:spcAft>
                <a:spcPts val="600"/>
              </a:spcAft>
              <a:buNone/>
            </a:pP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Надградена е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Интернет платформата за обучение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и са проведени всички, заложени по проекта дистанционни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обучения.</a:t>
            </a:r>
            <a:endPar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Актуализиране на съществуващи и създаване на </a:t>
            </a:r>
            <a:r>
              <a:rPr lang="en-US"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10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нови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обучителни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модула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по ключови теми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и обучени 200 </a:t>
            </a:r>
            <a:r>
              <a:rPr lang="bg-BG" sz="1400" b="1" dirty="0" err="1"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обучители</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a:t>
            </a:r>
          </a:p>
          <a:p>
            <a:pPr marL="0" indent="0">
              <a:buNone/>
            </a:pP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Устройство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територията          Превенция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и действия при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бедствия  	Обществен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ред и сигурност</a:t>
            </a:r>
          </a:p>
          <a:p>
            <a:pPr marL="0" indent="0">
              <a:buNone/>
            </a:pP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Местни данъци и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такси 	                  Общински бюджети 		Управление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водите</a:t>
            </a:r>
          </a:p>
          <a:p>
            <a:pPr marL="0" indent="0">
              <a:buNone/>
            </a:pP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Управление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отпадъците              Образование			Социални дейности</a:t>
            </a:r>
          </a:p>
          <a:p>
            <a:pPr marL="0" indent="0">
              <a:buNone/>
            </a:pP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Общинска собственост</a:t>
            </a:r>
            <a:endPar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marL="0" indent="0" algn="just">
              <a:spcBef>
                <a:spcPts val="0"/>
              </a:spcBef>
              <a:spcAft>
                <a:spcPts val="600"/>
              </a:spcAft>
              <a:buNone/>
            </a:pP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Обучени</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са 3 930 </a:t>
            </a:r>
            <a:r>
              <a:rPr lang="bg-BG" sz="1400" b="1" dirty="0" err="1">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обучители</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 - общински служители, които са водещи експерти в съответната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област</a:t>
            </a:r>
          </a:p>
          <a:p>
            <a:pPr algn="just">
              <a:spcBef>
                <a:spcPts val="0"/>
              </a:spcBef>
              <a:spcAft>
                <a:spcPts val="600"/>
              </a:spcAft>
              <a:buFont typeface="Wingdings" panose="05000000000000000000" pitchFamily="2" charset="2"/>
              <a:buChar char="v"/>
            </a:pP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Провеждане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на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обучения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по новосъздадени и актуализирани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модули за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5400 общински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служители</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a:t>
            </a:r>
          </a:p>
          <a:p>
            <a:pPr marL="0" indent="0" algn="just">
              <a:spcBef>
                <a:spcPts val="0"/>
              </a:spcBef>
              <a:spcAft>
                <a:spcPts val="600"/>
              </a:spcAft>
              <a:buNone/>
            </a:pP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Проведени са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обучения по новосъздадени и актуализирани модули за над </a:t>
            </a: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5 500 общински служители</a:t>
            </a:r>
          </a:p>
          <a:p>
            <a:pPr algn="just">
              <a:spcBef>
                <a:spcPts val="0"/>
              </a:spcBef>
              <a:spcAft>
                <a:spcPts val="600"/>
              </a:spcAft>
              <a:buFont typeface="Wingdings" panose="05000000000000000000" pitchFamily="2" charset="2"/>
              <a:buChar char="v"/>
            </a:pP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Провеждане на обучения по заявка на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общините за минимум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106 заявки и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150 </a:t>
            </a: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обучени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служители</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a:t>
            </a:r>
          </a:p>
          <a:p>
            <a:pPr marL="0" indent="0" algn="just">
              <a:spcBef>
                <a:spcPts val="0"/>
              </a:spcBef>
              <a:spcAft>
                <a:spcPts val="600"/>
              </a:spcAft>
              <a:buNone/>
            </a:pPr>
            <a:r>
              <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Дейността не е изпълнена, тъй като не са получени </a:t>
            </a:r>
            <a:r>
              <a:rPr lang="bg-BG" sz="1400" b="1" dirty="0" smtClean="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заявки.</a:t>
            </a:r>
            <a:endParaRPr lang="bg-BG" sz="1400" b="1" dirty="0">
              <a:solidFill>
                <a:schemeClr val="accent3">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Подготовка на практически наръчници по отделните обучителни </a:t>
            </a:r>
            <a:r>
              <a:rPr lang="bg-BG" sz="1400" b="1" dirty="0" smtClean="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rPr>
              <a:t>теми, достъпни чрез Интернет платформата.</a:t>
            </a:r>
            <a:endParaRPr lang="bg-BG" sz="1400" b="1" dirty="0">
              <a:solidFill>
                <a:schemeClr val="tx2">
                  <a:lumMod val="50000"/>
                </a:schemeClr>
              </a:solidFill>
              <a:latin typeface="Helen Bg Light" panose="02000003080000020004" pitchFamily="50" charset="-52"/>
              <a:ea typeface="Times New Roman" panose="02020603050405020304" pitchFamily="18" charset="0"/>
              <a:cs typeface="Times New Roman" panose="02020603050405020304" pitchFamily="18" charset="0"/>
            </a:endParaRPr>
          </a:p>
          <a:p>
            <a:pPr marL="0" indent="0">
              <a:buNone/>
            </a:pPr>
            <a:r>
              <a:rPr lang="en-US" sz="1800" b="1" dirty="0" smtClean="0">
                <a:solidFill>
                  <a:schemeClr val="tx2">
                    <a:lumMod val="50000"/>
                  </a:schemeClr>
                </a:solidFill>
                <a:latin typeface="Helen Bg Light" panose="02000003080000020004"/>
                <a:ea typeface="Times New Roman" panose="02020603050405020304" pitchFamily="18" charset="0"/>
                <a:cs typeface="Times New Roman" panose="02020603050405020304" pitchFamily="18" charset="0"/>
              </a:rPr>
              <a:t>			</a:t>
            </a:r>
            <a:endParaRPr lang="bg-BG" b="1" dirty="0">
              <a:solidFill>
                <a:schemeClr val="tx2">
                  <a:lumMod val="50000"/>
                </a:schemeClr>
              </a:solidFill>
            </a:endParaRPr>
          </a:p>
        </p:txBody>
      </p:sp>
    </p:spTree>
    <p:extLst>
      <p:ext uri="{BB962C8B-B14F-4D97-AF65-F5344CB8AC3E}">
        <p14:creationId xmlns:p14="http://schemas.microsoft.com/office/powerpoint/2010/main" val="1812845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7877" y="113293"/>
            <a:ext cx="10069383" cy="875426"/>
          </a:xfrm>
          <a:prstGeom prst="roundRect">
            <a:avLst/>
          </a:prstGeom>
          <a:solidFill>
            <a:srgbClr val="678403"/>
          </a:solidFill>
          <a:scene3d>
            <a:camera prst="orthographicFront">
              <a:rot lat="0" lon="0" rev="0"/>
            </a:camera>
            <a:lightRig rig="threePt" dir="t">
              <a:rot lat="0" lon="0" rev="1200000"/>
            </a:lightRig>
          </a:scene3d>
          <a:sp3d>
            <a:bevelT w="63500" h="25400" prst="hardEdge"/>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bg-BG">
              <a:solidFill>
                <a:prstClr val="white"/>
              </a:solidFill>
            </a:endParaRPr>
          </a:p>
        </p:txBody>
      </p:sp>
      <p:grpSp>
        <p:nvGrpSpPr>
          <p:cNvPr id="4101" name="Group 2"/>
          <p:cNvGrpSpPr>
            <a:grpSpLocks/>
          </p:cNvGrpSpPr>
          <p:nvPr/>
        </p:nvGrpSpPr>
        <p:grpSpPr bwMode="auto">
          <a:xfrm>
            <a:off x="0" y="6661150"/>
            <a:ext cx="10660063" cy="661988"/>
            <a:chOff x="23879" y="252238"/>
            <a:chExt cx="11787046" cy="878400"/>
          </a:xfrm>
        </p:grpSpPr>
        <p:pic>
          <p:nvPicPr>
            <p:cNvPr id="4113" name="Picture 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2387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0"/>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2954762"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1"/>
            <p:cNvPicPr>
              <a:picLocks noChangeAspect="1"/>
            </p:cNvPicPr>
            <p:nvPr/>
          </p:nvPicPr>
          <p:blipFill>
            <a:blip r:embed="rId3">
              <a:extLst>
                <a:ext uri="{28A0092B-C50C-407E-A947-70E740481C1C}">
                  <a14:useLocalDpi xmlns:a14="http://schemas.microsoft.com/office/drawing/2010/main" val="0"/>
                </a:ext>
              </a:extLst>
            </a:blip>
            <a:srcRect l="1904" t="5714" r="1910" b="65717"/>
            <a:stretch>
              <a:fillRect/>
            </a:stretch>
          </p:blipFill>
          <p:spPr bwMode="auto">
            <a:xfrm>
              <a:off x="5901319" y="252238"/>
              <a:ext cx="2952327" cy="87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2"/>
            <p:cNvPicPr>
              <a:picLocks noChangeAspect="1"/>
            </p:cNvPicPr>
            <p:nvPr/>
          </p:nvPicPr>
          <p:blipFill>
            <a:blip r:embed="rId4">
              <a:extLst>
                <a:ext uri="{28A0092B-C50C-407E-A947-70E740481C1C}">
                  <a14:useLocalDpi xmlns:a14="http://schemas.microsoft.com/office/drawing/2010/main" val="0"/>
                </a:ext>
              </a:extLst>
            </a:blip>
            <a:srcRect l="1904" t="5714" r="1910" b="65717"/>
            <a:stretch>
              <a:fillRect/>
            </a:stretch>
          </p:blipFill>
          <p:spPr bwMode="auto">
            <a:xfrm flipH="1">
              <a:off x="8853646" y="252238"/>
              <a:ext cx="2957279" cy="8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378148" y="1116335"/>
            <a:ext cx="10081120" cy="4970591"/>
          </a:xfrm>
          <a:prstGeom prst="rect">
            <a:avLst/>
          </a:prstGeom>
        </p:spPr>
        <p:txBody>
          <a:bodyPr wrap="square">
            <a:spAutoFit/>
          </a:bodyPr>
          <a:lstStyle/>
          <a:p>
            <a:pPr marL="342900" indent="-342900">
              <a:buFont typeface="Arial" panose="020B0604020202020204" pitchFamily="34" charset="0"/>
              <a:buChar char="•"/>
            </a:pPr>
            <a:endParaRPr lang="bg-BG" sz="1800" dirty="0" smtClean="0">
              <a:solidFill>
                <a:prstClr val="black"/>
              </a:solidFill>
              <a:latin typeface="Helen Bg Light" panose="02000003080000020004"/>
            </a:endParaRPr>
          </a:p>
          <a:p>
            <a:pPr algn="just">
              <a:spcBef>
                <a:spcPts val="0"/>
              </a:spcBef>
              <a:spcAft>
                <a:spcPts val="600"/>
              </a:spcAft>
            </a:pPr>
            <a:r>
              <a:rPr lang="bg-BG" sz="1800" b="1" dirty="0" smtClean="0">
                <a:solidFill>
                  <a:schemeClr val="accent1">
                    <a:lumMod val="50000"/>
                  </a:schemeClr>
                </a:solidFill>
                <a:latin typeface="Helen Bg Light" panose="02000003080000020004"/>
              </a:rPr>
              <a:t>Бенефициент: </a:t>
            </a:r>
            <a:r>
              <a:rPr lang="bg-BG" sz="1800" b="1" dirty="0">
                <a:solidFill>
                  <a:schemeClr val="accent1">
                    <a:lumMod val="50000"/>
                  </a:schemeClr>
                </a:solidFill>
                <a:latin typeface="Helen Bg Light" panose="02000003080000020004"/>
              </a:rPr>
              <a:t>Национално сдружение на общините в </a:t>
            </a:r>
            <a:r>
              <a:rPr lang="bg-BG" sz="1800" b="1" dirty="0" smtClean="0">
                <a:solidFill>
                  <a:schemeClr val="accent1">
                    <a:lumMod val="50000"/>
                  </a:schemeClr>
                </a:solidFill>
                <a:latin typeface="Helen Bg Light" panose="02000003080000020004"/>
              </a:rPr>
              <a:t>България</a:t>
            </a:r>
          </a:p>
          <a:p>
            <a:pPr algn="just">
              <a:spcBef>
                <a:spcPts val="0"/>
              </a:spcBef>
              <a:spcAft>
                <a:spcPts val="600"/>
              </a:spcAft>
            </a:pPr>
            <a:r>
              <a:rPr lang="bg-BG" sz="1800" b="1" dirty="0" smtClean="0">
                <a:solidFill>
                  <a:schemeClr val="accent1">
                    <a:lumMod val="50000"/>
                  </a:schemeClr>
                </a:solidFill>
                <a:latin typeface="Helen Bg Light" panose="02000003080000020004"/>
              </a:rPr>
              <a:t>Проект: </a:t>
            </a:r>
            <a:r>
              <a:rPr lang="bg-BG" sz="1800" b="1" dirty="0">
                <a:solidFill>
                  <a:schemeClr val="accent1">
                    <a:lumMod val="50000"/>
                  </a:schemeClr>
                </a:solidFill>
                <a:latin typeface="Helen Bg Light" panose="02000003080000020004"/>
              </a:rPr>
              <a:t>Подкрепа за развитие на общините, градовете и регионите за европейско </a:t>
            </a:r>
            <a:r>
              <a:rPr lang="bg-BG" sz="1800" b="1" dirty="0" smtClean="0">
                <a:solidFill>
                  <a:schemeClr val="accent1">
                    <a:lumMod val="50000"/>
                  </a:schemeClr>
                </a:solidFill>
                <a:latin typeface="Helen Bg Light" panose="02000003080000020004"/>
              </a:rPr>
              <a:t>сближаване с бюджет 4</a:t>
            </a:r>
            <a:r>
              <a:rPr lang="bg-BG" sz="1800" b="1" dirty="0">
                <a:solidFill>
                  <a:schemeClr val="accent1">
                    <a:lumMod val="50000"/>
                  </a:schemeClr>
                </a:solidFill>
                <a:latin typeface="Helen Bg Light" panose="02000003080000020004"/>
              </a:rPr>
              <a:t> 651 246.53 г. </a:t>
            </a:r>
            <a:endParaRPr lang="bg-BG" sz="1800" b="1" dirty="0" smtClean="0">
              <a:solidFill>
                <a:schemeClr val="accent1">
                  <a:lumMod val="50000"/>
                </a:schemeClr>
              </a:solidFill>
              <a:latin typeface="Helen Bg Light" panose="02000003080000020004"/>
            </a:endParaRPr>
          </a:p>
          <a:p>
            <a:pPr marL="342900" indent="-342900" algn="just">
              <a:spcBef>
                <a:spcPts val="0"/>
              </a:spcBef>
              <a:spcAft>
                <a:spcPts val="600"/>
              </a:spcAft>
              <a:buFont typeface="Arial" panose="020B0604020202020204" pitchFamily="34" charset="0"/>
              <a:buChar char="•"/>
            </a:pPr>
            <a:endParaRPr lang="bg-BG" sz="1000" b="1" dirty="0" smtClean="0">
              <a:solidFill>
                <a:prstClr val="black"/>
              </a:solidFill>
              <a:latin typeface="Helen Bg Light" panose="02000003080000020004"/>
            </a:endParaRPr>
          </a:p>
          <a:p>
            <a:pPr algn="just">
              <a:spcBef>
                <a:spcPts val="0"/>
              </a:spcBef>
              <a:spcAft>
                <a:spcPts val="600"/>
              </a:spcAft>
            </a:pPr>
            <a:r>
              <a:rPr lang="bg-BG" sz="1800" b="1" dirty="0" smtClean="0">
                <a:solidFill>
                  <a:srgbClr val="C00000"/>
                </a:solidFill>
                <a:latin typeface="Helen Bg Light" panose="02000003080000020004"/>
              </a:rPr>
              <a:t>Дейности: </a:t>
            </a:r>
            <a:endParaRPr lang="bg-BG" sz="1800" b="1" dirty="0">
              <a:solidFill>
                <a:srgbClr val="C00000"/>
              </a:solidFill>
              <a:latin typeface="Helen Bg Light" panose="02000003080000020004"/>
            </a:endParaRPr>
          </a:p>
          <a:p>
            <a:pPr marL="285750" indent="-285750" algn="just">
              <a:spcBef>
                <a:spcPts val="0"/>
              </a:spcBef>
              <a:spcAft>
                <a:spcPts val="600"/>
              </a:spcAft>
              <a:buFont typeface="Wingdings" panose="05000000000000000000" pitchFamily="2" charset="2"/>
              <a:buChar char="v"/>
            </a:pPr>
            <a:r>
              <a:rPr lang="bg-BG" sz="1800" b="1" dirty="0" smtClean="0">
                <a:solidFill>
                  <a:schemeClr val="accent1">
                    <a:lumMod val="50000"/>
                  </a:schemeClr>
                </a:solidFill>
                <a:latin typeface="Helen Bg Light" panose="02000003080000020004"/>
              </a:rPr>
              <a:t>Осигуряване на специфична подкрепа за общините при подготовка и изпълнение на проекти, финансирани от ЕСИФ;</a:t>
            </a:r>
          </a:p>
          <a:p>
            <a:pPr marL="285750" indent="-285750" algn="just">
              <a:spcBef>
                <a:spcPts val="0"/>
              </a:spcBef>
              <a:spcAft>
                <a:spcPts val="600"/>
              </a:spcAft>
              <a:buFont typeface="Wingdings" panose="05000000000000000000" pitchFamily="2" charset="2"/>
              <a:buChar char="v"/>
            </a:pPr>
            <a:r>
              <a:rPr lang="bg-BG" sz="1800" b="1" dirty="0" smtClean="0">
                <a:solidFill>
                  <a:schemeClr val="accent1">
                    <a:lumMod val="50000"/>
                  </a:schemeClr>
                </a:solidFill>
                <a:latin typeface="Helen Bg Light" panose="02000003080000020004"/>
              </a:rPr>
              <a:t>Организиране и провеждане на форуми за обсъждане и формиране на общи позиции на общините във връзка с подготовката, управлението и изпълнението на проекти, съфинансирани от ЕСИФ;</a:t>
            </a:r>
          </a:p>
          <a:p>
            <a:pPr marL="285750" indent="-285750" algn="just">
              <a:spcBef>
                <a:spcPts val="0"/>
              </a:spcBef>
              <a:spcAft>
                <a:spcPts val="600"/>
              </a:spcAft>
              <a:buFont typeface="Wingdings" panose="05000000000000000000" pitchFamily="2" charset="2"/>
              <a:buChar char="v"/>
            </a:pPr>
            <a:r>
              <a:rPr lang="bg-BG" sz="1800" b="1" dirty="0" smtClean="0">
                <a:solidFill>
                  <a:schemeClr val="accent1">
                    <a:lumMod val="50000"/>
                  </a:schemeClr>
                </a:solidFill>
                <a:latin typeface="Helen Bg Light" panose="02000003080000020004"/>
              </a:rPr>
              <a:t>Изготвяне на наръчници по специфични теми, свързани с подготовката и изпълнението на общински проекти, съфинансирани от ЕСИФ ;</a:t>
            </a:r>
          </a:p>
          <a:p>
            <a:pPr marL="285750" indent="-285750">
              <a:buFont typeface="Wingdings" panose="05000000000000000000" pitchFamily="2" charset="2"/>
              <a:buChar char="v"/>
            </a:pPr>
            <a:r>
              <a:rPr lang="bg-BG" sz="1800" b="1" dirty="0" smtClean="0">
                <a:solidFill>
                  <a:schemeClr val="accent1">
                    <a:lumMod val="50000"/>
                  </a:schemeClr>
                </a:solidFill>
                <a:latin typeface="Helen Bg Light" panose="02000003080000020004"/>
              </a:rPr>
              <a:t>Осигуряване ефективното функциониране на Общинския ресурсно-координационния център (ОРКЦ).</a:t>
            </a:r>
            <a:endParaRPr lang="bg-BG" sz="1800" b="1" dirty="0">
              <a:solidFill>
                <a:schemeClr val="accent1">
                  <a:lumMod val="50000"/>
                </a:schemeClr>
              </a:solidFill>
              <a:latin typeface="Helen Bg Light" panose="02000003080000020004"/>
            </a:endParaRPr>
          </a:p>
          <a:p>
            <a:pPr marL="0" indent="0">
              <a:buFont typeface="Arial" panose="020B0604020202020204" pitchFamily="34" charset="0"/>
              <a:buNone/>
            </a:pPr>
            <a:endParaRPr lang="en-US" sz="2000" b="1" dirty="0">
              <a:solidFill>
                <a:prstClr val="black"/>
              </a:solidFill>
              <a:latin typeface="Helen Bg Light" panose="02000003080000020004"/>
            </a:endParaRPr>
          </a:p>
        </p:txBody>
      </p:sp>
      <p:sp>
        <p:nvSpPr>
          <p:cNvPr id="14" name="TextBox 16"/>
          <p:cNvSpPr txBox="1">
            <a:spLocks noChangeArrowheads="1"/>
          </p:cNvSpPr>
          <p:nvPr/>
        </p:nvSpPr>
        <p:spPr bwMode="auto">
          <a:xfrm>
            <a:off x="2532119" y="180231"/>
            <a:ext cx="6286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bg-BG" altLang="bg-BG" sz="2400" b="1" dirty="0">
                <a:solidFill>
                  <a:schemeClr val="bg1"/>
                </a:solidFill>
                <a:latin typeface="Helen Bg" panose="020B0800050000020004" pitchFamily="34" charset="-52"/>
              </a:rPr>
              <a:t>ПРОЕКТИ С ЦЕЛЕВИ ГРУПИ ОТ ЮГОИЗТОЧЕН </a:t>
            </a:r>
          </a:p>
          <a:p>
            <a:pPr algn="ctr" eaLnBrk="1" hangingPunct="1"/>
            <a:r>
              <a:rPr lang="bg-BG" altLang="bg-BG" sz="2400" b="1" dirty="0">
                <a:solidFill>
                  <a:schemeClr val="bg1"/>
                </a:solidFill>
                <a:latin typeface="Helen Bg" panose="020B0800050000020004" pitchFamily="34" charset="-52"/>
              </a:rPr>
              <a:t>РАЙОН ЗА ПЛАНИРАНЕ</a:t>
            </a:r>
            <a:endParaRPr lang="bg-BG" altLang="bg-BG" sz="2400" dirty="0">
              <a:solidFill>
                <a:schemeClr val="bg1"/>
              </a:solidFill>
              <a:latin typeface="Helen Bg Light" panose="02000003080000020004" pitchFamily="50" charset="-52"/>
            </a:endParaRPr>
          </a:p>
        </p:txBody>
      </p:sp>
    </p:spTree>
    <p:extLst>
      <p:ext uri="{BB962C8B-B14F-4D97-AF65-F5344CB8AC3E}">
        <p14:creationId xmlns:p14="http://schemas.microsoft.com/office/powerpoint/2010/main" val="2627655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9006</TotalTime>
  <Words>3414</Words>
  <Application>Microsoft Office PowerPoint</Application>
  <PresentationFormat>Custom</PresentationFormat>
  <Paragraphs>465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Helen Bg</vt:lpstr>
      <vt:lpstr>Helen Bg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Емилия Герджикова</dc:creator>
  <cp:lastModifiedBy>Полина Личева</cp:lastModifiedBy>
  <cp:revision>795</cp:revision>
  <cp:lastPrinted>2017-11-20T14:47:41Z</cp:lastPrinted>
  <dcterms:created xsi:type="dcterms:W3CDTF">2012-05-21T14:56:03Z</dcterms:created>
  <dcterms:modified xsi:type="dcterms:W3CDTF">2018-11-28T11:26:25Z</dcterms:modified>
</cp:coreProperties>
</file>